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2"/>
  </p:notesMasterIdLst>
  <p:handoutMasterIdLst>
    <p:handoutMasterId r:id="rId23"/>
  </p:handoutMasterIdLst>
  <p:sldIdLst>
    <p:sldId id="412" r:id="rId3"/>
    <p:sldId id="405" r:id="rId4"/>
    <p:sldId id="355" r:id="rId5"/>
    <p:sldId id="356" r:id="rId6"/>
    <p:sldId id="357" r:id="rId7"/>
    <p:sldId id="358" r:id="rId8"/>
    <p:sldId id="359" r:id="rId9"/>
    <p:sldId id="360" r:id="rId10"/>
    <p:sldId id="413" r:id="rId11"/>
    <p:sldId id="414" r:id="rId12"/>
    <p:sldId id="415" r:id="rId13"/>
    <p:sldId id="416" r:id="rId14"/>
    <p:sldId id="409" r:id="rId15"/>
    <p:sldId id="417" r:id="rId16"/>
    <p:sldId id="418" r:id="rId17"/>
    <p:sldId id="419" r:id="rId18"/>
    <p:sldId id="422" r:id="rId19"/>
    <p:sldId id="408" r:id="rId20"/>
    <p:sldId id="40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/>
    <p:restoredTop sz="95680" autoAdjust="0"/>
  </p:normalViewPr>
  <p:slideViewPr>
    <p:cSldViewPr snapToGrid="0" snapToObjects="1">
      <p:cViewPr varScale="1">
        <p:scale>
          <a:sx n="103" d="100"/>
          <a:sy n="103" d="100"/>
        </p:scale>
        <p:origin x="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2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68ED-6BCC-6948-B7C3-6D87A88F1303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14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699E-EFFE-ED42-84A4-FC5C156ADCE3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DB7C-AD56-D547-9B28-69FD6EE94796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3E98-F18B-E842-B0CD-F591BA22E084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4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C0F2-CFD7-E04D-9A8C-E2C03D5A60F4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E5CB-9C73-AD4F-8CE6-AD079CF3363B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6E11-41CF-1F4F-90EF-A3EE95E44AAD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9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C32F-8F87-C640-A07B-CB0BC1F52B41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ABC8-62FE-4440-836B-EA80C357A52E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D0F-3C94-6C4A-A5BC-0D5B3965852D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0C37-929D-D942-898C-1844D4DA9B07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7E1E-3116-4A4F-8EE4-2B3AEE33CD0B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47DF-5057-8D4D-B2CA-6D893F346F02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95E-E309-314D-9ECF-8EE000527A20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8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C075-F4CB-EA4D-A9EA-ED164EAD2093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366D-F2C7-9D49-A4B7-D4B2C93F0777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AB31-3008-9747-895E-0F20D764CA06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34EF-F4C5-244D-BF60-AC7EA87AEF8A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1841-2C34-8244-9230-9FA49FC7A11C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DBCF-2037-2A42-8B68-4B17AB1BF391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2E2A-4CFD-554C-B013-A8424A5CD323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ABBF-DCD6-6B44-823C-537872FEE131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3CE7C84-186E-9042-BA1C-9EEBB2CCE57B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6063-AA35-9748-A665-46A0504A1B5C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5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5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25.xml"/><Relationship Id="rId12" Type="http://schemas.openxmlformats.org/officeDocument/2006/relationships/tags" Target="../tags/tag26.xml"/><Relationship Id="rId13" Type="http://schemas.openxmlformats.org/officeDocument/2006/relationships/tags" Target="../tags/tag27.xml"/><Relationship Id="rId14" Type="http://schemas.openxmlformats.org/officeDocument/2006/relationships/tags" Target="../tags/tag28.xml"/><Relationship Id="rId15" Type="http://schemas.openxmlformats.org/officeDocument/2006/relationships/tags" Target="../tags/tag29.xml"/><Relationship Id="rId16" Type="http://schemas.openxmlformats.org/officeDocument/2006/relationships/tags" Target="../tags/tag30.xml"/><Relationship Id="rId17" Type="http://schemas.openxmlformats.org/officeDocument/2006/relationships/tags" Target="../tags/tag31.xml"/><Relationship Id="rId18" Type="http://schemas.openxmlformats.org/officeDocument/2006/relationships/tags" Target="../tags/tag32.xml"/><Relationship Id="rId19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tags" Target="../tags/tag23.xml"/><Relationship Id="rId10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Line </a:t>
            </a:r>
            <a:r>
              <a:rPr lang="en-US" dirty="0" smtClean="0"/>
              <a:t>Follower (NXT)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05" y="260270"/>
            <a:ext cx="8574087" cy="967840"/>
          </a:xfrm>
        </p:spPr>
        <p:txBody>
          <a:bodyPr/>
          <a:lstStyle/>
          <a:p>
            <a:r>
              <a:rPr lang="en-US" dirty="0" smtClean="0"/>
              <a:t>Line Follower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1959428"/>
            <a:ext cx="6282021" cy="41873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</a:t>
            </a:r>
            <a:r>
              <a:rPr lang="en-US" dirty="0"/>
              <a:t>Write a program that follows the RIGHT edge of a 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your sensor sees black, turn </a:t>
            </a:r>
            <a:r>
              <a:rPr lang="en-US" dirty="0" smtClean="0"/>
              <a:t>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your sensor sees white, turn </a:t>
            </a:r>
            <a:r>
              <a:rPr lang="en-US" dirty="0" smtClean="0"/>
              <a:t>left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loops and </a:t>
            </a:r>
            <a:r>
              <a:rPr lang="en-US" dirty="0" smtClean="0"/>
              <a:t>switches!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will need to use Large Motor block in “ON” Mode.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will need to control each motor (B and C) separately.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Step 2: </a:t>
            </a:r>
            <a:r>
              <a:rPr lang="en-US" dirty="0"/>
              <a:t>Try it out on different lines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789645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756943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6949709" y="5730203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8" y="5732711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4955" y="215260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 Following challenge Solution</a:t>
            </a:r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0343" y="5826292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Does this program follow the Right or Left side of a line?</a:t>
            </a:r>
          </a:p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A. The robot is following the Right Side of the line.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2" y="1735819"/>
            <a:ext cx="7686675" cy="3952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68" y="1712985"/>
            <a:ext cx="7686675" cy="3952875"/>
          </a:xfrm>
          <a:prstGeom prst="rect">
            <a:avLst/>
          </a:prstGeom>
        </p:spPr>
      </p:pic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4161" y="207993"/>
            <a:ext cx="8574087" cy="967840"/>
          </a:xfrm>
        </p:spPr>
        <p:txBody>
          <a:bodyPr/>
          <a:lstStyle/>
          <a:p>
            <a:r>
              <a:rPr lang="en-US" dirty="0" smtClean="0"/>
              <a:t>CHALLENGE 1 SOLUTION</a:t>
            </a:r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95481" y="560531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Q. This line follower goes forever. How do we make this stop?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A. Change the end condition on the loop.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47095" y="2934066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 Make a line follower that stops when you press the touch sensor</a:t>
            </a:r>
          </a:p>
          <a:p>
            <a:endParaRPr lang="en-US" sz="2800" dirty="0"/>
          </a:p>
          <a:p>
            <a:r>
              <a:rPr lang="en-US" sz="2800" dirty="0" smtClean="0"/>
              <a:t>Part 2: Make a line follower that stops after it travels a particular distance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7580"/>
            <a:ext cx="5705390" cy="3133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42" y="238919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2 SOLUTION: Sensor</a:t>
            </a:r>
            <a:endParaRPr lang="en-US" dirty="0"/>
          </a:p>
        </p:txBody>
      </p:sp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088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98972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6062"/>
            <a:ext cx="5849639" cy="2949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26" y="260620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2 Solution: Particular distance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Make a line follower that uses the NXT Light Sensor to follow the line.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Note: You have to use the Sound Block. (Refer to the lesson on using NXT Light sensors on EV3Lessons.com if you need help with this.)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28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follower challenge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4597" y="2130216"/>
            <a:ext cx="6925159" cy="3926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1210159"/>
            <a:ext cx="857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 below shows an example of a line-follower that works with a light sensor pretending to be a sound sensor.  For much more discussion on line-following, see the light-follower tutorials at EV3lessons.com.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2334" y="5883704"/>
            <a:ext cx="485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 solution provided by Cathy </a:t>
            </a:r>
            <a:r>
              <a:rPr lang="en-US" dirty="0" err="1" smtClean="0"/>
              <a:t>Sarisky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Why is it important for the robot to follow the same side of the line?</a:t>
            </a:r>
          </a:p>
          <a:p>
            <a:r>
              <a:rPr lang="en-US" dirty="0" smtClean="0"/>
              <a:t>	</a:t>
            </a:r>
            <a:r>
              <a:rPr lang="en-US" b="0" dirty="0" smtClean="0"/>
              <a:t>The robot only knows to check if it is on or off the line. 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smtClean="0"/>
              <a:t>a basic line </a:t>
            </a:r>
            <a:r>
              <a:rPr lang="en-US" dirty="0" smtClean="0"/>
              <a:t>follower.  What are some things that were not good about this line follower? Do you think the line follower can be improved?</a:t>
            </a:r>
          </a:p>
          <a:p>
            <a:r>
              <a:rPr lang="en-US" dirty="0"/>
              <a:t>	</a:t>
            </a:r>
            <a:r>
              <a:rPr lang="en-US" b="0" dirty="0" smtClean="0"/>
              <a:t>It wiggles a lot. Smoother line followers are described in the	Advanced lessons</a:t>
            </a:r>
            <a:endParaRPr lang="en-US" dirty="0" smtClean="0"/>
          </a:p>
          <a:p>
            <a:r>
              <a:rPr lang="en-US" dirty="0" smtClean="0"/>
              <a:t>What sensor measures how far you have travelled?</a:t>
            </a:r>
          </a:p>
          <a:p>
            <a:r>
              <a:rPr lang="en-US" dirty="0"/>
              <a:t>	</a:t>
            </a:r>
            <a:r>
              <a:rPr lang="en-US" b="0" dirty="0" smtClean="0"/>
              <a:t>The rotation sensor used in Challenge 2 solution measures 	how much the wheels have turned</a:t>
            </a:r>
            <a:endParaRPr lang="en-US" dirty="0" smtClean="0"/>
          </a:p>
          <a:p>
            <a:r>
              <a:rPr lang="en-US" dirty="0" smtClean="0"/>
              <a:t>How would you write a line follower that will stop when it sees a line? Or another color?</a:t>
            </a:r>
          </a:p>
          <a:p>
            <a:r>
              <a:rPr lang="en-US" dirty="0"/>
              <a:t>	</a:t>
            </a:r>
            <a:r>
              <a:rPr lang="en-US" b="0" dirty="0" smtClean="0"/>
              <a:t>Change the loop exit condition to use the color sensor.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44"/>
            <a:ext cx="8245474" cy="471102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More lessons are available at www.ev3lessons.com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humans and robots follow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get a robot to follow a line using </a:t>
            </a:r>
            <a:r>
              <a:rPr lang="en-US" dirty="0" smtClean="0"/>
              <a:t>the NXT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get a robot to follow a line using the NXT Light Sensor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until a sensor is activated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follow a line for a particular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combine sensors, loops and switches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 THE MIDDLE?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smtClean="0"/>
              <a:t>Humans want to follow the line in the middle.  </a:t>
            </a:r>
          </a:p>
          <a:p>
            <a:r>
              <a:rPr lang="en-US" dirty="0" smtClean="0"/>
              <a:t>Let’s have the robot do the same thing using the </a:t>
            </a:r>
            <a:r>
              <a:rPr lang="en-US" dirty="0" smtClean="0">
                <a:solidFill>
                  <a:srgbClr val="FF0000"/>
                </a:solidFill>
              </a:rPr>
              <a:t>Color Sensor</a:t>
            </a:r>
          </a:p>
          <a:p>
            <a:r>
              <a:rPr lang="en-US" dirty="0" smtClean="0"/>
              <a:t>What type of questions can we ask using this sensor</a:t>
            </a:r>
          </a:p>
          <a:p>
            <a:pPr lvl="1"/>
            <a:r>
              <a:rPr lang="en-US" dirty="0" smtClean="0"/>
              <a:t>Are you on line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Seems to work fine here…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black, keep going straight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we are on white, turn left to get back to the line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NO… my robot is running away….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When the robot leaves the left side of the line, the program no longer works!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Following: ROBOT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Why could the Human follow the middle?: 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ahead.</a:t>
            </a:r>
          </a:p>
          <a:p>
            <a:pPr lvl="1"/>
            <a:r>
              <a:rPr lang="en-US" dirty="0" smtClean="0"/>
              <a:t>They can </a:t>
            </a:r>
            <a:r>
              <a:rPr lang="en-US" dirty="0" smtClean="0">
                <a:solidFill>
                  <a:srgbClr val="FF0000"/>
                </a:solidFill>
              </a:rPr>
              <a:t>see the whole line and its surroundings</a:t>
            </a:r>
          </a:p>
          <a:p>
            <a:pPr lvl="1"/>
            <a:r>
              <a:rPr lang="en-US" dirty="0" smtClean="0"/>
              <a:t>They </a:t>
            </a:r>
            <a:r>
              <a:rPr lang="en-US" dirty="0" smtClean="0">
                <a:solidFill>
                  <a:srgbClr val="FF0000"/>
                </a:solidFill>
              </a:rPr>
              <a:t>see both sides</a:t>
            </a:r>
            <a:r>
              <a:rPr lang="en-US" dirty="0" smtClean="0"/>
              <a:t> and which side they left</a:t>
            </a:r>
          </a:p>
          <a:p>
            <a:endParaRPr lang="en-US" dirty="0" smtClean="0"/>
          </a:p>
          <a:p>
            <a:r>
              <a:rPr lang="en-US" dirty="0" smtClean="0"/>
              <a:t>Why can’t the Robot do the same thing?: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Can’t tell right or left side of the line</a:t>
            </a: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How do we make sure the robot always veers off on the SAME SIDE of the line?</a:t>
            </a:r>
          </a:p>
          <a:p>
            <a:pPr lvl="2"/>
            <a:r>
              <a:rPr lang="en-US" dirty="0" smtClean="0"/>
              <a:t>Instead of the middle, could the robot follow the “edge”?</a:t>
            </a:r>
          </a:p>
          <a:p>
            <a:pPr lvl="1"/>
            <a:r>
              <a:rPr lang="en-US" dirty="0" smtClean="0"/>
              <a:t>So now the robot will fall off only the same side.</a:t>
            </a:r>
          </a:p>
          <a:p>
            <a:pPr lvl="1"/>
            <a:r>
              <a:rPr lang="en-US" dirty="0" smtClean="0"/>
              <a:t>We will now show you how this works!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ROBOT LINE FOLLOWING Happens on the edges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4430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Left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96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Right side </a:t>
            </a:r>
            <a:r>
              <a:rPr lang="en-US" dirty="0" smtClean="0">
                <a:solidFill>
                  <a:srgbClr val="000000"/>
                </a:solidFill>
              </a:rPr>
              <a:t>line following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robot has to choose which way to turn when the color sensor sees a different color.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The answer depends on what side of the line you are following!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left.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right.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on black, turn right.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on white turn left.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starting the roboT on the correct side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 (Last edit: 7/04/2016)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 err="1" smtClean="0"/>
              <a:t>CyberBot</a:t>
            </a:r>
            <a:r>
              <a:rPr lang="en-US" dirty="0" smtClean="0"/>
              <a:t> (see EV3Lessons.com Robot Design page)</a:t>
            </a:r>
          </a:p>
          <a:p>
            <a:pPr lvl="1"/>
            <a:r>
              <a:rPr lang="en-US" dirty="0" err="1" smtClean="0"/>
              <a:t>CyberBot</a:t>
            </a:r>
            <a:r>
              <a:rPr lang="en-US" dirty="0" smtClean="0"/>
              <a:t> has color sensors behind the wheel</a:t>
            </a:r>
          </a:p>
          <a:p>
            <a:pPr lvl="1"/>
            <a:r>
              <a:rPr lang="en-US" dirty="0" smtClean="0"/>
              <a:t>Therefore, students will have to line follow backwards (negative power)</a:t>
            </a:r>
          </a:p>
          <a:p>
            <a:r>
              <a:rPr lang="en-US" dirty="0" smtClean="0"/>
              <a:t>Programming a line follower on an NXT brick with an EV3 requires some adjustments</a:t>
            </a:r>
          </a:p>
          <a:p>
            <a:pPr lvl="1"/>
            <a:r>
              <a:rPr lang="en-US" dirty="0" smtClean="0"/>
              <a:t>We found that Move Steering with an angle does not work with the NXT for pivot turns</a:t>
            </a:r>
          </a:p>
          <a:p>
            <a:pPr lvl="1"/>
            <a:r>
              <a:rPr lang="en-US" dirty="0" smtClean="0"/>
              <a:t>Therefore, the code uses Large Motor blocks instead for turning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 Notes WHEN USING AN NXT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2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6215</TotalTime>
  <Words>915</Words>
  <Application>Microsoft Macintosh PowerPoint</Application>
  <PresentationFormat>On-screen Show (4:3)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Black</vt:lpstr>
      <vt:lpstr>Calibri</vt:lpstr>
      <vt:lpstr>Calibri Light</vt:lpstr>
      <vt:lpstr>Helvetica Neue</vt:lpstr>
      <vt:lpstr>Zapf Dingbats</vt:lpstr>
      <vt:lpstr>Arial</vt:lpstr>
      <vt:lpstr>beginner</vt:lpstr>
      <vt:lpstr>Custom Design</vt:lpstr>
      <vt:lpstr>Beginner Programming Lesson</vt:lpstr>
      <vt:lpstr>LESSON OBJECTIVES</vt:lpstr>
      <vt:lpstr>FOLLOW THE MIDDLE?</vt:lpstr>
      <vt:lpstr>PowerPoint Presentation</vt:lpstr>
      <vt:lpstr>PowerPoint Presentation</vt:lpstr>
      <vt:lpstr>Line Following: ROBOT STYLE</vt:lpstr>
      <vt:lpstr>ROBOT LINE FOLLOWING Happens on the edges</vt:lpstr>
      <vt:lpstr>starting the roboT on the correct side</vt:lpstr>
      <vt:lpstr>Instructor Notes WHEN USING AN NXT</vt:lpstr>
      <vt:lpstr>Line Follower challenge 1</vt:lpstr>
      <vt:lpstr>Line Following challenge Solution</vt:lpstr>
      <vt:lpstr>CHALLENGE 1 SOLUTION</vt:lpstr>
      <vt:lpstr>Line follower challenge 2</vt:lpstr>
      <vt:lpstr>Challenge 2 SOLUTION: Sensor</vt:lpstr>
      <vt:lpstr>Challenge 2 Solution: Particular distance</vt:lpstr>
      <vt:lpstr>Line follower challenge 3</vt:lpstr>
      <vt:lpstr>Line follower challenge 3</vt:lpstr>
      <vt:lpstr>DISCUSSION GUIDE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cp:lastModifiedBy>Microsoft Office User</cp:lastModifiedBy>
  <cp:revision>10</cp:revision>
  <dcterms:created xsi:type="dcterms:W3CDTF">2014-08-07T02:19:13Z</dcterms:created>
  <dcterms:modified xsi:type="dcterms:W3CDTF">2017-05-15T13:49:27Z</dcterms:modified>
</cp:coreProperties>
</file>