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9" r:id="rId2"/>
    <p:sldMasterId id="2147483701" r:id="rId3"/>
    <p:sldMasterId id="2147483713" r:id="rId4"/>
    <p:sldMasterId id="2147483725" r:id="rId5"/>
  </p:sldMasterIdLst>
  <p:notesMasterIdLst>
    <p:notesMasterId r:id="rId17"/>
  </p:notesMasterIdLst>
  <p:sldIdLst>
    <p:sldId id="267" r:id="rId6"/>
    <p:sldId id="266" r:id="rId7"/>
    <p:sldId id="257" r:id="rId8"/>
    <p:sldId id="261" r:id="rId9"/>
    <p:sldId id="262" r:id="rId10"/>
    <p:sldId id="268" r:id="rId11"/>
    <p:sldId id="269" r:id="rId12"/>
    <p:sldId id="270" r:id="rId13"/>
    <p:sldId id="264" r:id="rId14"/>
    <p:sldId id="265" r:id="rId15"/>
    <p:sldId id="26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572" autoAdjust="0"/>
    <p:restoredTop sz="94660"/>
  </p:normalViewPr>
  <p:slideViewPr>
    <p:cSldViewPr snapToGrid="0">
      <p:cViewPr>
        <p:scale>
          <a:sx n="77" d="100"/>
          <a:sy n="77" d="100"/>
        </p:scale>
        <p:origin x="104" y="8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55D82F-48E5-4C9D-99FE-3950BEE04EFE}" type="datetimeFigureOut">
              <a:rPr lang="en-US" smtClean="0"/>
              <a:t>5/14/17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884B9A-62AB-42A9-B228-67B47A8143B1}" type="slidenum">
              <a:rPr lang="en-US" smtClean="0"/>
              <a:t>‹#›</a:t>
            </a:fld>
            <a:endParaRPr lang="en-US"/>
          </a:p>
        </p:txBody>
      </p:sp>
    </p:spTree>
    <p:extLst>
      <p:ext uri="{BB962C8B-B14F-4D97-AF65-F5344CB8AC3E}">
        <p14:creationId xmlns:p14="http://schemas.microsoft.com/office/powerpoint/2010/main" val="3282524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a:t>
            </a:fld>
            <a:endParaRPr lang="en-US"/>
          </a:p>
        </p:txBody>
      </p:sp>
    </p:spTree>
    <p:extLst>
      <p:ext uri="{BB962C8B-B14F-4D97-AF65-F5344CB8AC3E}">
        <p14:creationId xmlns:p14="http://schemas.microsoft.com/office/powerpoint/2010/main" val="219949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884B9A-62AB-42A9-B228-67B47A8143B1}" type="slidenum">
              <a:rPr lang="en-US" smtClean="0"/>
              <a:t>2</a:t>
            </a:fld>
            <a:endParaRPr lang="en-US"/>
          </a:p>
        </p:txBody>
      </p:sp>
    </p:spTree>
    <p:extLst>
      <p:ext uri="{BB962C8B-B14F-4D97-AF65-F5344CB8AC3E}">
        <p14:creationId xmlns:p14="http://schemas.microsoft.com/office/powerpoint/2010/main" val="838620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3569073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884B9A-62AB-42A9-B228-67B47A8143B1}" type="slidenum">
              <a:rPr lang="en-US" smtClean="0"/>
              <a:t>11</a:t>
            </a:fld>
            <a:endParaRPr lang="en-US"/>
          </a:p>
        </p:txBody>
      </p:sp>
    </p:spTree>
    <p:extLst>
      <p:ext uri="{BB962C8B-B14F-4D97-AF65-F5344CB8AC3E}">
        <p14:creationId xmlns:p14="http://schemas.microsoft.com/office/powerpoint/2010/main" val="1620504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e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r>
              <a:rPr lang="fr-FR" smtClean="0">
                <a:solidFill>
                  <a:prstClr val="white">
                    <a:lumMod val="65000"/>
                  </a:prstClr>
                </a:solidFill>
              </a:rPr>
              <a:t>©2017 Cathy Sarisky. Shared with permission by EV3Lessons.com (5/2017)</a:t>
            </a:r>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7F5CE407-6216-4202-80E4-A30DC2F709B2}"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spcBef>
                <a:spcPct val="0"/>
              </a:spcBef>
            </a:pPr>
            <a:endParaRPr sz="4200">
              <a:solidFill>
                <a:prstClr val="white"/>
              </a:solidFill>
              <a:latin typeface="Corbel"/>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0" name="Rectangle 9"/>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1" name="Rectangle 10"/>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baseline="0">
                <a:solidFill>
                  <a:schemeClr val="bg1"/>
                </a:solidFill>
                <a:latin typeface="+mn-lt"/>
                <a:ea typeface="+mj-ea"/>
                <a:cs typeface="+mj-cs"/>
              </a:defRPr>
            </a:lvl1pPr>
          </a:lstStyle>
          <a:p>
            <a:endParaRPr dirty="0"/>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Tree>
    <p:extLst>
      <p:ext uri="{BB962C8B-B14F-4D97-AF65-F5344CB8AC3E}">
        <p14:creationId xmlns:p14="http://schemas.microsoft.com/office/powerpoint/2010/main" val="111716029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r>
              <a:rPr lang="fr-FR" smtClean="0">
                <a:solidFill>
                  <a:prstClr val="white">
                    <a:lumMod val="65000"/>
                  </a:prstClr>
                </a:solidFill>
              </a:rPr>
              <a:t>©2017 Cathy Sarisky. Shared with permission by EV3Lessons.com (5/2017)</a:t>
            </a:r>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7F5CE407-6216-4202-80E4-A30DC2F709B2}" type="slidenum">
              <a:rPr lang="en-US" smtClean="0">
                <a:solidFill>
                  <a:prstClr val="black">
                    <a:lumMod val="85000"/>
                    <a:lumOff val="15000"/>
                  </a:prstClr>
                </a:solidFill>
              </a:rPr>
              <a:pPr/>
              <a:t>‹#›</a:t>
            </a:fld>
            <a:endParaRPr lang="en-US">
              <a:solidFill>
                <a:prstClr val="black">
                  <a:lumMod val="85000"/>
                  <a:lumOff val="15000"/>
                </a:prstClr>
              </a:solidFill>
            </a:endParaRPr>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Tree>
    <p:extLst>
      <p:ext uri="{BB962C8B-B14F-4D97-AF65-F5344CB8AC3E}">
        <p14:creationId xmlns:p14="http://schemas.microsoft.com/office/powerpoint/2010/main" val="39265554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spcBef>
                <a:spcPct val="0"/>
              </a:spcBef>
            </a:pPr>
            <a:endParaRPr sz="4200">
              <a:solidFill>
                <a:prstClr val="white"/>
              </a:solidFill>
              <a:latin typeface="Corbel"/>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r>
              <a:rPr lang="fr-FR" smtClean="0">
                <a:solidFill>
                  <a:prstClr val="white">
                    <a:lumMod val="65000"/>
                  </a:prstClr>
                </a:solidFill>
              </a:rPr>
              <a:t>©2017 Cathy Sarisky. Shared with permission by EV3Lessons.com (5/2017)</a:t>
            </a:r>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391438132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prstClr>
              </a:solidFill>
            </a:endParaRPr>
          </a:p>
        </p:txBody>
      </p:sp>
      <p:sp>
        <p:nvSpPr>
          <p:cNvPr id="6" name="Footer Placeholder 5"/>
          <p:cNvSpPr>
            <a:spLocks noGrp="1"/>
          </p:cNvSpPr>
          <p:nvPr>
            <p:ph type="ftr" sz="quarter" idx="11"/>
          </p:nvPr>
        </p:nvSpPr>
        <p:spPr/>
        <p:txBody>
          <a:bodyPr/>
          <a:lstStyle/>
          <a:p>
            <a:r>
              <a:rPr lang="fr-FR" smtClean="0">
                <a:solidFill>
                  <a:prstClr val="white">
                    <a:lumMod val="65000"/>
                  </a:prstClr>
                </a:solidFill>
              </a:rPr>
              <a:t>©2017 Cathy Sarisky. Shared with permission by EV3Lessons.com (5/2017)</a:t>
            </a:r>
            <a:endParaRPr lang="en-US" dirty="0">
              <a:solidFill>
                <a:prstClr val="white">
                  <a:lumMod val="65000"/>
                </a:prstClr>
              </a:solidFill>
            </a:endParaRPr>
          </a:p>
        </p:txBody>
      </p:sp>
      <p:sp>
        <p:nvSpPr>
          <p:cNvPr id="7" name="Slide Number Placeholder 6"/>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343834457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endParaRPr lang="en-US" dirty="0">
              <a:solidFill>
                <a:prstClr val="white">
                  <a:lumMod val="65000"/>
                </a:prstClr>
              </a:solidFill>
            </a:endParaRPr>
          </a:p>
        </p:txBody>
      </p:sp>
      <p:sp>
        <p:nvSpPr>
          <p:cNvPr id="6" name="Footer Placeholder 5"/>
          <p:cNvSpPr>
            <a:spLocks noGrp="1"/>
          </p:cNvSpPr>
          <p:nvPr>
            <p:ph type="ftr" sz="quarter" idx="11"/>
          </p:nvPr>
        </p:nvSpPr>
        <p:spPr/>
        <p:txBody>
          <a:bodyPr/>
          <a:lstStyle/>
          <a:p>
            <a:r>
              <a:rPr lang="fr-FR" smtClean="0">
                <a:solidFill>
                  <a:prstClr val="white">
                    <a:lumMod val="65000"/>
                  </a:prstClr>
                </a:solidFill>
              </a:rPr>
              <a:t>©2017 Cathy Sarisky. Shared with permission by EV3Lessons.com (5/2017)</a:t>
            </a:r>
            <a:endParaRPr lang="en-US" dirty="0">
              <a:solidFill>
                <a:prstClr val="white">
                  <a:lumMod val="65000"/>
                </a:prstClr>
              </a:solidFill>
            </a:endParaRPr>
          </a:p>
        </p:txBody>
      </p:sp>
      <p:sp>
        <p:nvSpPr>
          <p:cNvPr id="7" name="Slide Number Placeholder 6"/>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spcBef>
                <a:spcPct val="0"/>
              </a:spcBef>
            </a:pPr>
            <a:endParaRPr sz="4200">
              <a:solidFill>
                <a:prstClr val="white"/>
              </a:solidFill>
              <a:latin typeface="Corbel"/>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Tree>
    <p:extLst>
      <p:ext uri="{BB962C8B-B14F-4D97-AF65-F5344CB8AC3E}">
        <p14:creationId xmlns:p14="http://schemas.microsoft.com/office/powerpoint/2010/main" val="175641119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spcBef>
                <a:spcPct val="0"/>
              </a:spcBef>
            </a:pPr>
            <a:endParaRPr sz="4200">
              <a:solidFill>
                <a:prstClr val="white"/>
              </a:solidFill>
              <a:latin typeface="Corbel"/>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prstClr>
              </a:solidFill>
            </a:endParaRPr>
          </a:p>
        </p:txBody>
      </p:sp>
      <p:sp>
        <p:nvSpPr>
          <p:cNvPr id="6" name="Footer Placeholder 5"/>
          <p:cNvSpPr>
            <a:spLocks noGrp="1"/>
          </p:cNvSpPr>
          <p:nvPr>
            <p:ph type="ftr" sz="quarter" idx="11"/>
          </p:nvPr>
        </p:nvSpPr>
        <p:spPr/>
        <p:txBody>
          <a:bodyPr/>
          <a:lstStyle/>
          <a:p>
            <a:r>
              <a:rPr lang="fr-FR" smtClean="0">
                <a:solidFill>
                  <a:prstClr val="white">
                    <a:lumMod val="65000"/>
                  </a:prstClr>
                </a:solidFill>
              </a:rPr>
              <a:t>©2017 Cathy Sarisky. Shared with permission by EV3Lessons.com (5/2017)</a:t>
            </a:r>
            <a:endParaRPr lang="en-US" dirty="0">
              <a:solidFill>
                <a:prstClr val="white">
                  <a:lumMod val="65000"/>
                </a:prstClr>
              </a:solidFill>
            </a:endParaRPr>
          </a:p>
        </p:txBody>
      </p:sp>
      <p:sp>
        <p:nvSpPr>
          <p:cNvPr id="7" name="Slide Number Placeholder 6"/>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extLst>
      <p:ext uri="{BB962C8B-B14F-4D97-AF65-F5344CB8AC3E}">
        <p14:creationId xmlns:p14="http://schemas.microsoft.com/office/powerpoint/2010/main" val="328342198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r>
              <a:rPr lang="fr-FR" smtClean="0">
                <a:solidFill>
                  <a:prstClr val="white">
                    <a:lumMod val="65000"/>
                  </a:prstClr>
                </a:solidFill>
              </a:rPr>
              <a:t>©2017 Cathy Sarisky. Shared with permission by EV3Lessons.com (5/2017)</a:t>
            </a:r>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42325953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r>
              <a:rPr lang="fr-FR" smtClean="0">
                <a:solidFill>
                  <a:prstClr val="white">
                    <a:lumMod val="65000"/>
                  </a:prstClr>
                </a:solidFill>
              </a:rPr>
              <a:t>©2017 Cathy Sarisky. Shared with permission by EV3Lessons.com (5/2017)</a:t>
            </a:r>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Tree>
    <p:extLst>
      <p:ext uri="{BB962C8B-B14F-4D97-AF65-F5344CB8AC3E}">
        <p14:creationId xmlns:p14="http://schemas.microsoft.com/office/powerpoint/2010/main" val="3902332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457199" y="6492875"/>
            <a:ext cx="5630779" cy="282095"/>
          </a:xfrm>
        </p:spPr>
        <p:txBody>
          <a:bodyPr/>
          <a:lstStyle/>
          <a:p>
            <a:r>
              <a:rPr lang="en-US" smtClean="0">
                <a:solidFill>
                  <a:srgbClr val="000000"/>
                </a:solidFill>
              </a:rPr>
              <a:t>©2017 Cathy Sarisky. Shared with permission by EV3Lessons.com (5/2017)</a:t>
            </a:r>
            <a:endParaRPr lang="en-US">
              <a:solidFill>
                <a:srgbClr val="000000"/>
              </a:solidFill>
            </a:endParaRP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solidFill>
                  <a:srgbClr val="000000"/>
                </a:solidFill>
              </a:rPr>
              <a:pPr/>
              <a:t>‹#›</a:t>
            </a:fld>
            <a:endParaRPr lang="en-US" dirty="0">
              <a:solidFill>
                <a:srgbClr val="000000"/>
              </a:solidFill>
            </a:endParaRPr>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0896" y="400415"/>
            <a:ext cx="7741243" cy="287532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smtClean="0"/>
              <a:t>BEGINNER PROGRAMMING LESSON</a:t>
            </a:r>
            <a:endParaRPr lang="en-US" sz="3200" dirty="0"/>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defTabSz="457200"/>
            <a:r>
              <a:rPr lang="en-US" dirty="0">
                <a:solidFill>
                  <a:srgbClr val="000000"/>
                </a:solidFill>
              </a:rPr>
              <a:t>By Sanjay and Arvind </a:t>
            </a:r>
            <a:r>
              <a:rPr lang="en-US" dirty="0" err="1">
                <a:solidFill>
                  <a:srgbClr val="000000"/>
                </a:solidFill>
              </a:rPr>
              <a:t>Seshan</a:t>
            </a:r>
            <a:endParaRPr lang="en-US" dirty="0">
              <a:solidFill>
                <a:srgbClr val="000000"/>
              </a:solidFill>
            </a:endParaRPr>
          </a:p>
        </p:txBody>
      </p:sp>
    </p:spTree>
    <p:extLst>
      <p:ext uri="{BB962C8B-B14F-4D97-AF65-F5344CB8AC3E}">
        <p14:creationId xmlns:p14="http://schemas.microsoft.com/office/powerpoint/2010/main" val="247331492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457199" y="6492876"/>
            <a:ext cx="5462337" cy="248706"/>
          </a:xfrm>
        </p:spPr>
        <p:txBody>
          <a:bodyPr/>
          <a:lstStyle/>
          <a:p>
            <a:r>
              <a:rPr lang="en-US" smtClean="0">
                <a:solidFill>
                  <a:srgbClr val="000000"/>
                </a:solidFill>
              </a:rPr>
              <a:t>©2017 Cathy Sarisky. Shared with permission by EV3Lessons.com (5/2017)</a:t>
            </a:r>
            <a:endParaRPr lang="en-US">
              <a:solidFill>
                <a:srgbClr val="000000"/>
              </a:solidFill>
            </a:endParaRP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17855745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endParaRPr lang="en-US">
              <a:solidFill>
                <a:srgbClr val="000000"/>
              </a:solidFill>
            </a:endParaRPr>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DE42E464-3EB8-43C8-8768-9E2AD4F497B7}" type="slidenum">
              <a:rPr lang="en-US" smtClean="0">
                <a:solidFill>
                  <a:srgbClr val="000000"/>
                </a:solidFill>
              </a:rPr>
              <a:pPr/>
              <a:t>‹#›</a:t>
            </a:fld>
            <a:endParaRPr lang="en-US">
              <a:solidFill>
                <a:srgbClr val="000000"/>
              </a:solidFill>
            </a:endParaRPr>
          </a:p>
        </p:txBody>
      </p:sp>
      <p:sp>
        <p:nvSpPr>
          <p:cNvPr id="9" name="Footer Placeholder 8"/>
          <p:cNvSpPr>
            <a:spLocks noGrp="1"/>
          </p:cNvSpPr>
          <p:nvPr>
            <p:ph type="ftr" sz="quarter" idx="12"/>
          </p:nvPr>
        </p:nvSpPr>
        <p:spPr/>
        <p:txBody>
          <a:bodyPr/>
          <a:lstStyle/>
          <a:p>
            <a:r>
              <a:rPr lang="en-US" smtClean="0">
                <a:solidFill>
                  <a:srgbClr val="000000"/>
                </a:solidFill>
              </a:rPr>
              <a:t>©2017 Cathy Sarisky. Shared with permission by EV3Lessons.com (5/2017)</a:t>
            </a:r>
            <a:endParaRPr lang="en-US">
              <a:solidFill>
                <a:srgbClr val="000000"/>
              </a:solidFill>
            </a:endParaRPr>
          </a:p>
        </p:txBody>
      </p:sp>
    </p:spTree>
    <p:extLst>
      <p:ext uri="{BB962C8B-B14F-4D97-AF65-F5344CB8AC3E}">
        <p14:creationId xmlns:p14="http://schemas.microsoft.com/office/powerpoint/2010/main" val="1433028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95000"/>
              <a:lumOff val="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dirty="0">
              <a:solidFill>
                <a:prstClr val="white"/>
              </a:solidFill>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0" name="Rectangle 9"/>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1" name="Rectangle 10"/>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
        <p:nvSpPr>
          <p:cNvPr id="3" name="Content Placeholder 2"/>
          <p:cNvSpPr>
            <a:spLocks noGrp="1"/>
          </p:cNvSpPr>
          <p:nvPr>
            <p:ph idx="1"/>
          </p:nvPr>
        </p:nvSpPr>
        <p:spPr>
          <a:xfrm>
            <a:off x="284163" y="1973180"/>
            <a:ext cx="8574087" cy="4152984"/>
          </a:xfrm>
        </p:spPr>
        <p:txBody>
          <a:bodyPr/>
          <a:lstStyle>
            <a:lvl1pPr>
              <a:buClrTx/>
              <a:defRPr/>
            </a:lvl1pPr>
            <a:lvl2pPr>
              <a:buClr>
                <a:schemeClr val="tx1">
                  <a:lumMod val="65000"/>
                  <a:lumOff val="35000"/>
                </a:schemeClr>
              </a:buClr>
              <a:defRPr/>
            </a:lvl2pPr>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p:txBody>
          <a:bodyPr/>
          <a:lstStyle/>
          <a:p>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r>
              <a:rPr lang="fr-FR" smtClean="0">
                <a:solidFill>
                  <a:prstClr val="white">
                    <a:lumMod val="65000"/>
                  </a:prstClr>
                </a:solidFill>
              </a:rPr>
              <a:t>©2017 Cathy Sarisky. Shared with permission by EV3Lessons.com (5/2017)</a:t>
            </a:r>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13" name="Title 1"/>
          <p:cNvSpPr>
            <a:spLocks noGrp="1"/>
          </p:cNvSpPr>
          <p:nvPr>
            <p:ph type="title"/>
          </p:nvPr>
        </p:nvSpPr>
        <p:spPr>
          <a:xfrm>
            <a:off x="284163" y="526109"/>
            <a:ext cx="8574087" cy="967840"/>
          </a:xfrm>
          <a:noFill/>
        </p:spPr>
        <p:txBody>
          <a:bodyPr/>
          <a:lstStyle>
            <a:lvl1pPr algn="l">
              <a:defRPr/>
            </a:lvl1pPr>
          </a:lstStyle>
          <a:p>
            <a:r>
              <a:rPr lang="en-US" dirty="0" smtClean="0"/>
              <a:t>Click to edit Master title style</a:t>
            </a:r>
            <a:endParaRPr dirty="0"/>
          </a:p>
        </p:txBody>
      </p:sp>
    </p:spTree>
    <p:extLst>
      <p:ext uri="{BB962C8B-B14F-4D97-AF65-F5344CB8AC3E}">
        <p14:creationId xmlns:p14="http://schemas.microsoft.com/office/powerpoint/2010/main" val="241341240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r>
              <a:rPr lang="en-US" smtClean="0">
                <a:solidFill>
                  <a:srgbClr val="000000"/>
                </a:solidFill>
              </a:rPr>
              <a:t>©2017 Cathy Sarisky. Shared with permission by EV3Lessons.com (5/2017)</a:t>
            </a:r>
            <a:endParaRPr lang="en-US">
              <a:solidFill>
                <a:srgbClr val="000000"/>
              </a:solidFill>
            </a:endParaRP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39738418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solidFill>
                <a:srgbClr val="000000"/>
              </a:solidFill>
            </a:endParaRPr>
          </a:p>
        </p:txBody>
      </p:sp>
      <p:sp>
        <p:nvSpPr>
          <p:cNvPr id="8" name="Footer Placeholder 7"/>
          <p:cNvSpPr>
            <a:spLocks noGrp="1"/>
          </p:cNvSpPr>
          <p:nvPr>
            <p:ph type="ftr" sz="quarter" idx="11"/>
          </p:nvPr>
        </p:nvSpPr>
        <p:spPr/>
        <p:txBody>
          <a:bodyPr/>
          <a:lstStyle/>
          <a:p>
            <a:r>
              <a:rPr lang="en-US" smtClean="0">
                <a:solidFill>
                  <a:srgbClr val="000000"/>
                </a:solidFill>
              </a:rPr>
              <a:t>©2017 Cathy Sarisky. Shared with permission by EV3Lessons.com (5/2017)</a:t>
            </a:r>
            <a:endParaRPr lang="en-US">
              <a:solidFill>
                <a:srgbClr val="000000"/>
              </a:solidFill>
            </a:endParaRP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27476514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solidFill>
                  <a:srgbClr val="000000"/>
                </a:solidFill>
              </a:rPr>
              <a:t>©2017 Cathy Sarisky. Shared with permission by EV3Lessons.com (5/2017)</a:t>
            </a:r>
            <a:endParaRPr lang="en-US">
              <a:solidFill>
                <a:srgbClr val="000000"/>
              </a:solidFill>
            </a:endParaRP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45062475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000000"/>
              </a:solidFill>
            </a:endParaRPr>
          </a:p>
        </p:txBody>
      </p:sp>
      <p:sp>
        <p:nvSpPr>
          <p:cNvPr id="3" name="Footer Placeholder 2"/>
          <p:cNvSpPr>
            <a:spLocks noGrp="1"/>
          </p:cNvSpPr>
          <p:nvPr>
            <p:ph type="ftr" sz="quarter" idx="11"/>
          </p:nvPr>
        </p:nvSpPr>
        <p:spPr/>
        <p:txBody>
          <a:bodyPr/>
          <a:lstStyle/>
          <a:p>
            <a:r>
              <a:rPr lang="en-US" smtClean="0">
                <a:solidFill>
                  <a:srgbClr val="000000"/>
                </a:solidFill>
              </a:rPr>
              <a:t>©2017 Cathy Sarisky. Shared with permission by EV3Lessons.com (5/2017)</a:t>
            </a:r>
            <a:endParaRPr lang="en-US">
              <a:solidFill>
                <a:srgbClr val="000000"/>
              </a:solidFill>
            </a:endParaRP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DE42E464-3EB8-43C8-8768-9E2AD4F497B7}"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5902407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r>
              <a:rPr lang="en-US" smtClean="0">
                <a:solidFill>
                  <a:srgbClr val="000000"/>
                </a:solidFill>
              </a:rPr>
              <a:t>©2017 Cathy Sarisky. Shared with permission by EV3Lessons.com (5/2017)</a:t>
            </a:r>
            <a:endParaRPr lang="en-US">
              <a:solidFill>
                <a:srgbClr val="000000"/>
              </a:solidFill>
            </a:endParaRP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DE42E464-3EB8-43C8-8768-9E2AD4F497B7}" type="slidenum">
              <a:rPr lang="en-US" smtClean="0">
                <a:solidFill>
                  <a:srgbClr val="000000"/>
                </a:solidFill>
              </a:rPr>
              <a:pPr/>
              <a:t>‹#›</a:t>
            </a:fld>
            <a:endParaRPr lang="en-US">
              <a:solidFill>
                <a:srgbClr val="000000"/>
              </a:solidFill>
            </a:endParaRPr>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438730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endParaRPr>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r>
              <a:rPr lang="en-US" smtClean="0">
                <a:solidFill>
                  <a:srgbClr val="000000"/>
                </a:solidFill>
              </a:rPr>
              <a:t>©2017 Cathy Sarisky. Shared with permission by EV3Lessons.com (5/2017)</a:t>
            </a:r>
            <a:endParaRPr lang="en-US">
              <a:solidFill>
                <a:srgbClr val="000000"/>
              </a:solidFill>
            </a:endParaRP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DE42E464-3EB8-43C8-8768-9E2AD4F497B7}" type="slidenum">
              <a:rPr lang="en-US" smtClean="0">
                <a:solidFill>
                  <a:srgbClr val="000000"/>
                </a:solidFill>
              </a:rPr>
              <a:pPr/>
              <a:t>‹#›</a:t>
            </a:fld>
            <a:endParaRPr lang="en-US">
              <a:solidFill>
                <a:srgbClr val="000000"/>
              </a:solidFill>
            </a:endParaRP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endParaRPr>
          </a:p>
        </p:txBody>
      </p:sp>
    </p:spTree>
    <p:extLst>
      <p:ext uri="{BB962C8B-B14F-4D97-AF65-F5344CB8AC3E}">
        <p14:creationId xmlns:p14="http://schemas.microsoft.com/office/powerpoint/2010/main" val="10256759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r>
              <a:rPr lang="en-US" smtClean="0">
                <a:solidFill>
                  <a:srgbClr val="000000"/>
                </a:solidFill>
              </a:rPr>
              <a:t>©2017 Cathy Sarisky. Shared with permission by EV3Lessons.com (5/2017)</a:t>
            </a:r>
            <a:endParaRPr lang="en-US">
              <a:solidFill>
                <a:srgbClr val="000000"/>
              </a:solidFill>
            </a:endParaRP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71912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r>
              <a:rPr lang="en-US" smtClean="0">
                <a:solidFill>
                  <a:srgbClr val="000000"/>
                </a:solidFill>
              </a:rPr>
              <a:t>©2017 Cathy Sarisky. Shared with permission by EV3Lessons.com (5/2017)</a:t>
            </a:r>
            <a:endParaRPr lang="en-US">
              <a:solidFill>
                <a:srgbClr val="000000"/>
              </a:solidFill>
            </a:endParaRP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7771288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a:xfrm>
            <a:off x="457200" y="6492875"/>
            <a:ext cx="3945988" cy="282095"/>
          </a:xfrm>
        </p:spPr>
        <p:txBody>
          <a:bodyPr/>
          <a:lstStyle/>
          <a:p>
            <a:r>
              <a:rPr lang="en-US" smtClean="0">
                <a:solidFill>
                  <a:srgbClr val="000000"/>
                </a:solidFill>
              </a:rPr>
              <a:t>©2017 Cathy Sarisky. Shared with permission by EV3Lessons.com (5/2017)</a:t>
            </a:r>
            <a:endParaRPr lang="en-US">
              <a:solidFill>
                <a:srgbClr val="000000"/>
              </a:solidFill>
            </a:endParaRP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solidFill>
                  <a:srgbClr val="000000"/>
                </a:solidFill>
              </a:rPr>
              <a:pPr/>
              <a:t>‹#›</a:t>
            </a:fld>
            <a:endParaRPr lang="en-US" dirty="0">
              <a:solidFill>
                <a:srgbClr val="000000"/>
              </a:solidFill>
            </a:endParaRPr>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0896" y="400415"/>
            <a:ext cx="7741243" cy="287532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smtClean="0"/>
              <a:t>BEGINNER PROGRAMMING LESSON</a:t>
            </a:r>
            <a:endParaRPr lang="en-US" sz="3200" dirty="0"/>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defTabSz="457200"/>
            <a:r>
              <a:rPr lang="en-US" dirty="0">
                <a:solidFill>
                  <a:srgbClr val="000000"/>
                </a:solidFill>
              </a:rPr>
              <a:t>By Sanjay and Arvind </a:t>
            </a:r>
            <a:r>
              <a:rPr lang="en-US" dirty="0" err="1">
                <a:solidFill>
                  <a:srgbClr val="000000"/>
                </a:solidFill>
              </a:rPr>
              <a:t>Seshan</a:t>
            </a:r>
            <a:endParaRPr lang="en-US" dirty="0">
              <a:solidFill>
                <a:srgbClr val="000000"/>
              </a:solidFill>
            </a:endParaRPr>
          </a:p>
        </p:txBody>
      </p:sp>
    </p:spTree>
    <p:extLst>
      <p:ext uri="{BB962C8B-B14F-4D97-AF65-F5344CB8AC3E}">
        <p14:creationId xmlns:p14="http://schemas.microsoft.com/office/powerpoint/2010/main" val="418511269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r>
              <a:rPr lang="en-US" smtClean="0">
                <a:solidFill>
                  <a:srgbClr val="000000"/>
                </a:solidFill>
              </a:rPr>
              <a:t>©2017 Cathy Sarisky. Shared with permission by EV3Lessons.com (5/2017)</a:t>
            </a:r>
            <a:endParaRPr lang="en-US">
              <a:solidFill>
                <a:srgbClr val="000000"/>
              </a:solidFill>
            </a:endParaRP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320910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spcBef>
                <a:spcPct val="0"/>
              </a:spcBef>
            </a:pPr>
            <a:endParaRPr sz="4200">
              <a:solidFill>
                <a:prstClr val="white"/>
              </a:solidFill>
              <a:latin typeface="Corbel"/>
            </a:endParaRPr>
          </a:p>
        </p:txBody>
      </p:sp>
      <p:sp>
        <p:nvSpPr>
          <p:cNvPr id="4" name="Date Placeholder 3"/>
          <p:cNvSpPr>
            <a:spLocks noGrp="1"/>
          </p:cNvSpPr>
          <p:nvPr>
            <p:ph type="dt" sz="half" idx="10"/>
          </p:nvPr>
        </p:nvSpPr>
        <p:spPr/>
        <p:txBody>
          <a:bodyPr/>
          <a:lstStyle/>
          <a:p>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r>
              <a:rPr lang="fr-FR" smtClean="0">
                <a:solidFill>
                  <a:prstClr val="white">
                    <a:lumMod val="65000"/>
                  </a:prstClr>
                </a:solidFill>
              </a:rPr>
              <a:t>©2017 Cathy Sarisky. Shared with permission by EV3Lessons.com (5/2017)</a:t>
            </a:r>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7F5CE407-6216-4202-80E4-A30DC2F709B2}"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2" name="Rectangle 11"/>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3" name="Rectangle 12"/>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dirty="0" smtClean="0"/>
              <a:t>Click to edit Master title style</a:t>
            </a:r>
            <a:endParaRPr dirty="0"/>
          </a:p>
        </p:txBody>
      </p:sp>
    </p:spTree>
    <p:extLst>
      <p:ext uri="{BB962C8B-B14F-4D97-AF65-F5344CB8AC3E}">
        <p14:creationId xmlns:p14="http://schemas.microsoft.com/office/powerpoint/2010/main" val="247616219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endParaRPr lang="en-US">
              <a:solidFill>
                <a:srgbClr val="000000"/>
              </a:solidFill>
            </a:endParaRPr>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DE42E464-3EB8-43C8-8768-9E2AD4F497B7}" type="slidenum">
              <a:rPr lang="en-US" smtClean="0">
                <a:solidFill>
                  <a:srgbClr val="000000"/>
                </a:solidFill>
              </a:rPr>
              <a:pPr/>
              <a:t>‹#›</a:t>
            </a:fld>
            <a:endParaRPr lang="en-US">
              <a:solidFill>
                <a:srgbClr val="000000"/>
              </a:solidFill>
            </a:endParaRPr>
          </a:p>
        </p:txBody>
      </p:sp>
      <p:sp>
        <p:nvSpPr>
          <p:cNvPr id="9" name="Footer Placeholder 8"/>
          <p:cNvSpPr>
            <a:spLocks noGrp="1"/>
          </p:cNvSpPr>
          <p:nvPr>
            <p:ph type="ftr" sz="quarter" idx="12"/>
          </p:nvPr>
        </p:nvSpPr>
        <p:spPr/>
        <p:txBody>
          <a:bodyPr/>
          <a:lstStyle/>
          <a:p>
            <a:r>
              <a:rPr lang="en-US" smtClean="0">
                <a:solidFill>
                  <a:srgbClr val="000000"/>
                </a:solidFill>
              </a:rPr>
              <a:t>©2017 Cathy Sarisky. Shared with permission by EV3Lessons.com (5/2017)</a:t>
            </a:r>
            <a:endParaRPr lang="en-US">
              <a:solidFill>
                <a:srgbClr val="000000"/>
              </a:solidFill>
            </a:endParaRPr>
          </a:p>
        </p:txBody>
      </p:sp>
    </p:spTree>
    <p:extLst>
      <p:ext uri="{BB962C8B-B14F-4D97-AF65-F5344CB8AC3E}">
        <p14:creationId xmlns:p14="http://schemas.microsoft.com/office/powerpoint/2010/main" val="22730907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r>
              <a:rPr lang="en-US" smtClean="0">
                <a:solidFill>
                  <a:srgbClr val="000000"/>
                </a:solidFill>
              </a:rPr>
              <a:t>©2017 Cathy Sarisky. Shared with permission by EV3Lessons.com (5/2017)</a:t>
            </a:r>
            <a:endParaRPr lang="en-US">
              <a:solidFill>
                <a:srgbClr val="000000"/>
              </a:solidFill>
            </a:endParaRP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93073192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solidFill>
                <a:srgbClr val="000000"/>
              </a:solidFill>
            </a:endParaRPr>
          </a:p>
        </p:txBody>
      </p:sp>
      <p:sp>
        <p:nvSpPr>
          <p:cNvPr id="8" name="Footer Placeholder 7"/>
          <p:cNvSpPr>
            <a:spLocks noGrp="1"/>
          </p:cNvSpPr>
          <p:nvPr>
            <p:ph type="ftr" sz="quarter" idx="11"/>
          </p:nvPr>
        </p:nvSpPr>
        <p:spPr/>
        <p:txBody>
          <a:bodyPr/>
          <a:lstStyle/>
          <a:p>
            <a:r>
              <a:rPr lang="en-US" smtClean="0">
                <a:solidFill>
                  <a:srgbClr val="000000"/>
                </a:solidFill>
              </a:rPr>
              <a:t>©2017 Cathy Sarisky. Shared with permission by EV3Lessons.com (5/2017)</a:t>
            </a:r>
            <a:endParaRPr lang="en-US">
              <a:solidFill>
                <a:srgbClr val="000000"/>
              </a:solidFill>
            </a:endParaRP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2342214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solidFill>
                  <a:srgbClr val="000000"/>
                </a:solidFill>
              </a:rPr>
              <a:t>©2017 Cathy Sarisky. Shared with permission by EV3Lessons.com (5/2017)</a:t>
            </a:r>
            <a:endParaRPr lang="en-US">
              <a:solidFill>
                <a:srgbClr val="000000"/>
              </a:solidFill>
            </a:endParaRP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84741043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000000"/>
              </a:solidFill>
            </a:endParaRPr>
          </a:p>
        </p:txBody>
      </p:sp>
      <p:sp>
        <p:nvSpPr>
          <p:cNvPr id="3" name="Footer Placeholder 2"/>
          <p:cNvSpPr>
            <a:spLocks noGrp="1"/>
          </p:cNvSpPr>
          <p:nvPr>
            <p:ph type="ftr" sz="quarter" idx="11"/>
          </p:nvPr>
        </p:nvSpPr>
        <p:spPr/>
        <p:txBody>
          <a:bodyPr/>
          <a:lstStyle/>
          <a:p>
            <a:r>
              <a:rPr lang="en-US" smtClean="0">
                <a:solidFill>
                  <a:srgbClr val="000000"/>
                </a:solidFill>
              </a:rPr>
              <a:t>©2017 Cathy Sarisky. Shared with permission by EV3Lessons.com (5/2017)</a:t>
            </a:r>
            <a:endParaRPr lang="en-US">
              <a:solidFill>
                <a:srgbClr val="000000"/>
              </a:solidFill>
            </a:endParaRP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DE42E464-3EB8-43C8-8768-9E2AD4F497B7}"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677172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r>
              <a:rPr lang="en-US" smtClean="0">
                <a:solidFill>
                  <a:srgbClr val="000000"/>
                </a:solidFill>
              </a:rPr>
              <a:t>©2017 Cathy Sarisky. Shared with permission by EV3Lessons.com (5/2017)</a:t>
            </a:r>
            <a:endParaRPr lang="en-US">
              <a:solidFill>
                <a:srgbClr val="000000"/>
              </a:solidFill>
            </a:endParaRP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DE42E464-3EB8-43C8-8768-9E2AD4F497B7}" type="slidenum">
              <a:rPr lang="en-US" smtClean="0">
                <a:solidFill>
                  <a:srgbClr val="000000"/>
                </a:solidFill>
              </a:rPr>
              <a:pPr/>
              <a:t>‹#›</a:t>
            </a:fld>
            <a:endParaRPr lang="en-US">
              <a:solidFill>
                <a:srgbClr val="000000"/>
              </a:solidFill>
            </a:endParaRPr>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676138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endParaRPr>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r>
              <a:rPr lang="en-US" smtClean="0">
                <a:solidFill>
                  <a:srgbClr val="000000"/>
                </a:solidFill>
              </a:rPr>
              <a:t>©2017 Cathy Sarisky. Shared with permission by EV3Lessons.com (5/2017)</a:t>
            </a:r>
            <a:endParaRPr lang="en-US">
              <a:solidFill>
                <a:srgbClr val="000000"/>
              </a:solidFill>
            </a:endParaRP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DE42E464-3EB8-43C8-8768-9E2AD4F497B7}" type="slidenum">
              <a:rPr lang="en-US" smtClean="0">
                <a:solidFill>
                  <a:srgbClr val="000000"/>
                </a:solidFill>
              </a:rPr>
              <a:pPr/>
              <a:t>‹#›</a:t>
            </a:fld>
            <a:endParaRPr lang="en-US">
              <a:solidFill>
                <a:srgbClr val="000000"/>
              </a:solidFill>
            </a:endParaRP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endParaRPr>
          </a:p>
        </p:txBody>
      </p:sp>
    </p:spTree>
    <p:extLst>
      <p:ext uri="{BB962C8B-B14F-4D97-AF65-F5344CB8AC3E}">
        <p14:creationId xmlns:p14="http://schemas.microsoft.com/office/powerpoint/2010/main" val="268524943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r>
              <a:rPr lang="en-US" smtClean="0">
                <a:solidFill>
                  <a:srgbClr val="000000"/>
                </a:solidFill>
              </a:rPr>
              <a:t>©2017 Cathy Sarisky. Shared with permission by EV3Lessons.com (5/2017)</a:t>
            </a:r>
            <a:endParaRPr lang="en-US">
              <a:solidFill>
                <a:srgbClr val="000000"/>
              </a:solidFill>
            </a:endParaRP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726835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r>
              <a:rPr lang="en-US" smtClean="0">
                <a:solidFill>
                  <a:srgbClr val="000000"/>
                </a:solidFill>
              </a:rPr>
              <a:t>©2017 Cathy Sarisky. Shared with permission by EV3Lessons.com (5/2017)</a:t>
            </a:r>
            <a:endParaRPr lang="en-US">
              <a:solidFill>
                <a:srgbClr val="000000"/>
              </a:solidFill>
            </a:endParaRP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992774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7F5CE407-6216-4202-80E4-A30DC2F709B2}"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896" y="400415"/>
            <a:ext cx="7741243" cy="287532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smtClean="0"/>
              <a:t>BEGINNER PROGRAMMING LESSON</a:t>
            </a:r>
            <a:endParaRPr lang="en-US" sz="3200" dirty="0"/>
          </a:p>
        </p:txBody>
      </p:sp>
      <p:sp>
        <p:nvSpPr>
          <p:cNvPr id="15" name="TextBox 14"/>
          <p:cNvSpPr txBox="1"/>
          <p:nvPr/>
        </p:nvSpPr>
        <p:spPr>
          <a:xfrm>
            <a:off x="2078568" y="4589964"/>
            <a:ext cx="4965896" cy="646331"/>
          </a:xfrm>
          <a:prstGeom prst="rect">
            <a:avLst/>
          </a:prstGeom>
          <a:noFill/>
        </p:spPr>
        <p:txBody>
          <a:bodyPr wrap="square" rtlCol="0">
            <a:spAutoFit/>
          </a:bodyPr>
          <a:lstStyle/>
          <a:p>
            <a:pPr algn="ctr"/>
            <a:r>
              <a:rPr lang="en-US" dirty="0" smtClean="0"/>
              <a:t>By </a:t>
            </a:r>
            <a:r>
              <a:rPr lang="en-US" sz="1800" dirty="0" smtClean="0"/>
              <a:t>Cathy </a:t>
            </a:r>
            <a:r>
              <a:rPr lang="en-US" sz="1800" dirty="0" err="1" smtClean="0"/>
              <a:t>Sarisky</a:t>
            </a:r>
            <a:r>
              <a:rPr lang="en-US" sz="1800" dirty="0" smtClean="0"/>
              <a:t>, </a:t>
            </a:r>
          </a:p>
          <a:p>
            <a:pPr algn="ctr"/>
            <a:r>
              <a:rPr lang="en-US" sz="1800" dirty="0" smtClean="0"/>
              <a:t>Sanjay Seshan,</a:t>
            </a:r>
            <a:r>
              <a:rPr lang="en-US" sz="1800" baseline="0" dirty="0" smtClean="0"/>
              <a:t> and Arvind Seshan</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spcBef>
                <a:spcPct val="0"/>
              </a:spcBef>
            </a:pPr>
            <a:endParaRPr sz="4200">
              <a:solidFill>
                <a:prstClr val="white"/>
              </a:solidFill>
              <a:latin typeface="Corbel"/>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pPr defTabSz="457200"/>
            <a:r>
              <a:rPr sz="3600">
                <a:solidFill>
                  <a:prstClr val="white"/>
                </a:solidFill>
                <a:sym typeface="Wingdings"/>
              </a:rPr>
              <a:t></a:t>
            </a:r>
            <a:endParaRPr sz="3600">
              <a:solidFill>
                <a:prstClr val="white"/>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smtClean="0"/>
              <a:t>Click to edit Master text styles</a:t>
            </a:r>
          </a:p>
        </p:txBody>
      </p:sp>
      <p:sp>
        <p:nvSpPr>
          <p:cNvPr id="4" name="Date Placeholder 3"/>
          <p:cNvSpPr>
            <a:spLocks noGrp="1"/>
          </p:cNvSpPr>
          <p:nvPr>
            <p:ph type="dt" sz="half" idx="10"/>
          </p:nvPr>
        </p:nvSpPr>
        <p:spPr/>
        <p:txBody>
          <a:bodyPr/>
          <a:lstStyle/>
          <a:p>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r>
              <a:rPr lang="fr-FR" smtClean="0">
                <a:solidFill>
                  <a:prstClr val="white">
                    <a:lumMod val="65000"/>
                  </a:prstClr>
                </a:solidFill>
              </a:rPr>
              <a:t>©2017 Cathy Sarisky. Shared with permission by EV3Lessons.com (5/2017)</a:t>
            </a:r>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162F1D00-BD13-4404-86B0-79703945A0A7}"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125830781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solidFill>
                <a:prstClr val="white">
                  <a:lumMod val="65000"/>
                </a:prstClr>
              </a:solidFill>
            </a:endParaRPr>
          </a:p>
        </p:txBody>
      </p:sp>
      <p:sp>
        <p:nvSpPr>
          <p:cNvPr id="5" name="Footer Placeholder 4"/>
          <p:cNvSpPr>
            <a:spLocks noGrp="1"/>
          </p:cNvSpPr>
          <p:nvPr>
            <p:ph type="ftr" sz="quarter" idx="11"/>
          </p:nvPr>
        </p:nvSpPr>
        <p:spPr>
          <a:xfrm>
            <a:off x="457200" y="6492875"/>
            <a:ext cx="4908884" cy="248707"/>
          </a:xfrm>
        </p:spPr>
        <p:txBody>
          <a:bodyPr/>
          <a:lstStyle>
            <a:lvl1pPr>
              <a:defRPr>
                <a:solidFill>
                  <a:schemeClr val="tx1"/>
                </a:solidFill>
              </a:defRPr>
            </a:lvl1pPr>
          </a:lstStyle>
          <a:p>
            <a:r>
              <a:rPr lang="fr-FR" smtClean="0"/>
              <a:t>©2017 Cathy Sarisky. Shared with permission by EV3Lessons.com (5/2017)</a:t>
            </a:r>
            <a:endParaRPr lang="en-US" dirty="0"/>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endParaRPr lang="en-US">
              <a:solidFill>
                <a:prstClr val="white">
                  <a:lumMod val="65000"/>
                </a:prstClr>
              </a:solidFill>
            </a:endParaRPr>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162F1D00-BD13-4404-86B0-79703945A0A7}"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9" name="Footer Placeholder 8"/>
          <p:cNvSpPr>
            <a:spLocks noGrp="1"/>
          </p:cNvSpPr>
          <p:nvPr>
            <p:ph type="ftr" sz="quarter" idx="12"/>
          </p:nvPr>
        </p:nvSpPr>
        <p:spPr/>
        <p:txBody>
          <a:bodyPr/>
          <a:lstStyle/>
          <a:p>
            <a:r>
              <a:rPr lang="fr-FR" smtClean="0">
                <a:solidFill>
                  <a:prstClr val="white">
                    <a:lumMod val="65000"/>
                  </a:prstClr>
                </a:solidFill>
              </a:rPr>
              <a:t>©2017 Cathy Sarisky. Shared with permission by EV3Lessons.com (5/2017)</a:t>
            </a:r>
            <a:endParaRPr lang="en-US">
              <a:solidFill>
                <a:prstClr val="white">
                  <a:lumMod val="65000"/>
                </a:prst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r>
              <a:rPr lang="en-US" smtClean="0"/>
              <a:t>©2017 Cathy Sarisky. Shared with permission by EV3Lessons.com (5/2017)</a:t>
            </a:r>
            <a:endParaRPr lang="en-US"/>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grpSp>
        <p:nvGrpSpPr>
          <p:cNvPr id="8" name="Group 16"/>
          <p:cNvGrpSpPr/>
          <p:nvPr userDrawn="1"/>
        </p:nvGrpSpPr>
        <p:grpSpPr>
          <a:xfrm>
            <a:off x="284163" y="1585702"/>
            <a:ext cx="8576373" cy="137411"/>
            <a:chOff x="284163" y="1759424"/>
            <a:chExt cx="8576373" cy="137411"/>
          </a:xfrm>
        </p:grpSpPr>
        <p:sp>
          <p:nvSpPr>
            <p:cNvPr id="9" name="Rectangle 8"/>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0" name="Rectangle 9"/>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1" name="Rectangle 10"/>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Tree>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solidFill>
                <a:prstClr val="white">
                  <a:lumMod val="65000"/>
                </a:prstClr>
              </a:solidFill>
            </a:endParaRPr>
          </a:p>
        </p:txBody>
      </p:sp>
      <p:sp>
        <p:nvSpPr>
          <p:cNvPr id="8" name="Footer Placeholder 7"/>
          <p:cNvSpPr>
            <a:spLocks noGrp="1"/>
          </p:cNvSpPr>
          <p:nvPr>
            <p:ph type="ftr" sz="quarter" idx="11"/>
          </p:nvPr>
        </p:nvSpPr>
        <p:spPr/>
        <p:txBody>
          <a:bodyPr/>
          <a:lstStyle/>
          <a:p>
            <a:r>
              <a:rPr lang="fr-FR" smtClean="0">
                <a:solidFill>
                  <a:prstClr val="white">
                    <a:lumMod val="65000"/>
                  </a:prstClr>
                </a:solidFill>
              </a:rPr>
              <a:t>©2017 Cathy Sarisky. Shared with permission by EV3Lessons.com (5/2017)</a:t>
            </a:r>
            <a:endParaRPr lang="en-US">
              <a:solidFill>
                <a:prstClr val="white">
                  <a:lumMod val="65000"/>
                </a:prstClr>
              </a:solidFill>
            </a:endParaRP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grpSp>
        <p:nvGrpSpPr>
          <p:cNvPr id="11" name="Group 16"/>
          <p:cNvGrpSpPr/>
          <p:nvPr userDrawn="1"/>
        </p:nvGrpSpPr>
        <p:grpSpPr>
          <a:xfrm>
            <a:off x="284163" y="1593723"/>
            <a:ext cx="8576373" cy="137411"/>
            <a:chOff x="284163" y="1759424"/>
            <a:chExt cx="8576373" cy="137411"/>
          </a:xfrm>
        </p:grpSpPr>
        <p:sp>
          <p:nvSpPr>
            <p:cNvPr id="12" name="Rectangle 11"/>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3" name="Rectangle 12"/>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4" name="Rectangle 13"/>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Tree>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solidFill>
                <a:prstClr val="white">
                  <a:lumMod val="65000"/>
                </a:prstClr>
              </a:solidFill>
            </a:endParaRPr>
          </a:p>
        </p:txBody>
      </p:sp>
      <p:sp>
        <p:nvSpPr>
          <p:cNvPr id="4" name="Footer Placeholder 3"/>
          <p:cNvSpPr>
            <a:spLocks noGrp="1"/>
          </p:cNvSpPr>
          <p:nvPr>
            <p:ph type="ftr" sz="quarter" idx="11"/>
          </p:nvPr>
        </p:nvSpPr>
        <p:spPr/>
        <p:txBody>
          <a:bodyPr/>
          <a:lstStyle/>
          <a:p>
            <a:r>
              <a:rPr lang="fr-FR" smtClean="0">
                <a:solidFill>
                  <a:prstClr val="white">
                    <a:lumMod val="65000"/>
                  </a:prstClr>
                </a:solidFill>
              </a:rPr>
              <a:t>©2017 Cathy Sarisky. Shared with permission by EV3Lessons.com (5/2017)</a:t>
            </a:r>
            <a:endParaRPr lang="en-US">
              <a:solidFill>
                <a:prstClr val="white">
                  <a:lumMod val="65000"/>
                </a:prstClr>
              </a:solidFill>
            </a:endParaRP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grpSp>
        <p:nvGrpSpPr>
          <p:cNvPr id="7" name="Group 16"/>
          <p:cNvGrpSpPr/>
          <p:nvPr userDrawn="1"/>
        </p:nvGrpSpPr>
        <p:grpSpPr>
          <a:xfrm>
            <a:off x="284163" y="1585702"/>
            <a:ext cx="8576373" cy="137411"/>
            <a:chOff x="284163" y="1759424"/>
            <a:chExt cx="8576373" cy="137411"/>
          </a:xfrm>
        </p:grpSpPr>
        <p:sp>
          <p:nvSpPr>
            <p:cNvPr id="8" name="Rectangle 7"/>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9" name="Rectangle 8"/>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0" name="Rectangle 9"/>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Tree>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white">
                  <a:lumMod val="65000"/>
                </a:prstClr>
              </a:solidFill>
            </a:endParaRPr>
          </a:p>
        </p:txBody>
      </p:sp>
      <p:sp>
        <p:nvSpPr>
          <p:cNvPr id="3" name="Footer Placeholder 2"/>
          <p:cNvSpPr>
            <a:spLocks noGrp="1"/>
          </p:cNvSpPr>
          <p:nvPr>
            <p:ph type="ftr" sz="quarter" idx="11"/>
          </p:nvPr>
        </p:nvSpPr>
        <p:spPr/>
        <p:txBody>
          <a:bodyPr/>
          <a:lstStyle/>
          <a:p>
            <a:r>
              <a:rPr lang="fr-FR" smtClean="0">
                <a:solidFill>
                  <a:prstClr val="white">
                    <a:lumMod val="65000"/>
                  </a:prstClr>
                </a:solidFill>
              </a:rPr>
              <a:t>©2017 Cathy Sarisky. Shared with permission by EV3Lessons.com (5/2017)</a:t>
            </a:r>
            <a:endParaRPr lang="en-US">
              <a:solidFill>
                <a:prstClr val="white">
                  <a:lumMod val="65000"/>
                </a:prstClr>
              </a:solidFill>
            </a:endParaRP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r>
              <a:rPr lang="fr-FR" smtClean="0">
                <a:solidFill>
                  <a:prstClr val="white">
                    <a:lumMod val="65000"/>
                  </a:prstClr>
                </a:solidFill>
              </a:rPr>
              <a:t>©2017 Cathy Sarisky. Shared with permission by EV3Lessons.com (5/2017)</a:t>
            </a:r>
            <a:endParaRPr lang="en-US">
              <a:solidFill>
                <a:prstClr val="white">
                  <a:lumMod val="65000"/>
                </a:prstClr>
              </a:solidFill>
            </a:endParaRP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7F5CE407-6216-4202-80E4-A30DC2F709B2}"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r>
              <a:rPr lang="fr-FR" smtClean="0">
                <a:solidFill>
                  <a:prstClr val="white">
                    <a:lumMod val="65000"/>
                  </a:prstClr>
                </a:solidFill>
              </a:rPr>
              <a:t>©2017 Cathy Sarisky. Shared with permission by EV3Lessons.com (5/2017)</a:t>
            </a:r>
            <a:endParaRPr lang="en-US">
              <a:solidFill>
                <a:prstClr val="white">
                  <a:lumMod val="65000"/>
                </a:prstClr>
              </a:solidFill>
            </a:endParaRP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r>
              <a:rPr lang="fr-FR" smtClean="0">
                <a:solidFill>
                  <a:prstClr val="white">
                    <a:lumMod val="65000"/>
                  </a:prstClr>
                </a:solidFill>
              </a:rPr>
              <a:t>©2017 Cathy Sarisky. Shared with permission by EV3Lessons.com (5/2017)</a:t>
            </a:r>
            <a:endParaRPr lang="en-US">
              <a:solidFill>
                <a:prstClr val="white">
                  <a:lumMod val="65000"/>
                </a:prstClr>
              </a:solidFill>
            </a:endParaRP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r>
              <a:rPr lang="fr-FR" smtClean="0">
                <a:solidFill>
                  <a:prstClr val="white">
                    <a:lumMod val="65000"/>
                  </a:prstClr>
                </a:solidFill>
              </a:rPr>
              <a:t>©2017 Cathy Sarisky. Shared with permission by EV3Lessons.com (5/2017)</a:t>
            </a:r>
            <a:endParaRPr lang="en-US">
              <a:solidFill>
                <a:prstClr val="white">
                  <a:lumMod val="65000"/>
                </a:prstClr>
              </a:solidFill>
            </a:endParaRP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smtClean="0"/>
              <a:t>Drag picture to placeholder or click icon to add</a:t>
            </a:r>
            <a:endParaRPr/>
          </a:p>
        </p:txBody>
      </p:sp>
      <p:sp>
        <p:nvSpPr>
          <p:cNvPr id="4" name="Date Placeholder 3"/>
          <p:cNvSpPr>
            <a:spLocks noGrp="1"/>
          </p:cNvSpPr>
          <p:nvPr>
            <p:ph type="dt" sz="half" idx="10"/>
          </p:nvPr>
        </p:nvSpPr>
        <p:spPr/>
        <p:txBody>
          <a:bodyPr/>
          <a:lstStyle/>
          <a:p>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spcBef>
                <a:spcPct val="0"/>
              </a:spcBef>
            </a:pPr>
            <a:endParaRPr sz="4200">
              <a:solidFill>
                <a:prstClr val="white"/>
              </a:solidFill>
              <a:latin typeface="Corbel"/>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pPr defTabSz="457200"/>
            <a:r>
              <a:rPr sz="3600">
                <a:solidFill>
                  <a:prstClr val="white"/>
                </a:solidFill>
                <a:sym typeface="Wingdings"/>
              </a:rPr>
              <a:t></a:t>
            </a:r>
            <a:endParaRPr sz="3600">
              <a:solidFill>
                <a:prstClr val="white"/>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697386218"/>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©2017 Cathy Sarisky. Shared with permission by EV3Lessons.com (5/2017)</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©2017 Cathy Sarisky. Shared with permission by EV3Lessons.com (5/2017)</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©2017 Cathy Sarisky. Shared with permission by EV3Lessons.com (5/2017)</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©2017 Cathy Sarisky. Shared with permission by EV3Lessons.com (5/2017)</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©2017 Cathy Sarisky. Shared with permission by EV3Lessons.com (5/2017)</a:t>
            </a:r>
            <a:endParaRPr lang="en-US"/>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©2017 Cathy Sarisky. Shared with permission by EV3Lessons.com (5/2017)</a:t>
            </a:r>
            <a:endParaRPr lang="en-US"/>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©2017 Cathy Sarisky. Shared with permission by EV3Lessons.com (5/2017)</a:t>
            </a:r>
            <a:endParaRPr lang="en-US"/>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©2017 Cathy Sarisky. Shared with permission by EV3Lessons.com (5/2017)</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©2017 Cathy Sarisky. Shared with permission by EV3Lessons.com (5/2017)</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©2017 Cathy Sarisky. Shared with permission by EV3Lessons.com (5/2017)</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5306" y="455773"/>
            <a:ext cx="8574087" cy="1133949"/>
          </a:xfrm>
          <a:prstGeom prst="rect">
            <a:avLst/>
          </a:prstGeom>
          <a:solidFill>
            <a:schemeClr val="tx1">
              <a:lumMod val="95000"/>
              <a:lumOff val="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2" name="Title 1"/>
          <p:cNvSpPr>
            <a:spLocks noGrp="1"/>
          </p:cNvSpPr>
          <p:nvPr>
            <p:ph type="title"/>
          </p:nvPr>
        </p:nvSpPr>
        <p:spPr>
          <a:xfrm>
            <a:off x="284163" y="526109"/>
            <a:ext cx="8574087" cy="967840"/>
          </a:xfrm>
          <a:noFill/>
        </p:spPr>
        <p:txBody>
          <a:bodyPr/>
          <a:lstStyle>
            <a:lvl1pPr algn="l">
              <a:defRPr/>
            </a:lvl1pPr>
          </a:lstStyle>
          <a:p>
            <a:r>
              <a:rPr lang="en-US" dirty="0" smtClean="0"/>
              <a:t>Click to edit Master title style</a:t>
            </a:r>
            <a:endParaRPr dirty="0"/>
          </a:p>
        </p:txBody>
      </p:sp>
      <p:sp>
        <p:nvSpPr>
          <p:cNvPr id="3" name="Content Placeholder 2"/>
          <p:cNvSpPr>
            <a:spLocks noGrp="1"/>
          </p:cNvSpPr>
          <p:nvPr>
            <p:ph sz="half" idx="1"/>
          </p:nvPr>
        </p:nvSpPr>
        <p:spPr>
          <a:xfrm>
            <a:off x="403412" y="1949116"/>
            <a:ext cx="3931920" cy="4177047"/>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1949116"/>
            <a:ext cx="3931920" cy="4177047"/>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grpSp>
        <p:nvGrpSpPr>
          <p:cNvPr id="13" name="Group 16"/>
          <p:cNvGrpSpPr/>
          <p:nvPr userDrawn="1"/>
        </p:nvGrpSpPr>
        <p:grpSpPr>
          <a:xfrm>
            <a:off x="284163" y="1585702"/>
            <a:ext cx="8576373" cy="137411"/>
            <a:chOff x="284163" y="1759424"/>
            <a:chExt cx="8576373" cy="137411"/>
          </a:xfrm>
        </p:grpSpPr>
        <p:sp>
          <p:nvSpPr>
            <p:cNvPr id="14" name="Rectangle 13"/>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5" name="Rectangle 14"/>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6" name="Rectangle 15"/>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Tree>
    <p:extLst>
      <p:ext uri="{BB962C8B-B14F-4D97-AF65-F5344CB8AC3E}">
        <p14:creationId xmlns:p14="http://schemas.microsoft.com/office/powerpoint/2010/main" val="2383569518"/>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©2017 Cathy Sarisky. Shared with permission by EV3Lessons.com (5/2017)</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95000"/>
              <a:lumOff val="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3" name="Text Placeholder 2"/>
          <p:cNvSpPr>
            <a:spLocks noGrp="1"/>
          </p:cNvSpPr>
          <p:nvPr>
            <p:ph type="body" idx="1"/>
          </p:nvPr>
        </p:nvSpPr>
        <p:spPr>
          <a:xfrm>
            <a:off x="403412" y="1735138"/>
            <a:ext cx="3931920" cy="714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3412" y="2449388"/>
            <a:ext cx="3931920" cy="3676774"/>
          </a:xfrm>
        </p:spPr>
        <p:txBody>
          <a:bodyPr>
            <a:normAutofit/>
          </a:bodyPr>
          <a:lstStyle>
            <a:lvl1pPr>
              <a:buClrTx/>
              <a:defRPr sz="2200"/>
            </a:lvl1pPr>
            <a:lvl2pPr>
              <a:buClr>
                <a:schemeClr val="tx1">
                  <a:lumMod val="75000"/>
                  <a:lumOff val="25000"/>
                </a:schemeClr>
              </a:buCl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5" name="Text Placeholder 4"/>
          <p:cNvSpPr>
            <a:spLocks noGrp="1"/>
          </p:cNvSpPr>
          <p:nvPr>
            <p:ph type="body" sz="quarter" idx="3"/>
          </p:nvPr>
        </p:nvSpPr>
        <p:spPr>
          <a:xfrm>
            <a:off x="4779495" y="1735138"/>
            <a:ext cx="3931920" cy="714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9495" y="2449388"/>
            <a:ext cx="3931920" cy="3676774"/>
          </a:xfrm>
        </p:spPr>
        <p:txBody>
          <a:bodyPr>
            <a:normAutofit/>
          </a:bodyPr>
          <a:lstStyle>
            <a:lvl1pPr>
              <a:buClrTx/>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7" name="Date Placeholder 6"/>
          <p:cNvSpPr>
            <a:spLocks noGrp="1"/>
          </p:cNvSpPr>
          <p:nvPr>
            <p:ph type="dt" sz="half" idx="10"/>
          </p:nvPr>
        </p:nvSpPr>
        <p:spPr/>
        <p:txBody>
          <a:bodyPr/>
          <a:lstStyle/>
          <a:p>
            <a:endParaRPr lang="en-US">
              <a:solidFill>
                <a:prstClr val="white">
                  <a:lumMod val="65000"/>
                </a:prstClr>
              </a:solidFill>
            </a:endParaRPr>
          </a:p>
        </p:txBody>
      </p:sp>
      <p:sp>
        <p:nvSpPr>
          <p:cNvPr id="8" name="Footer Placeholder 7"/>
          <p:cNvSpPr>
            <a:spLocks noGrp="1"/>
          </p:cNvSpPr>
          <p:nvPr>
            <p:ph type="ftr" sz="quarter" idx="11"/>
          </p:nvPr>
        </p:nvSpPr>
        <p:spPr/>
        <p:txBody>
          <a:bodyPr/>
          <a:lstStyle/>
          <a:p>
            <a:r>
              <a:rPr lang="fr-FR" smtClean="0">
                <a:solidFill>
                  <a:prstClr val="white">
                    <a:lumMod val="65000"/>
                  </a:prstClr>
                </a:solidFill>
              </a:rPr>
              <a:t>©2017 Cathy Sarisky. Shared with permission by EV3Lessons.com (5/2017)</a:t>
            </a:r>
            <a:endParaRPr lang="en-US">
              <a:solidFill>
                <a:prstClr val="white">
                  <a:lumMod val="65000"/>
                </a:prstClr>
              </a:solidFill>
            </a:endParaRPr>
          </a:p>
        </p:txBody>
      </p:sp>
      <p:sp>
        <p:nvSpPr>
          <p:cNvPr id="9" name="Slide Number Placeholder 8"/>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grpSp>
        <p:nvGrpSpPr>
          <p:cNvPr id="19" name="Group 16"/>
          <p:cNvGrpSpPr/>
          <p:nvPr userDrawn="1"/>
        </p:nvGrpSpPr>
        <p:grpSpPr>
          <a:xfrm>
            <a:off x="284163" y="1593723"/>
            <a:ext cx="8576373" cy="137411"/>
            <a:chOff x="284163" y="1759424"/>
            <a:chExt cx="8576373" cy="137411"/>
          </a:xfrm>
        </p:grpSpPr>
        <p:sp>
          <p:nvSpPr>
            <p:cNvPr id="20" name="Rectangle 19"/>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21" name="Rectangle 20"/>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22" name="Rectangle 21"/>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
        <p:nvSpPr>
          <p:cNvPr id="26" name="Title 1"/>
          <p:cNvSpPr>
            <a:spLocks noGrp="1"/>
          </p:cNvSpPr>
          <p:nvPr>
            <p:ph type="title"/>
          </p:nvPr>
        </p:nvSpPr>
        <p:spPr>
          <a:xfrm>
            <a:off x="284163" y="526109"/>
            <a:ext cx="8574087" cy="967840"/>
          </a:xfrm>
          <a:noFill/>
        </p:spPr>
        <p:txBody>
          <a:bodyPr/>
          <a:lstStyle>
            <a:lvl1pPr algn="l">
              <a:defRPr/>
            </a:lvl1pPr>
          </a:lstStyle>
          <a:p>
            <a:r>
              <a:rPr lang="en-US" dirty="0" smtClean="0"/>
              <a:t>Click to edit Master title style</a:t>
            </a:r>
            <a:endParaRPr dirty="0"/>
          </a:p>
        </p:txBody>
      </p:sp>
    </p:spTree>
    <p:extLst>
      <p:ext uri="{BB962C8B-B14F-4D97-AF65-F5344CB8AC3E}">
        <p14:creationId xmlns:p14="http://schemas.microsoft.com/office/powerpoint/2010/main" val="123600445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95000"/>
              <a:lumOff val="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3" name="Date Placeholder 2"/>
          <p:cNvSpPr>
            <a:spLocks noGrp="1"/>
          </p:cNvSpPr>
          <p:nvPr>
            <p:ph type="dt" sz="half" idx="10"/>
          </p:nvPr>
        </p:nvSpPr>
        <p:spPr/>
        <p:txBody>
          <a:bodyPr/>
          <a:lstStyle/>
          <a:p>
            <a:endParaRPr lang="en-US">
              <a:solidFill>
                <a:prstClr val="white">
                  <a:lumMod val="65000"/>
                </a:prstClr>
              </a:solidFill>
            </a:endParaRPr>
          </a:p>
        </p:txBody>
      </p:sp>
      <p:sp>
        <p:nvSpPr>
          <p:cNvPr id="4" name="Footer Placeholder 3"/>
          <p:cNvSpPr>
            <a:spLocks noGrp="1"/>
          </p:cNvSpPr>
          <p:nvPr>
            <p:ph type="ftr" sz="quarter" idx="11"/>
          </p:nvPr>
        </p:nvSpPr>
        <p:spPr/>
        <p:txBody>
          <a:bodyPr/>
          <a:lstStyle/>
          <a:p>
            <a:r>
              <a:rPr lang="fr-FR" smtClean="0">
                <a:solidFill>
                  <a:prstClr val="white">
                    <a:lumMod val="65000"/>
                  </a:prstClr>
                </a:solidFill>
              </a:rPr>
              <a:t>©2017 Cathy Sarisky. Shared with permission by EV3Lessons.com (5/2017)</a:t>
            </a:r>
            <a:endParaRPr lang="en-US">
              <a:solidFill>
                <a:prstClr val="white">
                  <a:lumMod val="65000"/>
                </a:prstClr>
              </a:solidFill>
            </a:endParaRPr>
          </a:p>
        </p:txBody>
      </p:sp>
      <p:sp>
        <p:nvSpPr>
          <p:cNvPr id="5" name="Slide Number Placeholder 4"/>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grpSp>
        <p:nvGrpSpPr>
          <p:cNvPr id="11" name="Group 16"/>
          <p:cNvGrpSpPr/>
          <p:nvPr userDrawn="1"/>
        </p:nvGrpSpPr>
        <p:grpSpPr>
          <a:xfrm>
            <a:off x="284163" y="1585702"/>
            <a:ext cx="8576373" cy="137411"/>
            <a:chOff x="284163" y="1759424"/>
            <a:chExt cx="8576373" cy="137411"/>
          </a:xfrm>
        </p:grpSpPr>
        <p:sp>
          <p:nvSpPr>
            <p:cNvPr id="12" name="Rectangle 11"/>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3" name="Rectangle 12"/>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4" name="Rectangle 13"/>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
        <p:nvSpPr>
          <p:cNvPr id="16" name="Title 1"/>
          <p:cNvSpPr>
            <a:spLocks noGrp="1"/>
          </p:cNvSpPr>
          <p:nvPr>
            <p:ph type="title"/>
          </p:nvPr>
        </p:nvSpPr>
        <p:spPr>
          <a:xfrm>
            <a:off x="284163" y="526109"/>
            <a:ext cx="8574087" cy="967840"/>
          </a:xfrm>
          <a:noFill/>
        </p:spPr>
        <p:txBody>
          <a:bodyPr/>
          <a:lstStyle>
            <a:lvl1pPr algn="l">
              <a:defRPr/>
            </a:lvl1pPr>
          </a:lstStyle>
          <a:p>
            <a:r>
              <a:rPr lang="en-US" dirty="0" smtClean="0"/>
              <a:t>Click to edit Master title style</a:t>
            </a:r>
            <a:endParaRPr dirty="0"/>
          </a:p>
        </p:txBody>
      </p:sp>
    </p:spTree>
    <p:extLst>
      <p:ext uri="{BB962C8B-B14F-4D97-AF65-F5344CB8AC3E}">
        <p14:creationId xmlns:p14="http://schemas.microsoft.com/office/powerpoint/2010/main" val="351654497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white">
                  <a:lumMod val="65000"/>
                </a:prstClr>
              </a:solidFill>
            </a:endParaRPr>
          </a:p>
        </p:txBody>
      </p:sp>
      <p:sp>
        <p:nvSpPr>
          <p:cNvPr id="3" name="Footer Placeholder 2"/>
          <p:cNvSpPr>
            <a:spLocks noGrp="1"/>
          </p:cNvSpPr>
          <p:nvPr>
            <p:ph type="ftr" sz="quarter" idx="11"/>
          </p:nvPr>
        </p:nvSpPr>
        <p:spPr/>
        <p:txBody>
          <a:bodyPr/>
          <a:lstStyle/>
          <a:p>
            <a:r>
              <a:rPr lang="fr-FR" smtClean="0">
                <a:solidFill>
                  <a:prstClr val="white">
                    <a:lumMod val="65000"/>
                  </a:prstClr>
                </a:solidFill>
              </a:rPr>
              <a:t>©2017 Cathy Sarisky. Shared with permission by EV3Lessons.com (5/2017)</a:t>
            </a:r>
            <a:endParaRPr lang="en-US">
              <a:solidFill>
                <a:prstClr val="white">
                  <a:lumMod val="65000"/>
                </a:prstClr>
              </a:solidFill>
            </a:endParaRPr>
          </a:p>
        </p:txBody>
      </p:sp>
      <p:sp>
        <p:nvSpPr>
          <p:cNvPr id="4" name="Slide Number Placeholder 3"/>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7883757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7.xml"/><Relationship Id="rId12" Type="http://schemas.openxmlformats.org/officeDocument/2006/relationships/theme" Target="../theme/theme2.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 Id="rId9" Type="http://schemas.openxmlformats.org/officeDocument/2006/relationships/slideLayout" Target="../slideLayouts/slideLayout25.xml"/><Relationship Id="rId10"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8.xml"/><Relationship Id="rId12" Type="http://schemas.openxmlformats.org/officeDocument/2006/relationships/theme" Target="../theme/theme3.xml"/><Relationship Id="rId1" Type="http://schemas.openxmlformats.org/officeDocument/2006/relationships/slideLayout" Target="../slideLayouts/slideLayout28.xml"/><Relationship Id="rId2" Type="http://schemas.openxmlformats.org/officeDocument/2006/relationships/slideLayout" Target="../slideLayouts/slideLayout29.xml"/><Relationship Id="rId3" Type="http://schemas.openxmlformats.org/officeDocument/2006/relationships/slideLayout" Target="../slideLayouts/slideLayout30.xml"/><Relationship Id="rId4" Type="http://schemas.openxmlformats.org/officeDocument/2006/relationships/slideLayout" Target="../slideLayouts/slideLayout31.xml"/><Relationship Id="rId5" Type="http://schemas.openxmlformats.org/officeDocument/2006/relationships/slideLayout" Target="../slideLayouts/slideLayout32.xml"/><Relationship Id="rId6" Type="http://schemas.openxmlformats.org/officeDocument/2006/relationships/slideLayout" Target="../slideLayouts/slideLayout33.xml"/><Relationship Id="rId7" Type="http://schemas.openxmlformats.org/officeDocument/2006/relationships/slideLayout" Target="../slideLayouts/slideLayout34.xml"/><Relationship Id="rId8" Type="http://schemas.openxmlformats.org/officeDocument/2006/relationships/slideLayout" Target="../slideLayouts/slideLayout35.xml"/><Relationship Id="rId9" Type="http://schemas.openxmlformats.org/officeDocument/2006/relationships/slideLayout" Target="../slideLayouts/slideLayout36.xml"/><Relationship Id="rId10"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9.xml"/><Relationship Id="rId12" Type="http://schemas.openxmlformats.org/officeDocument/2006/relationships/theme" Target="../theme/theme4.xml"/><Relationship Id="rId1" Type="http://schemas.openxmlformats.org/officeDocument/2006/relationships/slideLayout" Target="../slideLayouts/slideLayout39.xml"/><Relationship Id="rId2" Type="http://schemas.openxmlformats.org/officeDocument/2006/relationships/slideLayout" Target="../slideLayouts/slideLayout40.xml"/><Relationship Id="rId3" Type="http://schemas.openxmlformats.org/officeDocument/2006/relationships/slideLayout" Target="../slideLayouts/slideLayout41.xml"/><Relationship Id="rId4" Type="http://schemas.openxmlformats.org/officeDocument/2006/relationships/slideLayout" Target="../slideLayouts/slideLayout42.xml"/><Relationship Id="rId5" Type="http://schemas.openxmlformats.org/officeDocument/2006/relationships/slideLayout" Target="../slideLayouts/slideLayout43.xml"/><Relationship Id="rId6" Type="http://schemas.openxmlformats.org/officeDocument/2006/relationships/slideLayout" Target="../slideLayouts/slideLayout44.xml"/><Relationship Id="rId7" Type="http://schemas.openxmlformats.org/officeDocument/2006/relationships/slideLayout" Target="../slideLayouts/slideLayout45.xml"/><Relationship Id="rId8" Type="http://schemas.openxmlformats.org/officeDocument/2006/relationships/slideLayout" Target="../slideLayouts/slideLayout46.xml"/><Relationship Id="rId9" Type="http://schemas.openxmlformats.org/officeDocument/2006/relationships/slideLayout" Target="../slideLayouts/slideLayout47.xml"/><Relationship Id="rId10"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60.xml"/><Relationship Id="rId12" Type="http://schemas.openxmlformats.org/officeDocument/2006/relationships/theme" Target="../theme/theme5.xml"/><Relationship Id="rId1" Type="http://schemas.openxmlformats.org/officeDocument/2006/relationships/slideLayout" Target="../slideLayouts/slideLayout50.xml"/><Relationship Id="rId2" Type="http://schemas.openxmlformats.org/officeDocument/2006/relationships/slideLayout" Target="../slideLayouts/slideLayout51.xml"/><Relationship Id="rId3" Type="http://schemas.openxmlformats.org/officeDocument/2006/relationships/slideLayout" Target="../slideLayouts/slideLayout52.xml"/><Relationship Id="rId4" Type="http://schemas.openxmlformats.org/officeDocument/2006/relationships/slideLayout" Target="../slideLayouts/slideLayout53.xml"/><Relationship Id="rId5" Type="http://schemas.openxmlformats.org/officeDocument/2006/relationships/slideLayout" Target="../slideLayouts/slideLayout54.xml"/><Relationship Id="rId6" Type="http://schemas.openxmlformats.org/officeDocument/2006/relationships/slideLayout" Target="../slideLayouts/slideLayout55.xml"/><Relationship Id="rId7" Type="http://schemas.openxmlformats.org/officeDocument/2006/relationships/slideLayout" Target="../slideLayouts/slideLayout56.xml"/><Relationship Id="rId8" Type="http://schemas.openxmlformats.org/officeDocument/2006/relationships/slideLayout" Target="../slideLayouts/slideLayout57.xml"/><Relationship Id="rId9" Type="http://schemas.openxmlformats.org/officeDocument/2006/relationships/slideLayout" Target="../slideLayouts/slideLayout58.xml"/><Relationship Id="rId10"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pPr defTabSz="457200"/>
            <a:endParaRPr lang="en-US" dirty="0">
              <a:solidFill>
                <a:prstClr val="white">
                  <a:lumMod val="65000"/>
                </a:prstClr>
              </a:solidFill>
            </a:endParaRPr>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pPr defTabSz="457200"/>
            <a:r>
              <a:rPr lang="fr-FR" smtClean="0">
                <a:solidFill>
                  <a:prstClr val="white">
                    <a:lumMod val="65000"/>
                  </a:prstClr>
                </a:solidFill>
              </a:rPr>
              <a:t>©2017 Cathy Sarisky. Shared with permission by EV3Lessons.com (5/2017)</a:t>
            </a:r>
            <a:endParaRPr lang="en-US" dirty="0">
              <a:solidFill>
                <a:prstClr val="white">
                  <a:lumMod val="65000"/>
                </a:prstClr>
              </a:solidFill>
            </a:endParaRPr>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pPr defTabSz="457200"/>
            <a:fld id="{4382A7F7-08BF-4252-8141-63FB96055BBB}" type="slidenum">
              <a:rPr lang="en-US" smtClean="0">
                <a:solidFill>
                  <a:prstClr val="black">
                    <a:lumMod val="85000"/>
                    <a:lumOff val="15000"/>
                  </a:prstClr>
                </a:solidFill>
              </a:rPr>
              <a:pPr defTabSz="457200"/>
              <a:t>‹#›</a:t>
            </a:fld>
            <a:endParaRPr lang="en-US">
              <a:solidFill>
                <a:prstClr val="black">
                  <a:lumMod val="85000"/>
                  <a:lumOff val="15000"/>
                </a:prstClr>
              </a:solidFill>
            </a:endParaRPr>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dirty="0" smtClean="0"/>
              <a:t>Click to edit Master title style</a:t>
            </a:r>
            <a:endParaRPr dirty="0"/>
          </a:p>
        </p:txBody>
      </p:sp>
    </p:spTree>
    <p:extLst>
      <p:ext uri="{BB962C8B-B14F-4D97-AF65-F5344CB8AC3E}">
        <p14:creationId xmlns:p14="http://schemas.microsoft.com/office/powerpoint/2010/main" val="13153211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iming>
    <p:tnLst>
      <p:par>
        <p:cTn id="1" dur="indefinite" restart="never" nodeType="tmRoot"/>
      </p:par>
    </p:tnLst>
  </p:timing>
  <p:hf hdr="0" dt="0"/>
  <p:txStyles>
    <p:titleStyle>
      <a:lvl1pPr algn="r" defTabSz="914400" rtl="0" eaLnBrk="1" latinLnBrk="0" hangingPunct="1">
        <a:spcBef>
          <a:spcPct val="0"/>
        </a:spcBef>
        <a:buNone/>
        <a:defRPr sz="4200" kern="1200">
          <a:solidFill>
            <a:schemeClr val="bg1"/>
          </a:solidFill>
          <a:latin typeface="+mn-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pPr defTabSz="457200"/>
            <a:endParaRPr lang="en-US">
              <a:solidFill>
                <a:srgbClr val="000000"/>
              </a:solidFill>
            </a:endParaRPr>
          </a:p>
        </p:txBody>
      </p:sp>
      <p:sp>
        <p:nvSpPr>
          <p:cNvPr id="5" name="Footer Placeholder 4"/>
          <p:cNvSpPr>
            <a:spLocks noGrp="1"/>
          </p:cNvSpPr>
          <p:nvPr>
            <p:ph type="ftr" sz="quarter" idx="3"/>
          </p:nvPr>
        </p:nvSpPr>
        <p:spPr>
          <a:xfrm>
            <a:off x="457200" y="6492876"/>
            <a:ext cx="3657600" cy="230356"/>
          </a:xfrm>
          <a:prstGeom prst="rect">
            <a:avLst/>
          </a:prstGeom>
        </p:spPr>
        <p:txBody>
          <a:bodyPr vert="horz" lIns="91440" tIns="45720" rIns="91440" bIns="45720" rtlCol="0" anchor="t"/>
          <a:lstStyle>
            <a:lvl1pPr algn="l">
              <a:defRPr sz="1000">
                <a:solidFill>
                  <a:schemeClr val="tx1"/>
                </a:solidFill>
              </a:defRPr>
            </a:lvl1pPr>
          </a:lstStyle>
          <a:p>
            <a:pPr defTabSz="457200"/>
            <a:r>
              <a:rPr lang="en-US" smtClean="0">
                <a:solidFill>
                  <a:srgbClr val="000000"/>
                </a:solidFill>
              </a:rPr>
              <a:t>©2017 Cathy Sarisky. Shared with permission by EV3Lessons.com (5/2017)</a:t>
            </a:r>
            <a:endParaRPr lang="en-US">
              <a:solidFill>
                <a:srgbClr val="000000"/>
              </a:solidFill>
            </a:endParaRP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pPr defTabSz="457200"/>
            <a:fld id="{DE42E464-3EB8-43C8-8768-9E2AD4F497B7}" type="slidenum">
              <a:rPr lang="en-US">
                <a:solidFill>
                  <a:srgbClr val="000000"/>
                </a:solidFill>
              </a:rPr>
              <a:pPr defTabSz="457200"/>
              <a:t>‹#›</a:t>
            </a:fld>
            <a:endParaRPr lang="en-US">
              <a:solidFill>
                <a:srgbClr val="000000"/>
              </a:solidFill>
            </a:endParaRPr>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5033458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iming>
    <p:tnLst>
      <p:par>
        <p:cTn id="1" dur="indefinite" restart="never" nodeType="tmRoot"/>
      </p:par>
    </p:tnLst>
  </p:timing>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pPr defTabSz="457200"/>
            <a:endParaRPr lang="en-US">
              <a:solidFill>
                <a:srgbClr val="000000"/>
              </a:solidFill>
            </a:endParaRPr>
          </a:p>
        </p:txBody>
      </p:sp>
      <p:sp>
        <p:nvSpPr>
          <p:cNvPr id="5" name="Footer Placeholder 4"/>
          <p:cNvSpPr>
            <a:spLocks noGrp="1"/>
          </p:cNvSpPr>
          <p:nvPr>
            <p:ph type="ftr" sz="quarter" idx="3"/>
          </p:nvPr>
        </p:nvSpPr>
        <p:spPr>
          <a:xfrm>
            <a:off x="457200" y="6492876"/>
            <a:ext cx="3657600" cy="230356"/>
          </a:xfrm>
          <a:prstGeom prst="rect">
            <a:avLst/>
          </a:prstGeom>
        </p:spPr>
        <p:txBody>
          <a:bodyPr vert="horz" lIns="91440" tIns="45720" rIns="91440" bIns="45720" rtlCol="0" anchor="t"/>
          <a:lstStyle>
            <a:lvl1pPr algn="l">
              <a:defRPr sz="1000">
                <a:solidFill>
                  <a:schemeClr val="tx1"/>
                </a:solidFill>
              </a:defRPr>
            </a:lvl1pPr>
          </a:lstStyle>
          <a:p>
            <a:pPr defTabSz="457200"/>
            <a:r>
              <a:rPr lang="en-US" smtClean="0">
                <a:solidFill>
                  <a:srgbClr val="000000"/>
                </a:solidFill>
              </a:rPr>
              <a:t>©2017 Cathy Sarisky. Shared with permission by EV3Lessons.com (5/2017)</a:t>
            </a:r>
            <a:endParaRPr lang="en-US">
              <a:solidFill>
                <a:srgbClr val="000000"/>
              </a:solidFill>
            </a:endParaRP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pPr defTabSz="457200"/>
            <a:fld id="{DE42E464-3EB8-43C8-8768-9E2AD4F497B7}" type="slidenum">
              <a:rPr lang="en-US">
                <a:solidFill>
                  <a:srgbClr val="000000"/>
                </a:solidFill>
              </a:rPr>
              <a:pPr defTabSz="457200"/>
              <a:t>‹#›</a:t>
            </a:fld>
            <a:endParaRPr lang="en-US">
              <a:solidFill>
                <a:srgbClr val="000000"/>
              </a:solidFill>
            </a:endParaRPr>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8043955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iming>
    <p:tnLst>
      <p:par>
        <p:cTn id="1" dur="indefinite" restart="never" nodeType="tmRoot"/>
      </p:par>
    </p:tnLst>
  </p:timing>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pPr defTabSz="457200"/>
            <a:endParaRPr lang="en-US" dirty="0">
              <a:solidFill>
                <a:prstClr val="white">
                  <a:lumMod val="65000"/>
                </a:prstClr>
              </a:solidFill>
            </a:endParaRPr>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pPr defTabSz="457200"/>
            <a:r>
              <a:rPr lang="fr-FR" smtClean="0">
                <a:solidFill>
                  <a:prstClr val="white">
                    <a:lumMod val="65000"/>
                  </a:prstClr>
                </a:solidFill>
              </a:rPr>
              <a:t>©2017 Cathy Sarisky. Shared with permission by EV3Lessons.com (5/2017)</a:t>
            </a:r>
            <a:endParaRPr lang="en-US" dirty="0">
              <a:solidFill>
                <a:prstClr val="white">
                  <a:lumMod val="65000"/>
                </a:prstClr>
              </a:solidFill>
            </a:endParaRP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pPr defTabSz="457200"/>
            <a:fld id="{4382A7F7-08BF-4252-8141-63FB96055BBB}" type="slidenum">
              <a:rPr lang="en-US" smtClean="0">
                <a:solidFill>
                  <a:prstClr val="black">
                    <a:lumMod val="85000"/>
                    <a:lumOff val="15000"/>
                  </a:prstClr>
                </a:solidFill>
              </a:rPr>
              <a:pPr defTabSz="457200"/>
              <a:t>‹#›</a:t>
            </a:fld>
            <a:endParaRPr lang="en-US">
              <a:solidFill>
                <a:prstClr val="black">
                  <a:lumMod val="85000"/>
                  <a:lumOff val="15000"/>
                </a:prstClr>
              </a:solidFill>
            </a:endParaRPr>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9623776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iming>
    <p:tnLst>
      <p:par>
        <p:cTn id="1" dur="indefinite" restart="never" nodeType="tmRoot"/>
      </p:par>
    </p:tnLst>
  </p:timing>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©2017 Cathy Sarisky. Shared with permission by EV3Lessons.com (5/2017)</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63116650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hyperlink" Target="http://drpineda.ca/using-nxt-light-sensor-in-ev3.html" TargetMode="External"/><Relationship Id="rId3" Type="http://schemas.openxmlformats.org/officeDocument/2006/relationships/hyperlink" Target="https://www.youtube.com/watch?v=I7Bqvk-uMLk&amp;feature=youtu.be"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4" Type="http://schemas.openxmlformats.org/officeDocument/2006/relationships/image" Target="../media/image11.png"/><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www.lego.com/en-us/mindstorms/downloads" TargetMode="External"/><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image" Target="../media/image8.png"/><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127274" y="3379098"/>
            <a:ext cx="6868483" cy="632365"/>
          </a:xfrm>
        </p:spPr>
        <p:txBody>
          <a:bodyPr>
            <a:noAutofit/>
          </a:bodyPr>
          <a:lstStyle/>
          <a:p>
            <a:r>
              <a:rPr lang="en-US" dirty="0" smtClean="0"/>
              <a:t>NXT Light Sensor with </a:t>
            </a:r>
            <a:r>
              <a:rPr lang="en-US" dirty="0" smtClean="0"/>
              <a:t>NXT</a:t>
            </a:r>
            <a:endParaRPr lang="en-US" dirty="0" smtClean="0"/>
          </a:p>
          <a:p>
            <a:r>
              <a:rPr lang="en-US" dirty="0" smtClean="0"/>
              <a:t>Programmed in EV3-G</a:t>
            </a:r>
            <a:endParaRPr lang="en-US" dirty="0"/>
          </a:p>
        </p:txBody>
      </p:sp>
      <p:sp>
        <p:nvSpPr>
          <p:cNvPr id="3" name="Title 2"/>
          <p:cNvSpPr>
            <a:spLocks noGrp="1"/>
          </p:cNvSpPr>
          <p:nvPr>
            <p:ph type="ctrTitle"/>
          </p:nvPr>
        </p:nvSpPr>
        <p:spPr/>
        <p:txBody>
          <a:bodyPr/>
          <a:lstStyle/>
          <a:p>
            <a:pPr algn="ctr"/>
            <a:r>
              <a:rPr lang="en-US" dirty="0" smtClean="0"/>
              <a:t>BEGINNER PROGRAMMING LESSON</a:t>
            </a:r>
            <a:endParaRPr lang="en-US" dirty="0"/>
          </a:p>
        </p:txBody>
      </p:sp>
      <p:sp>
        <p:nvSpPr>
          <p:cNvPr id="7" name="Slide Number Placeholder 6"/>
          <p:cNvSpPr>
            <a:spLocks noGrp="1"/>
          </p:cNvSpPr>
          <p:nvPr>
            <p:ph type="sldNum" sz="quarter" idx="12"/>
          </p:nvPr>
        </p:nvSpPr>
        <p:spPr/>
        <p:txBody>
          <a:bodyPr/>
          <a:lstStyle/>
          <a:p>
            <a:fld id="{7F5CE407-6216-4202-80E4-A30DC2F709B2}" type="slidenum">
              <a:rPr lang="en-US" smtClean="0">
                <a:solidFill>
                  <a:prstClr val="black">
                    <a:lumMod val="85000"/>
                    <a:lumOff val="15000"/>
                  </a:prstClr>
                </a:solidFill>
              </a:rPr>
              <a:pPr/>
              <a:t>1</a:t>
            </a:fld>
            <a:endParaRPr lang="en-US">
              <a:solidFill>
                <a:prstClr val="black">
                  <a:lumMod val="85000"/>
                  <a:lumOff val="15000"/>
                </a:prstClr>
              </a:solidFill>
            </a:endParaRPr>
          </a:p>
        </p:txBody>
      </p:sp>
    </p:spTree>
    <p:extLst>
      <p:ext uri="{BB962C8B-B14F-4D97-AF65-F5344CB8AC3E}">
        <p14:creationId xmlns:p14="http://schemas.microsoft.com/office/powerpoint/2010/main" val="13381814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163" y="502046"/>
            <a:ext cx="8574087" cy="967840"/>
          </a:xfrm>
        </p:spPr>
        <p:txBody>
          <a:bodyPr>
            <a:normAutofit/>
          </a:bodyPr>
          <a:lstStyle/>
          <a:p>
            <a:r>
              <a:rPr lang="en-US" dirty="0" smtClean="0"/>
              <a:t>Notes for teachers/coaches</a:t>
            </a:r>
            <a:endParaRPr lang="en-US" dirty="0"/>
          </a:p>
        </p:txBody>
      </p:sp>
      <p:sp>
        <p:nvSpPr>
          <p:cNvPr id="3" name="Content Placeholder 2"/>
          <p:cNvSpPr>
            <a:spLocks noGrp="1"/>
          </p:cNvSpPr>
          <p:nvPr>
            <p:ph idx="1"/>
          </p:nvPr>
        </p:nvSpPr>
        <p:spPr>
          <a:xfrm>
            <a:off x="284164" y="2133600"/>
            <a:ext cx="6047678" cy="3992563"/>
          </a:xfrm>
        </p:spPr>
        <p:txBody>
          <a:bodyPr/>
          <a:lstStyle/>
          <a:p>
            <a:pPr marL="457200" indent="-457200">
              <a:buFont typeface="+mj-lt"/>
              <a:buAutoNum type="arabicPeriod"/>
            </a:pPr>
            <a:endParaRPr lang="en-US" dirty="0" smtClean="0"/>
          </a:p>
          <a:p>
            <a:pPr marL="342900" indent="-342900">
              <a:buFont typeface="Arial" panose="020B0604020202020204" pitchFamily="34" charset="0"/>
              <a:buChar char="•"/>
            </a:pP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10</a:t>
            </a:fld>
            <a:endParaRPr lang="en-US">
              <a:solidFill>
                <a:prstClr val="black">
                  <a:lumMod val="85000"/>
                  <a:lumOff val="15000"/>
                </a:prstClr>
              </a:solidFill>
            </a:endParaRPr>
          </a:p>
        </p:txBody>
      </p:sp>
      <p:sp>
        <p:nvSpPr>
          <p:cNvPr id="7" name="Content Placeholder 2"/>
          <p:cNvSpPr txBox="1">
            <a:spLocks/>
          </p:cNvSpPr>
          <p:nvPr/>
        </p:nvSpPr>
        <p:spPr>
          <a:xfrm>
            <a:off x="436564" y="1886552"/>
            <a:ext cx="8235798" cy="4392011"/>
          </a:xfrm>
          <a:prstGeom prst="rect">
            <a:avLst/>
          </a:prstGeom>
        </p:spPr>
        <p:txBody>
          <a:bodyPr vert="horz" lIns="91440" tIns="45720" rIns="91440" bIns="45720" rtlCol="0">
            <a:normAutofit fontScale="92500" lnSpcReduction="20000"/>
          </a:bodyPr>
          <a:lstStyle>
            <a:lvl1pPr marL="454025" indent="-454025" algn="l" defTabSz="914400" rtl="0" eaLnBrk="1" latinLnBrk="0" hangingPunct="1">
              <a:spcBef>
                <a:spcPts val="2000"/>
              </a:spcBef>
              <a:buClrTx/>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65000"/>
                  <a:lumOff val="3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Font typeface="Wingdings" pitchFamily="2" charset="2"/>
              <a:buNone/>
            </a:pPr>
            <a:r>
              <a:rPr lang="en-US" dirty="0" smtClean="0">
                <a:solidFill>
                  <a:schemeClr val="tx1"/>
                </a:solidFill>
              </a:rPr>
              <a:t>It’d be nice if the sound sensor block looked like the light sensor and were labeled as a light sensor, but the kids in my class adjusted to this quirk pretty easily.  It was certainly easier to explain to novices than using raw values would have been.  Installing the sound sensor block before class time will save on headaches.</a:t>
            </a:r>
          </a:p>
          <a:p>
            <a:pPr marL="0" indent="0">
              <a:buFont typeface="Wingdings" pitchFamily="2" charset="2"/>
              <a:buNone/>
            </a:pPr>
            <a:r>
              <a:rPr lang="en-US" dirty="0" smtClean="0">
                <a:solidFill>
                  <a:schemeClr val="tx1"/>
                </a:solidFill>
              </a:rPr>
              <a:t>Some other options, for those who would like to pursue them:</a:t>
            </a:r>
          </a:p>
          <a:p>
            <a:r>
              <a:rPr lang="en-US" dirty="0" smtClean="0">
                <a:solidFill>
                  <a:schemeClr val="tx1"/>
                </a:solidFill>
              </a:rPr>
              <a:t>The “NXT light sensors in EV3 tutorial” at EV3lessons.com</a:t>
            </a:r>
          </a:p>
          <a:p>
            <a:r>
              <a:rPr lang="en-US" dirty="0" smtClean="0">
                <a:solidFill>
                  <a:schemeClr val="tx1"/>
                </a:solidFill>
              </a:rPr>
              <a:t>Calibrating a light sensor (still uses the sound block) </a:t>
            </a:r>
            <a:r>
              <a:rPr lang="en-US" dirty="0" smtClean="0">
                <a:solidFill>
                  <a:schemeClr val="tx1"/>
                </a:solidFill>
                <a:hlinkClick r:id="rId2"/>
              </a:rPr>
              <a:t>http</a:t>
            </a:r>
            <a:r>
              <a:rPr lang="en-US" dirty="0">
                <a:solidFill>
                  <a:schemeClr val="tx1"/>
                </a:solidFill>
                <a:hlinkClick r:id="rId2"/>
              </a:rPr>
              <a:t>://</a:t>
            </a:r>
            <a:r>
              <a:rPr lang="en-US" dirty="0" smtClean="0">
                <a:solidFill>
                  <a:schemeClr val="tx1"/>
                </a:solidFill>
                <a:hlinkClick r:id="rId2"/>
              </a:rPr>
              <a:t>drpineda.ca/using-nxt-light-sensor-in-ev3.html</a:t>
            </a:r>
            <a:endParaRPr lang="en-US" dirty="0" smtClean="0">
              <a:solidFill>
                <a:schemeClr val="tx1"/>
              </a:solidFill>
            </a:endParaRPr>
          </a:p>
          <a:p>
            <a:r>
              <a:rPr lang="en-US" dirty="0" smtClean="0">
                <a:solidFill>
                  <a:schemeClr val="tx1"/>
                </a:solidFill>
                <a:hlinkClick r:id="rId3"/>
              </a:rPr>
              <a:t>https</a:t>
            </a:r>
            <a:r>
              <a:rPr lang="en-US" dirty="0">
                <a:solidFill>
                  <a:schemeClr val="tx1"/>
                </a:solidFill>
                <a:hlinkClick r:id="rId3"/>
              </a:rPr>
              <a:t>://</a:t>
            </a:r>
            <a:r>
              <a:rPr lang="en-US" dirty="0" smtClean="0">
                <a:solidFill>
                  <a:schemeClr val="tx1"/>
                </a:solidFill>
                <a:hlinkClick r:id="rId3"/>
              </a:rPr>
              <a:t>www.youtube.com/watch?v=I7Bqvk-uMLk&amp;feature=youtu.be</a:t>
            </a:r>
            <a:r>
              <a:rPr lang="en-US" dirty="0" smtClean="0">
                <a:solidFill>
                  <a:schemeClr val="tx1"/>
                </a:solidFill>
              </a:rPr>
              <a:t> </a:t>
            </a:r>
            <a:endParaRPr lang="en-US" dirty="0">
              <a:solidFill>
                <a:schemeClr val="tx1"/>
              </a:solidFill>
            </a:endParaRPr>
          </a:p>
          <a:p>
            <a:pPr marL="0" indent="0">
              <a:buFont typeface="Wingdings" pitchFamily="2" charset="2"/>
              <a:buNone/>
            </a:pPr>
            <a:endParaRPr lang="en-US" dirty="0" smtClean="0">
              <a:solidFill>
                <a:srgbClr val="FF0000"/>
              </a:solidFill>
            </a:endParaRPr>
          </a:p>
          <a:p>
            <a:pPr marL="342900" indent="-342900">
              <a:buFont typeface="Arial" panose="020B0604020202020204" pitchFamily="34" charset="0"/>
              <a:buChar char="•"/>
            </a:pPr>
            <a:endParaRPr lang="en-US" dirty="0">
              <a:solidFill>
                <a:prstClr val="black">
                  <a:lumMod val="85000"/>
                  <a:lumOff val="15000"/>
                </a:prstClr>
              </a:solidFill>
            </a:endParaRPr>
          </a:p>
        </p:txBody>
      </p:sp>
      <p:sp>
        <p:nvSpPr>
          <p:cNvPr id="4" name="Footer Placeholder 3"/>
          <p:cNvSpPr>
            <a:spLocks noGrp="1"/>
          </p:cNvSpPr>
          <p:nvPr>
            <p:ph type="ftr" sz="quarter" idx="11"/>
          </p:nvPr>
        </p:nvSpPr>
        <p:spPr>
          <a:xfrm>
            <a:off x="436564" y="6492875"/>
            <a:ext cx="4908884" cy="248707"/>
          </a:xfrm>
        </p:spPr>
        <p:txBody>
          <a:bodyPr/>
          <a:lstStyle/>
          <a:p>
            <a:r>
              <a:rPr lang="fr-FR" smtClean="0"/>
              <a:t>©2017 Cathy Sarisky. Shared with permission by EV3Lessons.com (5/2017)</a:t>
            </a:r>
            <a:endParaRPr lang="en-US" dirty="0"/>
          </a:p>
        </p:txBody>
      </p:sp>
    </p:spTree>
    <p:extLst>
      <p:ext uri="{BB962C8B-B14F-4D97-AF65-F5344CB8AC3E}">
        <p14:creationId xmlns:p14="http://schemas.microsoft.com/office/powerpoint/2010/main" val="12055592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2624"/>
            <a:ext cx="8245474" cy="4595265"/>
          </a:xfrm>
        </p:spPr>
        <p:txBody>
          <a:bodyPr>
            <a:noAutofit/>
          </a:bodyPr>
          <a:lstStyle/>
          <a:p>
            <a:pPr marL="342900" indent="-342900">
              <a:buFont typeface="Arial"/>
              <a:buChar char="•"/>
            </a:pPr>
            <a:r>
              <a:rPr lang="en-US" sz="1800" dirty="0" smtClean="0"/>
              <a:t>This tutorial was created by Cathy </a:t>
            </a:r>
            <a:r>
              <a:rPr lang="en-US" sz="1800" dirty="0" err="1" smtClean="0"/>
              <a:t>Sarisky</a:t>
            </a:r>
            <a:r>
              <a:rPr lang="en-US" sz="1800" dirty="0" smtClean="0"/>
              <a:t>. Slides were modified and additional slides were added by Sanjay and Arvind Seshan.</a:t>
            </a:r>
            <a:endParaRPr lang="en-US" sz="1800" dirty="0" smtClean="0"/>
          </a:p>
          <a:p>
            <a:pPr marL="342900" indent="-342900">
              <a:buFont typeface="Arial"/>
              <a:buChar char="•"/>
            </a:pPr>
            <a:r>
              <a:rPr lang="en-US" sz="1800" dirty="0" smtClean="0"/>
              <a:t>More </a:t>
            </a:r>
            <a:r>
              <a:rPr lang="en-US" sz="1800" dirty="0" smtClean="0"/>
              <a:t>lessons are available at www.ev3lessons.com</a:t>
            </a:r>
            <a:r>
              <a:rPr lang="en-US" sz="1800" b="0" dirty="0"/>
              <a:t/>
            </a:r>
            <a:br>
              <a:rPr lang="en-US" sz="1800" b="0" dirty="0"/>
            </a:br>
            <a:endParaRPr lang="en-US" sz="1800" dirty="0" smtClean="0"/>
          </a:p>
        </p:txBody>
      </p:sp>
      <p:sp>
        <p:nvSpPr>
          <p:cNvPr id="9" name="Slide Number Placeholder 8"/>
          <p:cNvSpPr>
            <a:spLocks noGrp="1"/>
          </p:cNvSpPr>
          <p:nvPr>
            <p:ph type="sldNum" sz="quarter" idx="12"/>
          </p:nvPr>
        </p:nvSpPr>
        <p:spPr/>
        <p:txBody>
          <a:bodyPr/>
          <a:lstStyle/>
          <a:p>
            <a:fld id="{4DBC7FC8-25FB-FC45-8177-2B991DA6778C}" type="slidenum">
              <a:rPr lang="en-US" smtClean="0">
                <a:solidFill>
                  <a:srgbClr val="000000"/>
                </a:solidFill>
              </a:rPr>
              <a:pPr/>
              <a:t>11</a:t>
            </a:fld>
            <a:endParaRPr lang="en-US">
              <a:solidFill>
                <a:srgbClr val="000000"/>
              </a:solidFill>
            </a:endParaRPr>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000" dirty="0" smtClean="0">
                <a:solidFill>
                  <a:srgbClr val="4374B7"/>
                </a:solidFill>
                <a:latin typeface="Helvetica Neue"/>
              </a:rPr>
              <a:t>                         </a:t>
            </a:r>
            <a:r>
              <a:rPr lang="en-US" altLang="en-US" sz="1600" dirty="0" smtClean="0">
                <a:solidFill>
                  <a:srgbClr val="000000"/>
                </a:solidFill>
              </a:rPr>
              <a:t/>
            </a:r>
            <a:br>
              <a:rPr lang="en-US" altLang="en-US" sz="1600" dirty="0" smtClean="0">
                <a:solidFill>
                  <a:srgbClr val="000000"/>
                </a:solidFill>
              </a:rPr>
            </a:br>
            <a:r>
              <a:rPr lang="en-US" altLang="en-US" sz="2000" dirty="0" smtClean="0">
                <a:solidFill>
                  <a:srgbClr val="000000"/>
                </a:solidFill>
                <a:latin typeface="Helvetica Neue"/>
              </a:rPr>
              <a:t>This work is licensed under a </a:t>
            </a:r>
            <a:r>
              <a:rPr lang="en-US" altLang="en-US" sz="2000" dirty="0" smtClean="0">
                <a:solidFill>
                  <a:srgbClr val="4374B7"/>
                </a:solidFill>
                <a:latin typeface="Helvetica Neue"/>
                <a:hlinkClick r:id="rId3"/>
              </a:rPr>
              <a:t>Creative Commons Attribution-</a:t>
            </a:r>
            <a:r>
              <a:rPr lang="en-US" altLang="en-US" sz="2000" dirty="0" err="1" smtClean="0">
                <a:solidFill>
                  <a:srgbClr val="4374B7"/>
                </a:solidFill>
                <a:latin typeface="Helvetica Neue"/>
                <a:hlinkClick r:id="rId3"/>
              </a:rPr>
              <a:t>NonCommercial</a:t>
            </a:r>
            <a:r>
              <a:rPr lang="en-US" altLang="en-US" sz="2000" dirty="0" smtClean="0">
                <a:solidFill>
                  <a:srgbClr val="4374B7"/>
                </a:solidFill>
                <a:latin typeface="Helvetica Neue"/>
                <a:hlinkClick r:id="rId3"/>
              </a:rPr>
              <a:t>-</a:t>
            </a:r>
            <a:r>
              <a:rPr lang="en-US" altLang="en-US" sz="2000" dirty="0" err="1" smtClean="0">
                <a:solidFill>
                  <a:srgbClr val="4374B7"/>
                </a:solidFill>
                <a:latin typeface="Helvetica Neue"/>
                <a:hlinkClick r:id="rId3"/>
              </a:rPr>
              <a:t>ShareAlike</a:t>
            </a:r>
            <a:r>
              <a:rPr lang="en-US" altLang="en-US" sz="2000" dirty="0" smtClean="0">
                <a:solidFill>
                  <a:srgbClr val="4374B7"/>
                </a:solidFill>
                <a:latin typeface="Helvetica Neue"/>
                <a:hlinkClick r:id="rId3"/>
              </a:rPr>
              <a:t> 4.0 International License</a:t>
            </a:r>
            <a:r>
              <a:rPr lang="en-US" altLang="en-US" sz="2000" dirty="0" smtClean="0">
                <a:solidFill>
                  <a:srgbClr val="000000"/>
                </a:solidFill>
                <a:latin typeface="Helvetica Neue"/>
              </a:rPr>
              <a:t>.</a:t>
            </a:r>
            <a:r>
              <a:rPr lang="en-US" altLang="en-US" sz="1600" dirty="0" smtClean="0">
                <a:solidFill>
                  <a:srgbClr val="000000"/>
                </a:solidFill>
              </a:rPr>
              <a:t> </a:t>
            </a:r>
            <a:endParaRPr lang="en-US" altLang="en-US" sz="2000" dirty="0" smtClean="0">
              <a:solidFill>
                <a:srgbClr val="4374B7"/>
              </a:solidFill>
              <a:latin typeface="Helvetica Neue"/>
            </a:endParaRPr>
          </a:p>
        </p:txBody>
      </p:sp>
      <p:pic>
        <p:nvPicPr>
          <p:cNvPr id="2050"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618595" y="3609409"/>
            <a:ext cx="2161449" cy="761422"/>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itle 3"/>
          <p:cNvSpPr>
            <a:spLocks noGrp="1"/>
          </p:cNvSpPr>
          <p:nvPr>
            <p:ph type="title"/>
          </p:nvPr>
        </p:nvSpPr>
        <p:spPr>
          <a:xfrm>
            <a:off x="291134" y="337319"/>
            <a:ext cx="8245475" cy="1371600"/>
          </a:xfrm>
        </p:spPr>
        <p:txBody>
          <a:bodyPr/>
          <a:lstStyle/>
          <a:p>
            <a:r>
              <a:rPr lang="en-US" dirty="0" smtClean="0"/>
              <a:t>Credits</a:t>
            </a:r>
            <a:endParaRPr lang="en-US" dirty="0"/>
          </a:p>
        </p:txBody>
      </p:sp>
      <p:sp>
        <p:nvSpPr>
          <p:cNvPr id="2" name="Footer Placeholder 1"/>
          <p:cNvSpPr>
            <a:spLocks noGrp="1"/>
          </p:cNvSpPr>
          <p:nvPr>
            <p:ph type="ftr" sz="quarter" idx="11"/>
          </p:nvPr>
        </p:nvSpPr>
        <p:spPr/>
        <p:txBody>
          <a:bodyPr/>
          <a:lstStyle/>
          <a:p>
            <a:r>
              <a:rPr lang="en-US" smtClean="0">
                <a:solidFill>
                  <a:srgbClr val="000000"/>
                </a:solidFill>
              </a:rPr>
              <a:t>©2017 Cathy Sarisky. Shared with permission by EV3Lessons.com (5/2017)</a:t>
            </a:r>
            <a:endParaRPr lang="en-US" dirty="0">
              <a:solidFill>
                <a:srgbClr val="000000"/>
              </a:solidFill>
            </a:endParaRPr>
          </a:p>
        </p:txBody>
      </p:sp>
    </p:spTree>
    <p:extLst>
      <p:ext uri="{BB962C8B-B14F-4D97-AF65-F5344CB8AC3E}">
        <p14:creationId xmlns:p14="http://schemas.microsoft.com/office/powerpoint/2010/main" val="32928822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163" y="502046"/>
            <a:ext cx="8574087" cy="967840"/>
          </a:xfrm>
        </p:spPr>
        <p:txBody>
          <a:bodyPr>
            <a:normAutofit/>
          </a:bodyPr>
          <a:lstStyle/>
          <a:p>
            <a:r>
              <a:rPr lang="en-US" dirty="0" smtClean="0"/>
              <a:t>LESSON OBJECTIVEs</a:t>
            </a:r>
            <a:endParaRPr lang="en-US" dirty="0"/>
          </a:p>
        </p:txBody>
      </p:sp>
      <p:sp>
        <p:nvSpPr>
          <p:cNvPr id="3" name="Content Placeholder 2"/>
          <p:cNvSpPr>
            <a:spLocks noGrp="1"/>
          </p:cNvSpPr>
          <p:nvPr>
            <p:ph idx="1"/>
          </p:nvPr>
        </p:nvSpPr>
        <p:spPr>
          <a:xfrm>
            <a:off x="284164" y="2133600"/>
            <a:ext cx="8574086" cy="2554778"/>
          </a:xfrm>
        </p:spPr>
        <p:txBody>
          <a:bodyPr>
            <a:normAutofit/>
          </a:bodyPr>
          <a:lstStyle/>
          <a:p>
            <a:pPr marL="342900" indent="-342900">
              <a:buFont typeface="Arial" charset="0"/>
              <a:buChar char="•"/>
            </a:pPr>
            <a:r>
              <a:rPr lang="en-US" dirty="0" smtClean="0"/>
              <a:t>Learn how to use the NXT Light sensor with an NXT brick using EV3-G programming</a:t>
            </a:r>
          </a:p>
        </p:txBody>
      </p:sp>
      <p:sp>
        <p:nvSpPr>
          <p:cNvPr id="5" name="Slide Number Placeholder 4"/>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2</a:t>
            </a:fld>
            <a:endParaRPr lang="en-US">
              <a:solidFill>
                <a:prstClr val="black">
                  <a:lumMod val="85000"/>
                  <a:lumOff val="15000"/>
                </a:prstClr>
              </a:solidFill>
            </a:endParaRPr>
          </a:p>
        </p:txBody>
      </p:sp>
      <p:sp>
        <p:nvSpPr>
          <p:cNvPr id="6" name="Footer Placeholder 5"/>
          <p:cNvSpPr>
            <a:spLocks noGrp="1"/>
          </p:cNvSpPr>
          <p:nvPr>
            <p:ph type="ftr" sz="quarter" idx="11"/>
          </p:nvPr>
        </p:nvSpPr>
        <p:spPr>
          <a:xfrm>
            <a:off x="457199" y="6492875"/>
            <a:ext cx="4932947" cy="297002"/>
          </a:xfrm>
        </p:spPr>
        <p:txBody>
          <a:bodyPr/>
          <a:lstStyle/>
          <a:p>
            <a:r>
              <a:rPr lang="fr-FR" dirty="0" smtClean="0">
                <a:solidFill>
                  <a:prstClr val="white">
                    <a:lumMod val="65000"/>
                  </a:prstClr>
                </a:solidFill>
              </a:rPr>
              <a:t>©2017 Cathy </a:t>
            </a:r>
            <a:r>
              <a:rPr lang="fr-FR" dirty="0" err="1" smtClean="0">
                <a:solidFill>
                  <a:prstClr val="white">
                    <a:lumMod val="65000"/>
                  </a:prstClr>
                </a:solidFill>
              </a:rPr>
              <a:t>Sarisky</a:t>
            </a:r>
            <a:r>
              <a:rPr lang="fr-FR" dirty="0" smtClean="0">
                <a:solidFill>
                  <a:prstClr val="white">
                    <a:lumMod val="65000"/>
                  </a:prstClr>
                </a:solidFill>
              </a:rPr>
              <a:t>. </a:t>
            </a:r>
            <a:r>
              <a:rPr lang="fr-FR" dirty="0" err="1" smtClean="0">
                <a:solidFill>
                  <a:prstClr val="white">
                    <a:lumMod val="65000"/>
                  </a:prstClr>
                </a:solidFill>
              </a:rPr>
              <a:t>Shared</a:t>
            </a:r>
            <a:r>
              <a:rPr lang="fr-FR" dirty="0" smtClean="0">
                <a:solidFill>
                  <a:prstClr val="white">
                    <a:lumMod val="65000"/>
                  </a:prstClr>
                </a:solidFill>
              </a:rPr>
              <a:t> </a:t>
            </a:r>
            <a:r>
              <a:rPr lang="fr-FR" dirty="0" err="1" smtClean="0">
                <a:solidFill>
                  <a:prstClr val="white">
                    <a:lumMod val="65000"/>
                  </a:prstClr>
                </a:solidFill>
              </a:rPr>
              <a:t>with</a:t>
            </a:r>
            <a:r>
              <a:rPr lang="fr-FR" dirty="0" smtClean="0">
                <a:solidFill>
                  <a:prstClr val="white">
                    <a:lumMod val="65000"/>
                  </a:prstClr>
                </a:solidFill>
              </a:rPr>
              <a:t> permission by EV3Lessons.com (5/2017)</a:t>
            </a:r>
            <a:endParaRPr lang="en-US" dirty="0">
              <a:solidFill>
                <a:prstClr val="white">
                  <a:lumMod val="65000"/>
                </a:prstClr>
              </a:solidFill>
            </a:endParaRPr>
          </a:p>
        </p:txBody>
      </p:sp>
    </p:spTree>
    <p:extLst>
      <p:ext uri="{BB962C8B-B14F-4D97-AF65-F5344CB8AC3E}">
        <p14:creationId xmlns:p14="http://schemas.microsoft.com/office/powerpoint/2010/main" val="8763408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163" y="502046"/>
            <a:ext cx="8574087" cy="967840"/>
          </a:xfrm>
        </p:spPr>
        <p:txBody>
          <a:bodyPr>
            <a:normAutofit fontScale="90000"/>
          </a:bodyPr>
          <a:lstStyle/>
          <a:p>
            <a:r>
              <a:rPr lang="en-US" dirty="0" smtClean="0"/>
              <a:t>Using a light sensor with NXT in EV3-g</a:t>
            </a:r>
            <a:endParaRPr lang="en-US" dirty="0"/>
          </a:p>
        </p:txBody>
      </p:sp>
      <p:sp>
        <p:nvSpPr>
          <p:cNvPr id="3" name="Content Placeholder 2"/>
          <p:cNvSpPr>
            <a:spLocks noGrp="1"/>
          </p:cNvSpPr>
          <p:nvPr>
            <p:ph idx="1"/>
          </p:nvPr>
        </p:nvSpPr>
        <p:spPr>
          <a:xfrm>
            <a:off x="284164" y="2133600"/>
            <a:ext cx="6047678" cy="3992563"/>
          </a:xfrm>
        </p:spPr>
        <p:txBody>
          <a:bodyPr>
            <a:normAutofit/>
          </a:bodyPr>
          <a:lstStyle/>
          <a:p>
            <a:pPr marL="342900" indent="-342900">
              <a:buFont typeface="Arial" charset="0"/>
              <a:buChar char="•"/>
            </a:pPr>
            <a:r>
              <a:rPr lang="en-US" dirty="0" smtClean="0"/>
              <a:t>How can we make a light sensor work with the EV3 software and NXT </a:t>
            </a:r>
            <a:r>
              <a:rPr lang="en-US" dirty="0" smtClean="0"/>
              <a:t>brick? </a:t>
            </a:r>
            <a:endParaRPr lang="en-US" dirty="0" smtClean="0"/>
          </a:p>
          <a:p>
            <a:pPr marL="800100" lvl="1" indent="-342900">
              <a:buFont typeface="Arial" charset="0"/>
              <a:buChar char="•"/>
            </a:pPr>
            <a:r>
              <a:rPr lang="en-US" dirty="0" smtClean="0"/>
              <a:t>Pretend </a:t>
            </a:r>
            <a:r>
              <a:rPr lang="en-US" dirty="0"/>
              <a:t>it is a sound </a:t>
            </a:r>
            <a:r>
              <a:rPr lang="en-US" dirty="0" smtClean="0"/>
              <a:t>sensor </a:t>
            </a:r>
            <a:r>
              <a:rPr lang="en-US" dirty="0" smtClean="0"/>
              <a:t>(</a:t>
            </a:r>
            <a:r>
              <a:rPr lang="en-US" dirty="0" smtClean="0"/>
              <a:t>Beginner</a:t>
            </a:r>
            <a:r>
              <a:rPr lang="en-US" dirty="0" smtClean="0"/>
              <a:t>)</a:t>
            </a:r>
          </a:p>
          <a:p>
            <a:pPr marL="800100" lvl="1" indent="-342900">
              <a:buFont typeface="Arial" charset="0"/>
              <a:buChar char="•"/>
            </a:pPr>
            <a:r>
              <a:rPr lang="en-US" dirty="0" smtClean="0"/>
              <a:t>Use the Raw Sensor Block (Advanced)</a:t>
            </a:r>
            <a:endParaRPr lang="en-US" dirty="0"/>
          </a:p>
          <a:p>
            <a:pPr marL="457200" indent="-457200">
              <a:buFont typeface="Arial" charset="0"/>
              <a:buChar char="•"/>
            </a:pPr>
            <a:endParaRPr lang="en-US" dirty="0"/>
          </a:p>
          <a:p>
            <a:pPr marL="457200" indent="-457200">
              <a:buFont typeface="Arial" charset="0"/>
              <a:buChar char="•"/>
            </a:pPr>
            <a:r>
              <a:rPr lang="en-US" dirty="0" smtClean="0"/>
              <a:t>This lesson will cover the beginner level</a:t>
            </a:r>
            <a:endParaRPr lang="en-US" dirty="0" smtClean="0"/>
          </a:p>
          <a:p>
            <a:pPr marL="342900" indent="-342900">
              <a:buFont typeface="Arial" panose="020B0604020202020204" pitchFamily="34" charset="0"/>
              <a:buChar char="•"/>
            </a:pP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3</a:t>
            </a:fld>
            <a:endParaRPr lang="en-US">
              <a:solidFill>
                <a:prstClr val="black">
                  <a:lumMod val="85000"/>
                  <a:lumOff val="15000"/>
                </a:prstClr>
              </a:solidFill>
            </a:endParaRPr>
          </a:p>
        </p:txBody>
      </p:sp>
      <p:pic>
        <p:nvPicPr>
          <p:cNvPr id="1026" name="Picture 2" descr="Image result for nxt light sens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1841" y="2560319"/>
            <a:ext cx="2605239" cy="1953929"/>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p:cNvSpPr>
            <a:spLocks noGrp="1"/>
          </p:cNvSpPr>
          <p:nvPr>
            <p:ph type="ftr" sz="quarter" idx="11"/>
          </p:nvPr>
        </p:nvSpPr>
        <p:spPr/>
        <p:txBody>
          <a:bodyPr/>
          <a:lstStyle/>
          <a:p>
            <a:r>
              <a:rPr lang="fr-FR" smtClean="0"/>
              <a:t>©2017 Cathy Sarisky. Shared with permission by EV3Lessons.com (5/2017)</a:t>
            </a:r>
            <a:endParaRPr lang="en-US" dirty="0"/>
          </a:p>
        </p:txBody>
      </p:sp>
    </p:spTree>
    <p:extLst>
      <p:ext uri="{BB962C8B-B14F-4D97-AF65-F5344CB8AC3E}">
        <p14:creationId xmlns:p14="http://schemas.microsoft.com/office/powerpoint/2010/main" val="34866244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243" y="424455"/>
            <a:ext cx="8245475" cy="1371600"/>
          </a:xfrm>
        </p:spPr>
        <p:txBody>
          <a:bodyPr>
            <a:normAutofit/>
          </a:bodyPr>
          <a:lstStyle/>
          <a:p>
            <a:r>
              <a:rPr lang="en-US" dirty="0" smtClean="0"/>
              <a:t>Downloading the Sound Block</a:t>
            </a:r>
            <a:endParaRPr lang="en-US" dirty="0"/>
          </a:p>
        </p:txBody>
      </p:sp>
      <p:sp>
        <p:nvSpPr>
          <p:cNvPr id="3" name="Content Placeholder 2"/>
          <p:cNvSpPr>
            <a:spLocks noGrp="1"/>
          </p:cNvSpPr>
          <p:nvPr>
            <p:ph idx="1"/>
          </p:nvPr>
        </p:nvSpPr>
        <p:spPr>
          <a:xfrm>
            <a:off x="457199" y="1822174"/>
            <a:ext cx="3776430" cy="4494938"/>
          </a:xfrm>
          <a:ln>
            <a:noFill/>
          </a:ln>
        </p:spPr>
        <p:txBody>
          <a:bodyPr>
            <a:normAutofit fontScale="92500" lnSpcReduction="10000"/>
          </a:bodyPr>
          <a:lstStyle/>
          <a:p>
            <a:pPr marL="342900" indent="-342900">
              <a:buFont typeface="Arial"/>
              <a:buChar char="•"/>
            </a:pPr>
            <a:r>
              <a:rPr lang="en-US" b="0" dirty="0" smtClean="0"/>
              <a:t>The Sound Sensor Block is available for download on the </a:t>
            </a:r>
            <a:r>
              <a:rPr lang="en-US" b="0" dirty="0" err="1" smtClean="0"/>
              <a:t>LEGO.com</a:t>
            </a:r>
            <a:r>
              <a:rPr lang="en-US" b="0" dirty="0" smtClean="0"/>
              <a:t> site:</a:t>
            </a:r>
          </a:p>
          <a:p>
            <a:pPr marL="635508" lvl="1" indent="-342900">
              <a:buFont typeface="Arial"/>
              <a:buChar char="•"/>
            </a:pPr>
            <a:r>
              <a:rPr lang="en-US" dirty="0">
                <a:hlinkClick r:id="rId3"/>
              </a:rPr>
              <a:t>http://</a:t>
            </a:r>
            <a:r>
              <a:rPr lang="en-US" dirty="0" smtClean="0">
                <a:hlinkClick r:id="rId3"/>
              </a:rPr>
              <a:t>www.lego.com/en-us/mindstorms/downloads</a:t>
            </a:r>
            <a:endParaRPr lang="en-US" dirty="0" smtClean="0"/>
          </a:p>
          <a:p>
            <a:pPr marL="342900" indent="-342900">
              <a:buFont typeface="Arial"/>
              <a:buChar char="•"/>
            </a:pPr>
            <a:endParaRPr lang="en-US" b="0" dirty="0" smtClean="0"/>
          </a:p>
          <a:p>
            <a:pPr marL="342900" indent="-342900">
              <a:buFont typeface="Arial"/>
              <a:buChar char="•"/>
            </a:pPr>
            <a:r>
              <a:rPr lang="en-US" b="0" dirty="0" smtClean="0"/>
              <a:t>Download the block using the </a:t>
            </a:r>
            <a:r>
              <a:rPr lang="en-US" b="0" dirty="0" smtClean="0"/>
              <a:t>“Importing </a:t>
            </a:r>
            <a:r>
              <a:rPr lang="en-US" b="0" dirty="0" smtClean="0"/>
              <a:t>Additional Blocks </a:t>
            </a:r>
            <a:r>
              <a:rPr lang="en-US" b="0" dirty="0" smtClean="0"/>
              <a:t>Lesson” </a:t>
            </a:r>
            <a:r>
              <a:rPr lang="en-US" b="0" dirty="0" smtClean="0"/>
              <a:t>in </a:t>
            </a:r>
            <a:r>
              <a:rPr lang="en-US" b="0" dirty="0" smtClean="0"/>
              <a:t>Beginner in EV3Lessons.com</a:t>
            </a:r>
          </a:p>
          <a:p>
            <a:pPr marL="342900" indent="-342900">
              <a:buFont typeface="Arial"/>
              <a:buChar char="•"/>
            </a:pPr>
            <a:endParaRPr lang="en-US" b="0" dirty="0"/>
          </a:p>
          <a:p>
            <a:pPr marL="342900" indent="-342900">
              <a:buFont typeface="Arial"/>
              <a:buChar char="•"/>
            </a:pPr>
            <a:r>
              <a:rPr lang="en-US" b="0" dirty="0" smtClean="0"/>
              <a:t>Note: If you are using the EDU software, the block will already be in your palette</a:t>
            </a:r>
            <a:endParaRPr lang="en-US" b="0" dirty="0" smtClean="0"/>
          </a:p>
        </p:txBody>
      </p:sp>
      <p:sp>
        <p:nvSpPr>
          <p:cNvPr id="11" name="Footer Placeholder 10"/>
          <p:cNvSpPr>
            <a:spLocks noGrp="1"/>
          </p:cNvSpPr>
          <p:nvPr>
            <p:ph type="ftr" sz="quarter" idx="11"/>
          </p:nvPr>
        </p:nvSpPr>
        <p:spPr>
          <a:xfrm>
            <a:off x="457199" y="6492876"/>
            <a:ext cx="7810901" cy="248706"/>
          </a:xfrm>
        </p:spPr>
        <p:txBody>
          <a:bodyPr/>
          <a:lstStyle/>
          <a:p>
            <a:r>
              <a:rPr lang="en-US" smtClean="0">
                <a:solidFill>
                  <a:srgbClr val="000000"/>
                </a:solidFill>
              </a:rPr>
              <a:t>©2017 Cathy Sarisky. Shared with permission by EV3Lessons.com (5/2017)</a:t>
            </a:r>
            <a:endParaRPr lang="en-US" dirty="0">
              <a:solidFill>
                <a:srgbClr val="000000"/>
              </a:solidFill>
            </a:endParaRPr>
          </a:p>
        </p:txBody>
      </p:sp>
      <p:sp>
        <p:nvSpPr>
          <p:cNvPr id="10" name="Slide Number Placeholder 9"/>
          <p:cNvSpPr>
            <a:spLocks noGrp="1"/>
          </p:cNvSpPr>
          <p:nvPr>
            <p:ph type="sldNum" sz="quarter" idx="12"/>
          </p:nvPr>
        </p:nvSpPr>
        <p:spPr/>
        <p:txBody>
          <a:bodyPr/>
          <a:lstStyle/>
          <a:p>
            <a:fld id="{4DBC7FC8-25FB-FC45-8177-2B991DA6778C}" type="slidenum">
              <a:rPr lang="en-US" smtClean="0">
                <a:solidFill>
                  <a:srgbClr val="000000"/>
                </a:solidFill>
              </a:rPr>
              <a:pPr/>
              <a:t>4</a:t>
            </a:fld>
            <a:endParaRPr lang="en-US">
              <a:solidFill>
                <a:srgbClr val="000000"/>
              </a:solidFill>
            </a:endParaRPr>
          </a:p>
        </p:txBody>
      </p:sp>
      <p:pic>
        <p:nvPicPr>
          <p:cNvPr id="5" name="Picture 4"/>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6423173" y="4327685"/>
            <a:ext cx="2086862" cy="1798434"/>
          </a:xfrm>
          <a:prstGeom prst="rect">
            <a:avLst/>
          </a:prstGeom>
        </p:spPr>
      </p:pic>
      <p:pic>
        <p:nvPicPr>
          <p:cNvPr id="9" name="Picture 8"/>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4233629" y="1707584"/>
            <a:ext cx="4379089" cy="2274991"/>
          </a:xfrm>
          <a:prstGeom prst="rect">
            <a:avLst/>
          </a:prstGeom>
        </p:spPr>
      </p:pic>
      <p:sp>
        <p:nvSpPr>
          <p:cNvPr id="12" name="Rectangle 11"/>
          <p:cNvSpPr/>
          <p:nvPr/>
        </p:nvSpPr>
        <p:spPr>
          <a:xfrm>
            <a:off x="4306375" y="3678796"/>
            <a:ext cx="1358153" cy="2910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000000"/>
              </a:solidFill>
            </a:endParaRPr>
          </a:p>
        </p:txBody>
      </p:sp>
      <p:sp>
        <p:nvSpPr>
          <p:cNvPr id="13" name="Rectangle 12"/>
          <p:cNvSpPr/>
          <p:nvPr/>
        </p:nvSpPr>
        <p:spPr>
          <a:xfrm>
            <a:off x="5316017" y="3031840"/>
            <a:ext cx="1358153" cy="1712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000000"/>
              </a:solidFill>
            </a:endParaRPr>
          </a:p>
        </p:txBody>
      </p:sp>
      <p:pic>
        <p:nvPicPr>
          <p:cNvPr id="15" name="Picture 14"/>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4306375" y="4527341"/>
            <a:ext cx="1941373" cy="1598778"/>
          </a:xfrm>
          <a:prstGeom prst="rect">
            <a:avLst/>
          </a:prstGeom>
        </p:spPr>
      </p:pic>
    </p:spTree>
    <p:extLst>
      <p:ext uri="{BB962C8B-B14F-4D97-AF65-F5344CB8AC3E}">
        <p14:creationId xmlns:p14="http://schemas.microsoft.com/office/powerpoint/2010/main" val="2887919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163" y="502046"/>
            <a:ext cx="8574087" cy="967840"/>
          </a:xfrm>
        </p:spPr>
        <p:txBody>
          <a:bodyPr>
            <a:normAutofit fontScale="90000"/>
          </a:bodyPr>
          <a:lstStyle/>
          <a:p>
            <a:r>
              <a:rPr lang="en-US" dirty="0" smtClean="0"/>
              <a:t>Using the light sensor with the sound sensor block</a:t>
            </a:r>
            <a:endParaRPr lang="en-US" dirty="0"/>
          </a:p>
        </p:txBody>
      </p:sp>
      <p:sp>
        <p:nvSpPr>
          <p:cNvPr id="3" name="Content Placeholder 2"/>
          <p:cNvSpPr>
            <a:spLocks noGrp="1"/>
          </p:cNvSpPr>
          <p:nvPr>
            <p:ph idx="1"/>
          </p:nvPr>
        </p:nvSpPr>
        <p:spPr>
          <a:xfrm>
            <a:off x="284164" y="2133600"/>
            <a:ext cx="6047678" cy="3992563"/>
          </a:xfrm>
        </p:spPr>
        <p:txBody>
          <a:bodyPr/>
          <a:lstStyle/>
          <a:p>
            <a:pPr marL="457200" indent="-457200">
              <a:buFont typeface="+mj-lt"/>
              <a:buAutoNum type="arabicPeriod"/>
            </a:pPr>
            <a:endParaRPr lang="en-US" dirty="0" smtClean="0"/>
          </a:p>
          <a:p>
            <a:pPr marL="342900" indent="-342900">
              <a:buFont typeface="Arial" panose="020B0604020202020204" pitchFamily="34" charset="0"/>
              <a:buChar char="•"/>
            </a:pP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5</a:t>
            </a:fld>
            <a:endParaRPr lang="en-US">
              <a:solidFill>
                <a:prstClr val="black">
                  <a:lumMod val="85000"/>
                  <a:lumOff val="15000"/>
                </a:prstClr>
              </a:solidFill>
            </a:endParaRPr>
          </a:p>
        </p:txBody>
      </p:sp>
      <p:sp>
        <p:nvSpPr>
          <p:cNvPr id="7" name="Content Placeholder 2"/>
          <p:cNvSpPr txBox="1">
            <a:spLocks/>
          </p:cNvSpPr>
          <p:nvPr/>
        </p:nvSpPr>
        <p:spPr>
          <a:xfrm>
            <a:off x="436564" y="1886552"/>
            <a:ext cx="8235798" cy="4392011"/>
          </a:xfrm>
          <a:prstGeom prst="rect">
            <a:avLst/>
          </a:prstGeom>
        </p:spPr>
        <p:txBody>
          <a:bodyPr vert="horz" lIns="91440" tIns="45720" rIns="91440" bIns="45720" rtlCol="0">
            <a:normAutofit fontScale="85000" lnSpcReduction="10000"/>
          </a:bodyPr>
          <a:lstStyle>
            <a:lvl1pPr marL="454025" indent="-454025" algn="l" defTabSz="914400" rtl="0" eaLnBrk="1" latinLnBrk="0" hangingPunct="1">
              <a:spcBef>
                <a:spcPts val="2000"/>
              </a:spcBef>
              <a:buClrTx/>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65000"/>
                  <a:lumOff val="3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buFont typeface="Arial" charset="0"/>
              <a:buChar char="•"/>
            </a:pPr>
            <a:r>
              <a:rPr lang="en-US" dirty="0" smtClean="0"/>
              <a:t>Once you install the sound sensor block, you can select the sound sensor for any loop, switch, or wait block.</a:t>
            </a:r>
          </a:p>
          <a:p>
            <a:pPr>
              <a:buFont typeface="Arial" charset="0"/>
              <a:buChar char="•"/>
            </a:pPr>
            <a:r>
              <a:rPr lang="en-US" dirty="0" smtClean="0"/>
              <a:t>The “sound” sensor has two settings: </a:t>
            </a:r>
          </a:p>
          <a:p>
            <a:pPr>
              <a:buFont typeface="Arial" charset="0"/>
              <a:buChar char="•"/>
            </a:pPr>
            <a:r>
              <a:rPr lang="en-US" dirty="0" smtClean="0"/>
              <a:t>In dB mode, it shines a red light and measures how much light is </a:t>
            </a:r>
            <a:r>
              <a:rPr lang="en-US" i="1" dirty="0" smtClean="0"/>
              <a:t>reflected</a:t>
            </a:r>
            <a:r>
              <a:rPr lang="en-US" dirty="0" smtClean="0"/>
              <a:t>. </a:t>
            </a:r>
            <a:r>
              <a:rPr lang="en-US" dirty="0" smtClean="0"/>
              <a:t>(Reflected light mode) </a:t>
            </a:r>
            <a:r>
              <a:rPr lang="en-US" dirty="0" smtClean="0"/>
              <a:t>A red light comes from the sensor whenever it is working in dB mode.  White surfaces give a high (~70) reading.  Black surfaces give a low (~20) reading.</a:t>
            </a:r>
          </a:p>
          <a:p>
            <a:pPr>
              <a:buFont typeface="Arial" charset="0"/>
              <a:buChar char="•"/>
            </a:pPr>
            <a:r>
              <a:rPr lang="en-US" dirty="0" smtClean="0"/>
              <a:t>In </a:t>
            </a:r>
            <a:r>
              <a:rPr lang="en-US" dirty="0" err="1" smtClean="0"/>
              <a:t>dBa</a:t>
            </a:r>
            <a:r>
              <a:rPr lang="en-US" dirty="0" smtClean="0"/>
              <a:t> mode, it looks for </a:t>
            </a:r>
            <a:r>
              <a:rPr lang="en-US" i="1" dirty="0" smtClean="0"/>
              <a:t>ambient</a:t>
            </a:r>
            <a:r>
              <a:rPr lang="en-US" dirty="0" smtClean="0"/>
              <a:t> light. </a:t>
            </a:r>
            <a:r>
              <a:rPr lang="en-US" dirty="0" smtClean="0"/>
              <a:t>(Ambient Light Mode) </a:t>
            </a:r>
            <a:r>
              <a:rPr lang="en-US" dirty="0" smtClean="0"/>
              <a:t>The red light will not be on. </a:t>
            </a:r>
          </a:p>
          <a:p>
            <a:pPr>
              <a:buFont typeface="Arial" charset="0"/>
              <a:buChar char="•"/>
            </a:pPr>
            <a:r>
              <a:rPr lang="en-US" dirty="0" smtClean="0"/>
              <a:t>Don’t worry about using a sound sensor in your program when you really have a light sensor connected.  Everything works just fine.</a:t>
            </a:r>
          </a:p>
          <a:p>
            <a:pPr marL="342900" indent="-342900">
              <a:buFont typeface="Arial" panose="020B0604020202020204" pitchFamily="34" charset="0"/>
              <a:buChar char="•"/>
            </a:pPr>
            <a:endParaRPr lang="en-US" dirty="0"/>
          </a:p>
        </p:txBody>
      </p:sp>
      <p:sp>
        <p:nvSpPr>
          <p:cNvPr id="4" name="Footer Placeholder 3"/>
          <p:cNvSpPr>
            <a:spLocks noGrp="1"/>
          </p:cNvSpPr>
          <p:nvPr>
            <p:ph type="ftr" sz="quarter" idx="11"/>
          </p:nvPr>
        </p:nvSpPr>
        <p:spPr/>
        <p:txBody>
          <a:bodyPr/>
          <a:lstStyle/>
          <a:p>
            <a:r>
              <a:rPr lang="fr-FR" smtClean="0"/>
              <a:t>©2017 Cathy Sarisky. Shared with permission by EV3Lessons.com (5/2017)</a:t>
            </a:r>
            <a:endParaRPr lang="en-US" dirty="0"/>
          </a:p>
        </p:txBody>
      </p:sp>
    </p:spTree>
    <p:extLst>
      <p:ext uri="{BB962C8B-B14F-4D97-AF65-F5344CB8AC3E}">
        <p14:creationId xmlns:p14="http://schemas.microsoft.com/office/powerpoint/2010/main" val="24867010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Usage: Reading the Light Sensor &amp; Displaying</a:t>
            </a:r>
            <a:endParaRPr lang="en-US"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11326" t="15808" r="37928" b="29833"/>
          <a:stretch/>
        </p:blipFill>
        <p:spPr>
          <a:xfrm>
            <a:off x="590200" y="1310410"/>
            <a:ext cx="7365076" cy="5298798"/>
          </a:xfrm>
        </p:spPr>
      </p:pic>
      <p:sp>
        <p:nvSpPr>
          <p:cNvPr id="4" name="Footer Placeholder 3"/>
          <p:cNvSpPr>
            <a:spLocks noGrp="1"/>
          </p:cNvSpPr>
          <p:nvPr>
            <p:ph type="ftr" sz="quarter" idx="11"/>
          </p:nvPr>
        </p:nvSpPr>
        <p:spPr/>
        <p:txBody>
          <a:bodyPr/>
          <a:lstStyle/>
          <a:p>
            <a:r>
              <a:rPr lang="fr-FR" smtClean="0"/>
              <a:t>©2017 Cathy Sarisky. Shared with permission by EV3Lessons.com (5/2017)</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6</a:t>
            </a:fld>
            <a:endParaRPr lang="en-US">
              <a:solidFill>
                <a:prstClr val="black">
                  <a:lumMod val="85000"/>
                  <a:lumOff val="15000"/>
                </a:prstClr>
              </a:solidFill>
            </a:endParaRPr>
          </a:p>
        </p:txBody>
      </p:sp>
      <p:sp>
        <p:nvSpPr>
          <p:cNvPr id="7" name="TextBox 6"/>
          <p:cNvSpPr txBox="1"/>
          <p:nvPr/>
        </p:nvSpPr>
        <p:spPr>
          <a:xfrm>
            <a:off x="1929934" y="1956612"/>
            <a:ext cx="2443942" cy="369332"/>
          </a:xfrm>
          <a:prstGeom prst="rect">
            <a:avLst/>
          </a:prstGeom>
          <a:noFill/>
        </p:spPr>
        <p:txBody>
          <a:bodyPr wrap="square" rtlCol="0">
            <a:spAutoFit/>
          </a:bodyPr>
          <a:lstStyle/>
          <a:p>
            <a:r>
              <a:rPr lang="en-US" dirty="0" smtClean="0"/>
              <a:t>Reflected Light mode</a:t>
            </a:r>
            <a:endParaRPr lang="en-US" dirty="0"/>
          </a:p>
        </p:txBody>
      </p:sp>
      <p:sp>
        <p:nvSpPr>
          <p:cNvPr id="8" name="TextBox 7"/>
          <p:cNvSpPr txBox="1"/>
          <p:nvPr/>
        </p:nvSpPr>
        <p:spPr>
          <a:xfrm>
            <a:off x="2031072" y="4424002"/>
            <a:ext cx="2241666" cy="369332"/>
          </a:xfrm>
          <a:prstGeom prst="rect">
            <a:avLst/>
          </a:prstGeom>
          <a:noFill/>
        </p:spPr>
        <p:txBody>
          <a:bodyPr wrap="square" rtlCol="0">
            <a:spAutoFit/>
          </a:bodyPr>
          <a:lstStyle/>
          <a:p>
            <a:r>
              <a:rPr lang="en-US" dirty="0" smtClean="0"/>
              <a:t>Ambient Light mode</a:t>
            </a:r>
            <a:endParaRPr lang="en-US" dirty="0"/>
          </a:p>
        </p:txBody>
      </p:sp>
    </p:spTree>
    <p:extLst>
      <p:ext uri="{BB962C8B-B14F-4D97-AF65-F5344CB8AC3E}">
        <p14:creationId xmlns:p14="http://schemas.microsoft.com/office/powerpoint/2010/main" val="1932444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SENSOR CHALLENGE</a:t>
            </a:r>
            <a:endParaRPr lang="en-US" dirty="0"/>
          </a:p>
        </p:txBody>
      </p:sp>
      <p:sp>
        <p:nvSpPr>
          <p:cNvPr id="3" name="Content Placeholder 2"/>
          <p:cNvSpPr>
            <a:spLocks noGrp="1"/>
          </p:cNvSpPr>
          <p:nvPr>
            <p:ph idx="1"/>
          </p:nvPr>
        </p:nvSpPr>
        <p:spPr>
          <a:xfrm>
            <a:off x="508186" y="932639"/>
            <a:ext cx="3668498" cy="5443818"/>
          </a:xfrm>
        </p:spPr>
        <p:txBody>
          <a:bodyPr>
            <a:normAutofit fontScale="85000" lnSpcReduction="10000"/>
          </a:bodyPr>
          <a:lstStyle/>
          <a:p>
            <a:r>
              <a:rPr lang="en-US" b="0" dirty="0" smtClean="0"/>
              <a:t>Now that you know how to use the NXT </a:t>
            </a:r>
            <a:r>
              <a:rPr lang="en-US" b="0" dirty="0" smtClean="0"/>
              <a:t>Light sensor, can you use it to </a:t>
            </a:r>
            <a:r>
              <a:rPr lang="en-US" b="0" dirty="0"/>
              <a:t>m</a:t>
            </a:r>
            <a:r>
              <a:rPr lang="en-US" b="0" dirty="0" smtClean="0"/>
              <a:t>ake </a:t>
            </a:r>
            <a:r>
              <a:rPr lang="en-US" b="0" dirty="0" smtClean="0"/>
              <a:t>the robot move up to a </a:t>
            </a:r>
            <a:r>
              <a:rPr lang="en-US" b="0" dirty="0" smtClean="0"/>
              <a:t>black line </a:t>
            </a:r>
            <a:r>
              <a:rPr lang="en-US" b="0" dirty="0" smtClean="0"/>
              <a:t>using the color sensor?</a:t>
            </a:r>
          </a:p>
          <a:p>
            <a:r>
              <a:rPr lang="en-US" b="0" dirty="0" smtClean="0"/>
              <a:t>Step 1: </a:t>
            </a:r>
            <a:r>
              <a:rPr lang="en-US" b="0" dirty="0"/>
              <a:t>Use Wait For </a:t>
            </a:r>
            <a:r>
              <a:rPr lang="en-US" b="0" dirty="0" smtClean="0"/>
              <a:t>NXT Sound Sensor (NXT Light)</a:t>
            </a:r>
            <a:endParaRPr lang="en-US" b="0" dirty="0"/>
          </a:p>
          <a:p>
            <a:r>
              <a:rPr lang="en-US" b="0" dirty="0" smtClean="0"/>
              <a:t>Step 2: </a:t>
            </a:r>
            <a:r>
              <a:rPr lang="en-US" b="0" dirty="0"/>
              <a:t>Use the </a:t>
            </a:r>
            <a:r>
              <a:rPr lang="en-US" b="0" dirty="0" smtClean="0"/>
              <a:t>NXT Sound Sensor in Compare dB mode</a:t>
            </a:r>
          </a:p>
          <a:p>
            <a:r>
              <a:rPr lang="en-US" b="0" dirty="0" smtClean="0"/>
              <a:t>Step 3: To know what value to use, you will have to use Port View to determine what the NXT Light sensor reads for Black (refer to the ”Port View” Lesson in Beginner in EV3Lessons.com. Note that for the NXT, this is called “View </a:t>
            </a:r>
            <a:r>
              <a:rPr lang="en-US" b="0" dirty="0" smtClean="0">
                <a:sym typeface="Wingdings"/>
              </a:rPr>
              <a:t> Light</a:t>
            </a:r>
            <a:r>
              <a:rPr lang="en-US" b="0" dirty="0" smtClean="0"/>
              <a:t>”) </a:t>
            </a:r>
            <a:endParaRPr lang="en-US" b="0" dirty="0"/>
          </a:p>
          <a:p>
            <a:endParaRPr lang="en-US" dirty="0">
              <a:solidFill>
                <a:srgbClr val="FF0000"/>
              </a:solidFill>
            </a:endParaRPr>
          </a:p>
          <a:p>
            <a:r>
              <a:rPr lang="en-US" b="0" dirty="0" smtClean="0">
                <a:solidFill>
                  <a:srgbClr val="FF0000"/>
                </a:solidFill>
              </a:rPr>
              <a:t>Hint: </a:t>
            </a:r>
            <a:r>
              <a:rPr lang="en-US" b="0" dirty="0" smtClean="0">
                <a:solidFill>
                  <a:srgbClr val="FF0000"/>
                </a:solidFill>
              </a:rPr>
              <a:t>You will use Move Steering (think about motor on and off) and Wait for “Color”</a:t>
            </a:r>
            <a:endParaRPr lang="en-US" b="0" dirty="0"/>
          </a:p>
        </p:txBody>
      </p:sp>
      <p:sp>
        <p:nvSpPr>
          <p:cNvPr id="4" name="Footer Placeholder 3"/>
          <p:cNvSpPr>
            <a:spLocks noGrp="1"/>
          </p:cNvSpPr>
          <p:nvPr>
            <p:ph type="ftr" sz="quarter" idx="11"/>
          </p:nvPr>
        </p:nvSpPr>
        <p:spPr/>
        <p:txBody>
          <a:bodyPr/>
          <a:lstStyle/>
          <a:p>
            <a:r>
              <a:rPr lang="en-US" smtClean="0"/>
              <a:t>© EV3Lessons.com, 2016,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7</a:t>
            </a:fld>
            <a:endParaRPr lang="en-US"/>
          </a:p>
        </p:txBody>
      </p:sp>
      <p:pic>
        <p:nvPicPr>
          <p:cNvPr id="15" name="Picture 14" descr="Screen Shot 2014-08-08 at 6.46.21 PM.png"/>
          <p:cNvPicPr>
            <a:picLocks noChangeAspect="1"/>
          </p:cNvPicPr>
          <p:nvPr/>
        </p:nvPicPr>
        <p:blipFill rotWithShape="1">
          <a:blip r:embed="rId2">
            <a:extLst>
              <a:ext uri="{28A0092B-C50C-407E-A947-70E740481C1C}">
                <a14:useLocalDpi xmlns:a14="http://schemas.microsoft.com/office/drawing/2010/main" val="0"/>
              </a:ext>
            </a:extLst>
          </a:blip>
          <a:srcRect b="49372"/>
          <a:stretch/>
        </p:blipFill>
        <p:spPr>
          <a:xfrm>
            <a:off x="4430855" y="5158615"/>
            <a:ext cx="2910494" cy="1217842"/>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8182" t="25342" r="50379" b="17809"/>
          <a:stretch/>
        </p:blipFill>
        <p:spPr>
          <a:xfrm>
            <a:off x="4430855" y="904008"/>
            <a:ext cx="3283356" cy="3987497"/>
          </a:xfrm>
          <a:prstGeom prst="rect">
            <a:avLst/>
          </a:prstGeom>
        </p:spPr>
      </p:pic>
      <p:sp>
        <p:nvSpPr>
          <p:cNvPr id="10" name="Oval 9"/>
          <p:cNvSpPr/>
          <p:nvPr/>
        </p:nvSpPr>
        <p:spPr>
          <a:xfrm flipV="1">
            <a:off x="6816435" y="3890358"/>
            <a:ext cx="1151947" cy="382384"/>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26061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163" y="502046"/>
            <a:ext cx="8574087" cy="967840"/>
          </a:xfrm>
        </p:spPr>
        <p:txBody>
          <a:bodyPr>
            <a:normAutofit fontScale="90000"/>
          </a:bodyPr>
          <a:lstStyle/>
          <a:p>
            <a:r>
              <a:rPr lang="en-US" dirty="0" smtClean="0"/>
              <a:t>Color Sensor Challenge Solution</a:t>
            </a:r>
            <a:endParaRPr lang="en-US" dirty="0"/>
          </a:p>
        </p:txBody>
      </p:sp>
      <p:cxnSp>
        <p:nvCxnSpPr>
          <p:cNvPr id="4" name="Straight Connector 3"/>
          <p:cNvCxnSpPr/>
          <p:nvPr/>
        </p:nvCxnSpPr>
        <p:spPr>
          <a:xfrm flipH="1">
            <a:off x="7125057" y="2107978"/>
            <a:ext cx="932751"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flipH="1">
            <a:off x="7125057" y="5794987"/>
            <a:ext cx="932751" cy="0"/>
          </a:xfrm>
          <a:prstGeom prst="line">
            <a:avLst/>
          </a:prstGeom>
          <a:ln w="76200" cmpd="sng">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V="1">
            <a:off x="7492696" y="2308504"/>
            <a:ext cx="0" cy="33554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7116512" y="1619486"/>
            <a:ext cx="941296" cy="369332"/>
          </a:xfrm>
          <a:prstGeom prst="rect">
            <a:avLst/>
          </a:prstGeom>
          <a:noFill/>
        </p:spPr>
        <p:txBody>
          <a:bodyPr wrap="none" rtlCol="0">
            <a:spAutoFit/>
          </a:bodyPr>
          <a:lstStyle/>
          <a:p>
            <a:r>
              <a:rPr lang="en-US" dirty="0" smtClean="0"/>
              <a:t>FINISH</a:t>
            </a:r>
            <a:endParaRPr lang="en-US" dirty="0"/>
          </a:p>
        </p:txBody>
      </p:sp>
      <p:sp>
        <p:nvSpPr>
          <p:cNvPr id="11" name="TextBox 10"/>
          <p:cNvSpPr txBox="1"/>
          <p:nvPr/>
        </p:nvSpPr>
        <p:spPr>
          <a:xfrm>
            <a:off x="7029673" y="5981276"/>
            <a:ext cx="915823" cy="369332"/>
          </a:xfrm>
          <a:prstGeom prst="rect">
            <a:avLst/>
          </a:prstGeom>
          <a:noFill/>
        </p:spPr>
        <p:txBody>
          <a:bodyPr wrap="none" rtlCol="0">
            <a:spAutoFit/>
          </a:bodyPr>
          <a:lstStyle/>
          <a:p>
            <a:r>
              <a:rPr lang="en-US" dirty="0" smtClean="0"/>
              <a:t>START</a:t>
            </a:r>
            <a:endParaRPr lang="en-US" dirty="0"/>
          </a:p>
        </p:txBody>
      </p:sp>
      <p:sp>
        <p:nvSpPr>
          <p:cNvPr id="16" name="TextBox 15"/>
          <p:cNvSpPr txBox="1"/>
          <p:nvPr/>
        </p:nvSpPr>
        <p:spPr>
          <a:xfrm>
            <a:off x="4976091" y="3235472"/>
            <a:ext cx="1685636" cy="923330"/>
          </a:xfrm>
          <a:prstGeom prst="rect">
            <a:avLst/>
          </a:prstGeom>
          <a:noFill/>
        </p:spPr>
        <p:txBody>
          <a:bodyPr wrap="square" rtlCol="0">
            <a:spAutoFit/>
          </a:bodyPr>
          <a:lstStyle/>
          <a:p>
            <a:r>
              <a:rPr lang="en-US" dirty="0" smtClean="0"/>
              <a:t>Move Steering</a:t>
            </a:r>
          </a:p>
          <a:p>
            <a:r>
              <a:rPr lang="en-US" dirty="0" smtClean="0"/>
              <a:t>Set to “OFF” with BRAKE</a:t>
            </a:r>
            <a:endParaRPr lang="en-US" dirty="0"/>
          </a:p>
        </p:txBody>
      </p:sp>
      <p:sp>
        <p:nvSpPr>
          <p:cNvPr id="17" name="TextBox 16"/>
          <p:cNvSpPr txBox="1"/>
          <p:nvPr/>
        </p:nvSpPr>
        <p:spPr>
          <a:xfrm>
            <a:off x="1356824" y="3212884"/>
            <a:ext cx="1685636" cy="646331"/>
          </a:xfrm>
          <a:prstGeom prst="rect">
            <a:avLst/>
          </a:prstGeom>
          <a:noFill/>
        </p:spPr>
        <p:txBody>
          <a:bodyPr wrap="square" rtlCol="0">
            <a:spAutoFit/>
          </a:bodyPr>
          <a:lstStyle/>
          <a:p>
            <a:r>
              <a:rPr lang="en-US" dirty="0" smtClean="0"/>
              <a:t>Move Steering</a:t>
            </a:r>
          </a:p>
          <a:p>
            <a:r>
              <a:rPr lang="en-US" dirty="0" smtClean="0"/>
              <a:t>Set to “ON”</a:t>
            </a:r>
            <a:endParaRPr lang="en-US" dirty="0"/>
          </a:p>
        </p:txBody>
      </p:sp>
      <p:sp>
        <p:nvSpPr>
          <p:cNvPr id="18" name="TextBox 17"/>
          <p:cNvSpPr txBox="1"/>
          <p:nvPr/>
        </p:nvSpPr>
        <p:spPr>
          <a:xfrm>
            <a:off x="2909455" y="3230405"/>
            <a:ext cx="2066636" cy="1200329"/>
          </a:xfrm>
          <a:prstGeom prst="rect">
            <a:avLst/>
          </a:prstGeom>
          <a:noFill/>
        </p:spPr>
        <p:txBody>
          <a:bodyPr wrap="square" rtlCol="0">
            <a:spAutoFit/>
          </a:bodyPr>
          <a:lstStyle/>
          <a:p>
            <a:pPr algn="ctr"/>
            <a:r>
              <a:rPr lang="en-US" dirty="0" smtClean="0"/>
              <a:t>Wait until Color is </a:t>
            </a:r>
            <a:r>
              <a:rPr lang="en-US" dirty="0" smtClean="0"/>
              <a:t>Black (threshold &lt;40 determined using View)  </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8</a:t>
            </a:fld>
            <a:endParaRPr lang="en-US"/>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2182" t="26807" r="48364" b="61608"/>
          <a:stretch/>
        </p:blipFill>
        <p:spPr>
          <a:xfrm>
            <a:off x="284163" y="2048035"/>
            <a:ext cx="6416841" cy="1265495"/>
          </a:xfrm>
          <a:prstGeom prst="rect">
            <a:avLst/>
          </a:prstGeom>
        </p:spPr>
      </p:pic>
    </p:spTree>
    <p:extLst>
      <p:ext uri="{BB962C8B-B14F-4D97-AF65-F5344CB8AC3E}">
        <p14:creationId xmlns:p14="http://schemas.microsoft.com/office/powerpoint/2010/main" val="11904897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163" y="502046"/>
            <a:ext cx="8574087" cy="967840"/>
          </a:xfrm>
        </p:spPr>
        <p:txBody>
          <a:bodyPr>
            <a:normAutofit fontScale="90000"/>
          </a:bodyPr>
          <a:lstStyle/>
          <a:p>
            <a:r>
              <a:rPr lang="en-US" dirty="0" smtClean="0"/>
              <a:t>Using your NXT light sensor with other EV3 programs</a:t>
            </a:r>
            <a:endParaRPr lang="en-US" dirty="0"/>
          </a:p>
        </p:txBody>
      </p:sp>
      <p:sp>
        <p:nvSpPr>
          <p:cNvPr id="3" name="Content Placeholder 2"/>
          <p:cNvSpPr>
            <a:spLocks noGrp="1"/>
          </p:cNvSpPr>
          <p:nvPr>
            <p:ph idx="1"/>
          </p:nvPr>
        </p:nvSpPr>
        <p:spPr>
          <a:xfrm>
            <a:off x="284164" y="2133600"/>
            <a:ext cx="6047678" cy="3992563"/>
          </a:xfrm>
        </p:spPr>
        <p:txBody>
          <a:bodyPr/>
          <a:lstStyle/>
          <a:p>
            <a:pPr marL="457200" indent="-457200">
              <a:buFont typeface="+mj-lt"/>
              <a:buAutoNum type="arabicPeriod"/>
            </a:pPr>
            <a:endParaRPr lang="en-US" dirty="0" smtClean="0"/>
          </a:p>
          <a:p>
            <a:pPr marL="342900" indent="-342900">
              <a:buFont typeface="Arial" panose="020B0604020202020204" pitchFamily="34" charset="0"/>
              <a:buChar char="•"/>
            </a:pP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9</a:t>
            </a:fld>
            <a:endParaRPr lang="en-US">
              <a:solidFill>
                <a:prstClr val="black">
                  <a:lumMod val="85000"/>
                  <a:lumOff val="15000"/>
                </a:prstClr>
              </a:solidFill>
            </a:endParaRPr>
          </a:p>
        </p:txBody>
      </p:sp>
      <p:sp>
        <p:nvSpPr>
          <p:cNvPr id="7" name="Content Placeholder 2"/>
          <p:cNvSpPr txBox="1">
            <a:spLocks/>
          </p:cNvSpPr>
          <p:nvPr/>
        </p:nvSpPr>
        <p:spPr>
          <a:xfrm>
            <a:off x="436564" y="1886552"/>
            <a:ext cx="8235798" cy="4392011"/>
          </a:xfrm>
          <a:prstGeom prst="rect">
            <a:avLst/>
          </a:prstGeom>
        </p:spPr>
        <p:txBody>
          <a:bodyPr vert="horz" lIns="91440" tIns="45720" rIns="91440" bIns="45720" rtlCol="0">
            <a:normAutofit/>
          </a:bodyPr>
          <a:lstStyle>
            <a:lvl1pPr marL="454025" indent="-454025" algn="l" defTabSz="914400" rtl="0" eaLnBrk="1" latinLnBrk="0" hangingPunct="1">
              <a:spcBef>
                <a:spcPts val="2000"/>
              </a:spcBef>
              <a:buClrTx/>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65000"/>
                  <a:lumOff val="3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342900" indent="-342900">
              <a:buFont typeface="Arial" panose="020B0604020202020204" pitchFamily="34" charset="0"/>
              <a:buChar char="•"/>
            </a:pPr>
            <a:r>
              <a:rPr lang="en-US" dirty="0" smtClean="0"/>
              <a:t>When can we substitute a “sound” (really light) sensor for a color sensor in a program written for an EV3?</a:t>
            </a:r>
          </a:p>
          <a:p>
            <a:pPr marL="803275" lvl="1" indent="-342900">
              <a:buFont typeface="Arial" panose="020B0604020202020204" pitchFamily="34" charset="0"/>
              <a:buChar char="•"/>
            </a:pPr>
            <a:r>
              <a:rPr lang="en-US" dirty="0" smtClean="0">
                <a:solidFill>
                  <a:srgbClr val="FF0000"/>
                </a:solidFill>
              </a:rPr>
              <a:t>When the sensor only needs to tell light from dark.</a:t>
            </a:r>
          </a:p>
          <a:p>
            <a:pPr marL="803275" lvl="1" indent="-342900">
              <a:buFont typeface="Arial" panose="020B0604020202020204" pitchFamily="34" charset="0"/>
              <a:buChar char="•"/>
            </a:pPr>
            <a:r>
              <a:rPr lang="en-US" dirty="0" smtClean="0">
                <a:solidFill>
                  <a:srgbClr val="FF0000"/>
                </a:solidFill>
              </a:rPr>
              <a:t>When the colors to be told apart give reliably &amp; consistently different readings.</a:t>
            </a:r>
          </a:p>
          <a:p>
            <a:pPr marL="803275" lvl="1" indent="-342900">
              <a:buFont typeface="Arial" panose="020B0604020202020204" pitchFamily="34" charset="0"/>
              <a:buChar char="•"/>
            </a:pPr>
            <a:r>
              <a:rPr lang="en-US" dirty="0" smtClean="0">
                <a:solidFill>
                  <a:srgbClr val="FF0000"/>
                </a:solidFill>
              </a:rPr>
              <a:t>Stop on a line, follow a line, and avoid a line are no problem. Following only green lines will be hard, maybe impossible</a:t>
            </a:r>
            <a:r>
              <a:rPr lang="en-US" dirty="0" smtClean="0">
                <a:solidFill>
                  <a:srgbClr val="FF0000"/>
                </a:solidFill>
              </a:rPr>
              <a:t>.</a:t>
            </a:r>
          </a:p>
          <a:p>
            <a:pPr marL="803275" lvl="1" indent="-342900">
              <a:buFont typeface="Arial" panose="020B0604020202020204" pitchFamily="34" charset="0"/>
              <a:buChar char="•"/>
            </a:pPr>
            <a:r>
              <a:rPr lang="en-US" dirty="0" smtClean="0">
                <a:solidFill>
                  <a:srgbClr val="FF0000"/>
                </a:solidFill>
              </a:rPr>
              <a:t>Note: To learn how to use the NXT Light sensor to line follow, see the Line Following lesson on EV3Lesson.com</a:t>
            </a:r>
            <a:endParaRPr lang="en-US" dirty="0" smtClean="0">
              <a:solidFill>
                <a:srgbClr val="FF0000"/>
              </a:solidFill>
            </a:endParaRPr>
          </a:p>
          <a:p>
            <a:pPr marL="342900" indent="-342900">
              <a:buFont typeface="Arial" panose="020B0604020202020204" pitchFamily="34" charset="0"/>
              <a:buChar char="•"/>
            </a:pPr>
            <a:endParaRPr lang="en-US" dirty="0"/>
          </a:p>
        </p:txBody>
      </p:sp>
      <p:sp>
        <p:nvSpPr>
          <p:cNvPr id="4" name="Footer Placeholder 3"/>
          <p:cNvSpPr>
            <a:spLocks noGrp="1"/>
          </p:cNvSpPr>
          <p:nvPr>
            <p:ph type="ftr" sz="quarter" idx="11"/>
          </p:nvPr>
        </p:nvSpPr>
        <p:spPr/>
        <p:txBody>
          <a:bodyPr/>
          <a:lstStyle/>
          <a:p>
            <a:r>
              <a:rPr lang="fr-FR" smtClean="0"/>
              <a:t>©2017 Cathy Sarisky. Shared with permission by EV3Lessons.com (5/2017)</a:t>
            </a:r>
            <a:endParaRPr lang="en-US" dirty="0"/>
          </a:p>
        </p:txBody>
      </p:sp>
    </p:spTree>
    <p:extLst>
      <p:ext uri="{BB962C8B-B14F-4D97-AF65-F5344CB8AC3E}">
        <p14:creationId xmlns:p14="http://schemas.microsoft.com/office/powerpoint/2010/main" val="35962329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xmlns:p14="http://schemas.microsoft.com/office/powerpoint/2010/main" spd="slow">
        <p:fade/>
      </p:transition>
    </mc:Fallback>
  </mc:AlternateContent>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pectrum">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3.xml><?xml version="1.0" encoding="utf-8"?>
<a:theme xmlns:a="http://schemas.openxmlformats.org/drawingml/2006/main" name="2_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4.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5.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TotalTime>
  <Words>835</Words>
  <Application>Microsoft Macintosh PowerPoint</Application>
  <PresentationFormat>On-screen Show (4:3)</PresentationFormat>
  <Paragraphs>82</Paragraphs>
  <Slides>11</Slides>
  <Notes>4</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11</vt:i4>
      </vt:variant>
    </vt:vector>
  </HeadingPairs>
  <TitlesOfParts>
    <vt:vector size="23" baseType="lpstr">
      <vt:lpstr>Arial Black</vt:lpstr>
      <vt:lpstr>Calibri</vt:lpstr>
      <vt:lpstr>Calibri Light</vt:lpstr>
      <vt:lpstr>Corbel</vt:lpstr>
      <vt:lpstr>Helvetica Neue</vt:lpstr>
      <vt:lpstr>Wingdings</vt:lpstr>
      <vt:lpstr>Arial</vt:lpstr>
      <vt:lpstr>Spectrum</vt:lpstr>
      <vt:lpstr>1_beginner</vt:lpstr>
      <vt:lpstr>2_beginner</vt:lpstr>
      <vt:lpstr>beginner</vt:lpstr>
      <vt:lpstr>Custom Design</vt:lpstr>
      <vt:lpstr>BEGINNER PROGRAMMING LESSON</vt:lpstr>
      <vt:lpstr>LESSON OBJECTIVEs</vt:lpstr>
      <vt:lpstr>Using a light sensor with NXT in EV3-g</vt:lpstr>
      <vt:lpstr>Downloading the Sound Block</vt:lpstr>
      <vt:lpstr>Using the light sensor with the sound sensor block</vt:lpstr>
      <vt:lpstr>Example Usage: Reading the Light Sensor &amp; Displaying</vt:lpstr>
      <vt:lpstr>COLOR SENSOR CHALLENGE</vt:lpstr>
      <vt:lpstr>Color Sensor Challenge Solution</vt:lpstr>
      <vt:lpstr>Using your NXT light sensor with other EV3 programs</vt:lpstr>
      <vt:lpstr>Notes for teachers/coaches</vt:lpstr>
      <vt:lpstr>Credits</vt:lpstr>
    </vt:vector>
  </TitlesOfParts>
  <Company>Roanoke College</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a light sensor with NXT in EV3-g</dc:title>
  <dc:creator>Sarisky, Catherine</dc:creator>
  <cp:lastModifiedBy>Microsoft Office User</cp:lastModifiedBy>
  <cp:revision>17</cp:revision>
  <dcterms:created xsi:type="dcterms:W3CDTF">2017-05-03T19:13:50Z</dcterms:created>
  <dcterms:modified xsi:type="dcterms:W3CDTF">2017-05-14T17:21:14Z</dcterms:modified>
</cp:coreProperties>
</file>