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Lst>
  <p:notesMasterIdLst>
    <p:notesMasterId r:id="rId13"/>
  </p:notesMasterIdLst>
  <p:handoutMasterIdLst>
    <p:handoutMasterId r:id="rId14"/>
  </p:handoutMasterIdLst>
  <p:sldIdLst>
    <p:sldId id="413" r:id="rId3"/>
    <p:sldId id="414" r:id="rId4"/>
    <p:sldId id="419" r:id="rId5"/>
    <p:sldId id="417" r:id="rId6"/>
    <p:sldId id="420" r:id="rId7"/>
    <p:sldId id="421" r:id="rId8"/>
    <p:sldId id="423" r:id="rId9"/>
    <p:sldId id="424" r:id="rId10"/>
    <p:sldId id="422" r:id="rId11"/>
    <p:sldId id="40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D7FF"/>
    <a:srgbClr val="00B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77" autoAdjust="0"/>
    <p:restoredTop sz="95680" autoAdjust="0"/>
  </p:normalViewPr>
  <p:slideViewPr>
    <p:cSldViewPr snapToGrid="0" snapToObjects="1">
      <p:cViewPr varScale="1">
        <p:scale>
          <a:sx n="103" d="100"/>
          <a:sy n="103" d="100"/>
        </p:scale>
        <p:origin x="240" y="176"/>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4/7/17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4/7/17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893360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67457-1E83-1040-AFF7-8D09C473DBD5}" type="slidenum">
              <a:rPr lang="en-US" smtClean="0"/>
              <a:t>3</a:t>
            </a:fld>
            <a:endParaRPr lang="en-US" dirty="0"/>
          </a:p>
        </p:txBody>
      </p:sp>
    </p:spTree>
    <p:extLst>
      <p:ext uri="{BB962C8B-B14F-4D97-AF65-F5344CB8AC3E}">
        <p14:creationId xmlns:p14="http://schemas.microsoft.com/office/powerpoint/2010/main" val="783260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67457-1E83-1040-AFF7-8D09C473DBD5}" type="slidenum">
              <a:rPr lang="en-US" smtClean="0"/>
              <a:t>7</a:t>
            </a:fld>
            <a:endParaRPr lang="en-US" dirty="0"/>
          </a:p>
        </p:txBody>
      </p:sp>
    </p:spTree>
    <p:extLst>
      <p:ext uri="{BB962C8B-B14F-4D97-AF65-F5344CB8AC3E}">
        <p14:creationId xmlns:p14="http://schemas.microsoft.com/office/powerpoint/2010/main" val="1452255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5D3893-0AB3-3144-B1A5-428828A4F522}" type="datetime1">
              <a:rPr lang="en-US" smtClean="0"/>
              <a:t>4/7/17</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smtClean="0"/>
              <a:t>© EV3Lessons.com, 2017, (Last edit: 4/07/2017)</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236259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B50A6-DCF1-DB46-A226-35EA54E043D1}" type="datetime1">
              <a:rPr lang="en-US" smtClean="0"/>
              <a:t>4/7/17</a:t>
            </a:fld>
            <a:endParaRPr lang="en-US"/>
          </a:p>
        </p:txBody>
      </p:sp>
      <p:sp>
        <p:nvSpPr>
          <p:cNvPr id="5" name="Footer Placeholder 4"/>
          <p:cNvSpPr>
            <a:spLocks noGrp="1"/>
          </p:cNvSpPr>
          <p:nvPr>
            <p:ph type="ftr" sz="quarter" idx="11"/>
          </p:nvPr>
        </p:nvSpPr>
        <p:spPr/>
        <p:txBody>
          <a:bodyPr/>
          <a:lstStyle/>
          <a:p>
            <a:r>
              <a:rPr lang="en-US" smtClean="0"/>
              <a:t>© EV3Lessons.com, 2017, (Last edit: 4/07/2017)</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66723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76B5EA-C41E-DE45-8F5B-DEB933571C68}" type="datetime1">
              <a:rPr lang="en-US" smtClean="0"/>
              <a:t>4/7/17</a:t>
            </a:fld>
            <a:endParaRPr lang="en-US"/>
          </a:p>
        </p:txBody>
      </p:sp>
      <p:sp>
        <p:nvSpPr>
          <p:cNvPr id="5" name="Footer Placeholder 4"/>
          <p:cNvSpPr>
            <a:spLocks noGrp="1"/>
          </p:cNvSpPr>
          <p:nvPr>
            <p:ph type="ftr" sz="quarter" idx="11"/>
          </p:nvPr>
        </p:nvSpPr>
        <p:spPr/>
        <p:txBody>
          <a:bodyPr/>
          <a:lstStyle/>
          <a:p>
            <a:r>
              <a:rPr lang="en-US" smtClean="0"/>
              <a:t>© EV3Lessons.com, 2017, (Last edit: 4/07/2017)</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51116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9F921D-9292-D04A-B362-3CAEED75F654}" type="datetime1">
              <a:rPr lang="en-US" smtClean="0"/>
              <a:t>4/7/17</a:t>
            </a:fld>
            <a:endParaRPr lang="en-US"/>
          </a:p>
        </p:txBody>
      </p:sp>
      <p:sp>
        <p:nvSpPr>
          <p:cNvPr id="5" name="Footer Placeholder 4"/>
          <p:cNvSpPr>
            <a:spLocks noGrp="1"/>
          </p:cNvSpPr>
          <p:nvPr>
            <p:ph type="ftr" sz="quarter" idx="11"/>
          </p:nvPr>
        </p:nvSpPr>
        <p:spPr/>
        <p:txBody>
          <a:bodyPr/>
          <a:lstStyle/>
          <a:p>
            <a:r>
              <a:rPr lang="en-US" smtClean="0"/>
              <a:t>© EV3Lessons.com, 2017, (Last edit: 4/07/2017)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19054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CD13E9-E42D-174A-8D51-FC87FF308152}" type="datetime1">
              <a:rPr lang="en-US" smtClean="0"/>
              <a:t>4/7/17</a:t>
            </a:fld>
            <a:endParaRPr lang="en-US"/>
          </a:p>
        </p:txBody>
      </p:sp>
      <p:sp>
        <p:nvSpPr>
          <p:cNvPr id="5" name="Footer Placeholder 4"/>
          <p:cNvSpPr>
            <a:spLocks noGrp="1"/>
          </p:cNvSpPr>
          <p:nvPr>
            <p:ph type="ftr" sz="quarter" idx="11"/>
          </p:nvPr>
        </p:nvSpPr>
        <p:spPr/>
        <p:txBody>
          <a:bodyPr/>
          <a:lstStyle/>
          <a:p>
            <a:r>
              <a:rPr lang="en-US" smtClean="0"/>
              <a:t>© EV3Lessons.com, 2017, (Last edit: 4/07/2017)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51476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139CCA-6B25-C84E-8998-F7ADACA259E0}" type="datetime1">
              <a:rPr lang="en-US" smtClean="0"/>
              <a:t>4/7/17</a:t>
            </a:fld>
            <a:endParaRPr lang="en-US"/>
          </a:p>
        </p:txBody>
      </p:sp>
      <p:sp>
        <p:nvSpPr>
          <p:cNvPr id="5" name="Footer Placeholder 4"/>
          <p:cNvSpPr>
            <a:spLocks noGrp="1"/>
          </p:cNvSpPr>
          <p:nvPr>
            <p:ph type="ftr" sz="quarter" idx="11"/>
          </p:nvPr>
        </p:nvSpPr>
        <p:spPr/>
        <p:txBody>
          <a:bodyPr/>
          <a:lstStyle/>
          <a:p>
            <a:r>
              <a:rPr lang="en-US" smtClean="0"/>
              <a:t>© EV3Lessons.com, 2017, (Last edit: 4/07/2017)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8675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B1B2D5-CFE7-4640-BA54-58C8502496C8}" type="datetime1">
              <a:rPr lang="en-US" smtClean="0"/>
              <a:t>4/7/17</a:t>
            </a:fld>
            <a:endParaRPr lang="en-US"/>
          </a:p>
        </p:txBody>
      </p:sp>
      <p:sp>
        <p:nvSpPr>
          <p:cNvPr id="6" name="Footer Placeholder 5"/>
          <p:cNvSpPr>
            <a:spLocks noGrp="1"/>
          </p:cNvSpPr>
          <p:nvPr>
            <p:ph type="ftr" sz="quarter" idx="11"/>
          </p:nvPr>
        </p:nvSpPr>
        <p:spPr/>
        <p:txBody>
          <a:bodyPr/>
          <a:lstStyle/>
          <a:p>
            <a:r>
              <a:rPr lang="en-US" smtClean="0"/>
              <a:t>© EV3Lessons.com, 2017, (Last edit: 4/07/2017)</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96413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631834-EFAF-0948-8590-B457D64CADE2}" type="datetime1">
              <a:rPr lang="en-US" smtClean="0"/>
              <a:t>4/7/17</a:t>
            </a:fld>
            <a:endParaRPr lang="en-US"/>
          </a:p>
        </p:txBody>
      </p:sp>
      <p:sp>
        <p:nvSpPr>
          <p:cNvPr id="8" name="Footer Placeholder 7"/>
          <p:cNvSpPr>
            <a:spLocks noGrp="1"/>
          </p:cNvSpPr>
          <p:nvPr>
            <p:ph type="ftr" sz="quarter" idx="11"/>
          </p:nvPr>
        </p:nvSpPr>
        <p:spPr/>
        <p:txBody>
          <a:bodyPr/>
          <a:lstStyle/>
          <a:p>
            <a:r>
              <a:rPr lang="en-US" smtClean="0"/>
              <a:t>© EV3Lessons.com, 2017, (Last edit: 4/07/2017)</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35364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FDB88A-5FA9-3B44-9611-568FD9C3EA88}" type="datetime1">
              <a:rPr lang="en-US" smtClean="0"/>
              <a:t>4/7/17</a:t>
            </a:fld>
            <a:endParaRPr lang="en-US"/>
          </a:p>
        </p:txBody>
      </p:sp>
      <p:sp>
        <p:nvSpPr>
          <p:cNvPr id="4" name="Footer Placeholder 3"/>
          <p:cNvSpPr>
            <a:spLocks noGrp="1"/>
          </p:cNvSpPr>
          <p:nvPr>
            <p:ph type="ftr" sz="quarter" idx="11"/>
          </p:nvPr>
        </p:nvSpPr>
        <p:spPr/>
        <p:txBody>
          <a:bodyPr/>
          <a:lstStyle/>
          <a:p>
            <a:r>
              <a:rPr lang="en-US" smtClean="0"/>
              <a:t>© EV3Lessons.com, 2017, (Last edit: 4/07/2017)</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71576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BD6B5-F518-A242-9E60-309D7B731463}" type="datetime1">
              <a:rPr lang="en-US" smtClean="0"/>
              <a:t>4/7/17</a:t>
            </a:fld>
            <a:endParaRPr lang="en-US"/>
          </a:p>
        </p:txBody>
      </p:sp>
      <p:sp>
        <p:nvSpPr>
          <p:cNvPr id="3" name="Footer Placeholder 2"/>
          <p:cNvSpPr>
            <a:spLocks noGrp="1"/>
          </p:cNvSpPr>
          <p:nvPr>
            <p:ph type="ftr" sz="quarter" idx="11"/>
          </p:nvPr>
        </p:nvSpPr>
        <p:spPr/>
        <p:txBody>
          <a:bodyPr/>
          <a:lstStyle/>
          <a:p>
            <a:r>
              <a:rPr lang="en-US" smtClean="0"/>
              <a:t>© EV3Lessons.com, 2017, (Last edit: 4/07/2017)</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896948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6759F-ABEE-B44E-879D-DF207EF23A6C}" type="datetime1">
              <a:rPr lang="en-US" smtClean="0"/>
              <a:t>4/7/17</a:t>
            </a:fld>
            <a:endParaRPr lang="en-US"/>
          </a:p>
        </p:txBody>
      </p:sp>
      <p:sp>
        <p:nvSpPr>
          <p:cNvPr id="6" name="Footer Placeholder 5"/>
          <p:cNvSpPr>
            <a:spLocks noGrp="1"/>
          </p:cNvSpPr>
          <p:nvPr>
            <p:ph type="ftr" sz="quarter" idx="11"/>
          </p:nvPr>
        </p:nvSpPr>
        <p:spPr/>
        <p:txBody>
          <a:bodyPr/>
          <a:lstStyle/>
          <a:p>
            <a:r>
              <a:rPr lang="en-US" smtClean="0"/>
              <a:t>© EV3Lessons.com, 2017, (Last edit: 4/07/2017)</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68476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3CD5B-83D0-5F40-95C1-FAD7EB084CE0}" type="datetime1">
              <a:rPr lang="en-US" smtClean="0"/>
              <a:t>4/7/17</a:t>
            </a:fld>
            <a:endParaRPr lang="en-US"/>
          </a:p>
        </p:txBody>
      </p:sp>
      <p:sp>
        <p:nvSpPr>
          <p:cNvPr id="5" name="Footer Placeholder 4"/>
          <p:cNvSpPr>
            <a:spLocks noGrp="1"/>
          </p:cNvSpPr>
          <p:nvPr>
            <p:ph type="ftr" sz="quarter" idx="11"/>
          </p:nvPr>
        </p:nvSpPr>
        <p:spPr/>
        <p:txBody>
          <a:bodyPr/>
          <a:lstStyle/>
          <a:p>
            <a:r>
              <a:rPr lang="en-US" smtClean="0"/>
              <a:t>© EV3Lessons.com, 2017, (Last edit: 4/07/2017)</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97348882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45827E-9D88-2241-8BFE-8AA43A5C009E}" type="datetime1">
              <a:rPr lang="en-US" smtClean="0"/>
              <a:t>4/7/17</a:t>
            </a:fld>
            <a:endParaRPr lang="en-US"/>
          </a:p>
        </p:txBody>
      </p:sp>
      <p:sp>
        <p:nvSpPr>
          <p:cNvPr id="6" name="Footer Placeholder 5"/>
          <p:cNvSpPr>
            <a:spLocks noGrp="1"/>
          </p:cNvSpPr>
          <p:nvPr>
            <p:ph type="ftr" sz="quarter" idx="11"/>
          </p:nvPr>
        </p:nvSpPr>
        <p:spPr/>
        <p:txBody>
          <a:bodyPr/>
          <a:lstStyle/>
          <a:p>
            <a:r>
              <a:rPr lang="en-US" smtClean="0"/>
              <a:t>© EV3Lessons.com, 2017, (Last edit: 4/07/2017)</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294034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82BE04-BBC1-FE42-8791-7340AFEF1B56}" type="datetime1">
              <a:rPr lang="en-US" smtClean="0"/>
              <a:t>4/7/17</a:t>
            </a:fld>
            <a:endParaRPr lang="en-US"/>
          </a:p>
        </p:txBody>
      </p:sp>
      <p:sp>
        <p:nvSpPr>
          <p:cNvPr id="5" name="Footer Placeholder 4"/>
          <p:cNvSpPr>
            <a:spLocks noGrp="1"/>
          </p:cNvSpPr>
          <p:nvPr>
            <p:ph type="ftr" sz="quarter" idx="11"/>
          </p:nvPr>
        </p:nvSpPr>
        <p:spPr/>
        <p:txBody>
          <a:bodyPr/>
          <a:lstStyle/>
          <a:p>
            <a:r>
              <a:rPr lang="en-US" smtClean="0"/>
              <a:t>© EV3Lessons.com, 2017, (Last edit: 4/07/2017)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504024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66565C-8711-D740-AC21-5B3014C4B52C}" type="datetime1">
              <a:rPr lang="en-US" smtClean="0"/>
              <a:t>4/7/17</a:t>
            </a:fld>
            <a:endParaRPr lang="en-US"/>
          </a:p>
        </p:txBody>
      </p:sp>
      <p:sp>
        <p:nvSpPr>
          <p:cNvPr id="5" name="Footer Placeholder 4"/>
          <p:cNvSpPr>
            <a:spLocks noGrp="1"/>
          </p:cNvSpPr>
          <p:nvPr>
            <p:ph type="ftr" sz="quarter" idx="11"/>
          </p:nvPr>
        </p:nvSpPr>
        <p:spPr/>
        <p:txBody>
          <a:bodyPr/>
          <a:lstStyle/>
          <a:p>
            <a:r>
              <a:rPr lang="en-US" smtClean="0"/>
              <a:t>© EV3Lessons.com, 2017, (Last edit: 4/07/2017)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1092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A3BE534-106C-9C4E-907E-EF10BA0FC4E4}" type="datetime1">
              <a:rPr lang="en-US" smtClean="0"/>
              <a:t>4/7/17</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EV3Lessons.com, 2017, (Last edit: 4/07/2017)</a:t>
            </a:r>
            <a:endParaRPr lang="en-US"/>
          </a:p>
        </p:txBody>
      </p:sp>
    </p:spTree>
    <p:extLst>
      <p:ext uri="{BB962C8B-B14F-4D97-AF65-F5344CB8AC3E}">
        <p14:creationId xmlns:p14="http://schemas.microsoft.com/office/powerpoint/2010/main" val="189629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BFA879-29A5-D541-9ABB-657FEE9DFC79}" type="datetime1">
              <a:rPr lang="en-US" smtClean="0"/>
              <a:t>4/7/17</a:t>
            </a:fld>
            <a:endParaRPr lang="en-US"/>
          </a:p>
        </p:txBody>
      </p:sp>
      <p:sp>
        <p:nvSpPr>
          <p:cNvPr id="6" name="Footer Placeholder 5"/>
          <p:cNvSpPr>
            <a:spLocks noGrp="1"/>
          </p:cNvSpPr>
          <p:nvPr>
            <p:ph type="ftr" sz="quarter" idx="11"/>
          </p:nvPr>
        </p:nvSpPr>
        <p:spPr/>
        <p:txBody>
          <a:bodyPr/>
          <a:lstStyle/>
          <a:p>
            <a:r>
              <a:rPr lang="en-US" smtClean="0"/>
              <a:t>© EV3Lessons.com, 2017, (Last edit: 4/07/2017)</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9650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BE574D-5B2B-D94D-94B5-70259B49B54C}" type="datetime1">
              <a:rPr lang="en-US" smtClean="0"/>
              <a:t>4/7/17</a:t>
            </a:fld>
            <a:endParaRPr lang="en-US"/>
          </a:p>
        </p:txBody>
      </p:sp>
      <p:sp>
        <p:nvSpPr>
          <p:cNvPr id="8" name="Footer Placeholder 7"/>
          <p:cNvSpPr>
            <a:spLocks noGrp="1"/>
          </p:cNvSpPr>
          <p:nvPr>
            <p:ph type="ftr" sz="quarter" idx="11"/>
          </p:nvPr>
        </p:nvSpPr>
        <p:spPr/>
        <p:txBody>
          <a:bodyPr/>
          <a:lstStyle/>
          <a:p>
            <a:r>
              <a:rPr lang="en-US" smtClean="0"/>
              <a:t>© EV3Lessons.com, 2017, (Last edit: 4/07/2017)</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720306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1FE316-010A-1141-B041-857109FA4A19}" type="datetime1">
              <a:rPr lang="en-US" smtClean="0"/>
              <a:t>4/7/17</a:t>
            </a:fld>
            <a:endParaRPr lang="en-US"/>
          </a:p>
        </p:txBody>
      </p:sp>
      <p:sp>
        <p:nvSpPr>
          <p:cNvPr id="4" name="Footer Placeholder 3"/>
          <p:cNvSpPr>
            <a:spLocks noGrp="1"/>
          </p:cNvSpPr>
          <p:nvPr>
            <p:ph type="ftr" sz="quarter" idx="11"/>
          </p:nvPr>
        </p:nvSpPr>
        <p:spPr/>
        <p:txBody>
          <a:bodyPr/>
          <a:lstStyle/>
          <a:p>
            <a:r>
              <a:rPr lang="en-US" smtClean="0"/>
              <a:t>© EV3Lessons.com, 2017, (Last edit: 4/07/2017)</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962018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99574-A2BB-DC46-B5B9-23217A2C98B3}" type="datetime1">
              <a:rPr lang="en-US" smtClean="0"/>
              <a:t>4/7/17</a:t>
            </a:fld>
            <a:endParaRPr lang="en-US"/>
          </a:p>
        </p:txBody>
      </p:sp>
      <p:sp>
        <p:nvSpPr>
          <p:cNvPr id="3" name="Footer Placeholder 2"/>
          <p:cNvSpPr>
            <a:spLocks noGrp="1"/>
          </p:cNvSpPr>
          <p:nvPr>
            <p:ph type="ftr" sz="quarter" idx="11"/>
          </p:nvPr>
        </p:nvSpPr>
        <p:spPr/>
        <p:txBody>
          <a:bodyPr/>
          <a:lstStyle/>
          <a:p>
            <a:r>
              <a:rPr lang="en-US" smtClean="0"/>
              <a:t>© EV3Lessons.com, 2017, (Last edit: 4/07/2017)</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6635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859C3B-28E4-594F-8C9A-51A07D3FF73A}" type="datetime1">
              <a:rPr lang="en-US" smtClean="0"/>
              <a:t>4/7/17</a:t>
            </a:fld>
            <a:endParaRPr lang="en-US"/>
          </a:p>
        </p:txBody>
      </p:sp>
      <p:sp>
        <p:nvSpPr>
          <p:cNvPr id="6" name="Footer Placeholder 5"/>
          <p:cNvSpPr>
            <a:spLocks noGrp="1"/>
          </p:cNvSpPr>
          <p:nvPr>
            <p:ph type="ftr" sz="quarter" idx="11"/>
          </p:nvPr>
        </p:nvSpPr>
        <p:spPr/>
        <p:txBody>
          <a:bodyPr/>
          <a:lstStyle/>
          <a:p>
            <a:r>
              <a:rPr lang="en-US" smtClean="0"/>
              <a:t>© EV3Lessons.com, 2017, (Last edit: 4/07/2017)</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6569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BC143-7307-C241-B6C2-EA2CC18A3197}" type="datetime1">
              <a:rPr lang="en-US" smtClean="0"/>
              <a:t>4/7/17</a:t>
            </a:fld>
            <a:endParaRPr lang="en-US"/>
          </a:p>
        </p:txBody>
      </p:sp>
      <p:sp>
        <p:nvSpPr>
          <p:cNvPr id="6" name="Footer Placeholder 5"/>
          <p:cNvSpPr>
            <a:spLocks noGrp="1"/>
          </p:cNvSpPr>
          <p:nvPr>
            <p:ph type="ftr" sz="quarter" idx="11"/>
          </p:nvPr>
        </p:nvSpPr>
        <p:spPr/>
        <p:txBody>
          <a:bodyPr/>
          <a:lstStyle/>
          <a:p>
            <a:r>
              <a:rPr lang="en-US" smtClean="0"/>
              <a:t>© EV3Lessons.com, 2017, (Last edit: 4/07/2017)</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82639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C684FD6B-8BE3-A04D-9696-21C92ECFCA53}" type="datetime1">
              <a:rPr lang="en-US" smtClean="0"/>
              <a:t>4/7/17</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EV3Lessons.com, 2017, (Last edit: 4/07/2017)</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27767630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825E65-5C8A-864B-857E-EECBEA0416D2}" type="datetime1">
              <a:rPr lang="en-US" smtClean="0"/>
              <a:t>4/7/17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EV3Lessons.com, 2017, (Last edit: 4/07/2017)</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87833811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eativecommons.org/licenses/by-nc-sa/4.0/" TargetMode="Externa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www.headwaters.org/" TargetMode="External"/><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More Challenges</a:t>
            </a:r>
            <a:endParaRPr lang="en-US" dirty="0"/>
          </a:p>
        </p:txBody>
      </p:sp>
      <p:sp>
        <p:nvSpPr>
          <p:cNvPr id="3" name="Title 2"/>
          <p:cNvSpPr>
            <a:spLocks noGrp="1"/>
          </p:cNvSpPr>
          <p:nvPr>
            <p:ph type="ctrTitle"/>
          </p:nvPr>
        </p:nvSpPr>
        <p:spPr/>
        <p:txBody>
          <a:bodyPr/>
          <a:lstStyle/>
          <a:p>
            <a:pPr algn="ctr"/>
            <a:r>
              <a:rPr lang="en-US" dirty="0" smtClean="0"/>
              <a:t>BEGINNER PROGRAMMING LESSON</a:t>
            </a: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711108" y="4592409"/>
            <a:ext cx="1700816" cy="1056435"/>
          </a:xfrm>
          <a:prstGeom prst="rect">
            <a:avLst/>
          </a:prstGeom>
        </p:spPr>
      </p:pic>
    </p:spTree>
    <p:extLst>
      <p:ext uri="{BB962C8B-B14F-4D97-AF65-F5344CB8AC3E}">
        <p14:creationId xmlns:p14="http://schemas.microsoft.com/office/powerpoint/2010/main" val="1002967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smtClean="0"/>
              <a:t>CREDITS</a:t>
            </a:r>
            <a:endParaRPr lang="en-US" dirty="0"/>
          </a:p>
        </p:txBody>
      </p:sp>
      <p:sp>
        <p:nvSpPr>
          <p:cNvPr id="3" name="Content Placeholder 2"/>
          <p:cNvSpPr>
            <a:spLocks noGrp="1"/>
          </p:cNvSpPr>
          <p:nvPr>
            <p:ph idx="1"/>
          </p:nvPr>
        </p:nvSpPr>
        <p:spPr>
          <a:xfrm>
            <a:off x="457200" y="1561514"/>
            <a:ext cx="8245474" cy="4526375"/>
          </a:xfrm>
        </p:spPr>
        <p:txBody>
          <a:bodyPr>
            <a:noAutofit/>
          </a:bodyPr>
          <a:lstStyle/>
          <a:p>
            <a:pPr marL="342900" indent="-342900">
              <a:buFont typeface="Arial"/>
              <a:buChar char="•"/>
            </a:pPr>
            <a:r>
              <a:rPr lang="en-US" sz="1800" dirty="0" smtClean="0"/>
              <a:t>This challenges in this tutorial were created by </a:t>
            </a:r>
            <a:r>
              <a:rPr lang="en-US" sz="1800" dirty="0"/>
              <a:t>Thom Gibson (https://</a:t>
            </a:r>
            <a:r>
              <a:rPr lang="en-US" sz="1800" dirty="0" err="1" smtClean="0"/>
              <a:t>thomgibson.com</a:t>
            </a:r>
            <a:r>
              <a:rPr lang="en-US" sz="1800" dirty="0" smtClean="0"/>
              <a:t>/)</a:t>
            </a:r>
          </a:p>
          <a:p>
            <a:pPr marL="342900" indent="-342900">
              <a:buFont typeface="Arial"/>
              <a:buChar char="•"/>
            </a:pPr>
            <a:r>
              <a:rPr lang="en-US" sz="1800" dirty="0" smtClean="0"/>
              <a:t>The material was compiled and slightly modified by Sanjay Seshan and Arvind Seshan</a:t>
            </a:r>
          </a:p>
          <a:p>
            <a:pPr marL="342900" indent="-342900">
              <a:buFont typeface="Arial"/>
              <a:buChar char="•"/>
            </a:pPr>
            <a:r>
              <a:rPr lang="en-US" sz="1800" dirty="0" smtClean="0"/>
              <a:t>More lessons are available at www.ev3lessons.com</a:t>
            </a:r>
            <a:r>
              <a:rPr lang="en-US" sz="1800" b="0" dirty="0"/>
              <a:t/>
            </a:r>
            <a:br>
              <a:rPr lang="en-US" sz="1800" b="0" dirty="0"/>
            </a:br>
            <a:endParaRPr lang="en-US" sz="1800" dirty="0" smtClean="0"/>
          </a:p>
        </p:txBody>
      </p:sp>
      <p:sp>
        <p:nvSpPr>
          <p:cNvPr id="4" name="Footer Placeholder 3"/>
          <p:cNvSpPr>
            <a:spLocks noGrp="1"/>
          </p:cNvSpPr>
          <p:nvPr>
            <p:ph type="ftr" sz="quarter" idx="11"/>
          </p:nvPr>
        </p:nvSpPr>
        <p:spPr/>
        <p:txBody>
          <a:bodyPr/>
          <a:lstStyle/>
          <a:p>
            <a:r>
              <a:rPr lang="en-US" smtClean="0"/>
              <a:t>© EV3Lessons.com, 2017, (Last edit: 4/07/2017)</a:t>
            </a:r>
            <a:endParaRPr lang="en-US" dirty="0"/>
          </a:p>
        </p:txBody>
      </p:sp>
      <p:sp>
        <p:nvSpPr>
          <p:cNvPr id="9" name="Slide Number Placeholder 8"/>
          <p:cNvSpPr>
            <a:spLocks noGrp="1"/>
          </p:cNvSpPr>
          <p:nvPr>
            <p:ph type="sldNum" sz="quarter" idx="12"/>
          </p:nvPr>
        </p:nvSpPr>
        <p:spPr/>
        <p:txBody>
          <a:bodyPr/>
          <a:lstStyle/>
          <a:p>
            <a:fld id="{4DBC7FC8-25FB-FC45-8177-2B991DA6778C}" type="slidenum">
              <a:rPr lang="en-US" smtClean="0"/>
              <a:t>10</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2"/>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2"/>
              </a:rPr>
              <a:t>NonCommercial</a:t>
            </a:r>
            <a:r>
              <a:rPr kumimoji="0" lang="en-US" altLang="en-US" sz="2000" b="0" i="0" u="none" strike="noStrike" cap="none" normalizeH="0" baseline="0" dirty="0" smtClean="0">
                <a:ln>
                  <a:noFill/>
                </a:ln>
                <a:solidFill>
                  <a:srgbClr val="4374B7"/>
                </a:solidFill>
                <a:effectLst/>
                <a:latin typeface="Helvetica Neue"/>
                <a:hlinkClick r:id="rId2"/>
              </a:rPr>
              <a:t>-</a:t>
            </a:r>
            <a:r>
              <a:rPr kumimoji="0" lang="en-US" altLang="en-US" sz="2000" b="0" i="0" u="none" strike="noStrike" cap="none" normalizeH="0" baseline="0" dirty="0" err="1" smtClean="0">
                <a:ln>
                  <a:noFill/>
                </a:ln>
                <a:solidFill>
                  <a:srgbClr val="4374B7"/>
                </a:solidFill>
                <a:effectLst/>
                <a:latin typeface="Helvetica Neue"/>
                <a:hlinkClick r:id="rId2"/>
              </a:rPr>
              <a:t>ShareAlike</a:t>
            </a:r>
            <a:r>
              <a:rPr kumimoji="0" lang="en-US" altLang="en-US" sz="2000" b="0" i="0" u="none" strike="noStrike" cap="none" normalizeH="0" baseline="0" dirty="0" smtClean="0">
                <a:ln>
                  <a:noFill/>
                </a:ln>
                <a:solidFill>
                  <a:srgbClr val="4374B7"/>
                </a:solidFill>
                <a:effectLst/>
                <a:latin typeface="Helvetica Neue"/>
                <a:hlinkClick r:id="rId2"/>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540745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in this Lesson</a:t>
            </a:r>
            <a:endParaRPr lang="en-US" dirty="0"/>
          </a:p>
        </p:txBody>
      </p:sp>
      <p:sp>
        <p:nvSpPr>
          <p:cNvPr id="3" name="Content Placeholder 2"/>
          <p:cNvSpPr>
            <a:spLocks noGrp="1"/>
          </p:cNvSpPr>
          <p:nvPr>
            <p:ph idx="1"/>
          </p:nvPr>
        </p:nvSpPr>
        <p:spPr>
          <a:xfrm>
            <a:off x="457198" y="1332645"/>
            <a:ext cx="3949313" cy="5043812"/>
          </a:xfrm>
        </p:spPr>
        <p:txBody>
          <a:bodyPr>
            <a:normAutofit fontScale="85000" lnSpcReduction="20000"/>
          </a:bodyPr>
          <a:lstStyle/>
          <a:p>
            <a:pPr marL="342900" indent="-342900">
              <a:buFont typeface="Arial" charset="0"/>
              <a:buChar char="•"/>
            </a:pPr>
            <a:r>
              <a:rPr lang="en-US" b="0" dirty="0" smtClean="0"/>
              <a:t>Last year, we came across a really good set of videos by a robotics teacher in Texas. </a:t>
            </a:r>
          </a:p>
          <a:p>
            <a:pPr marL="342900" indent="-342900">
              <a:buFont typeface="Arial" charset="0"/>
              <a:buChar char="•"/>
            </a:pPr>
            <a:r>
              <a:rPr lang="en-US" b="0" dirty="0" smtClean="0"/>
              <a:t>He used EV3Lessons materials and combined them with his own project ideas. </a:t>
            </a:r>
          </a:p>
          <a:p>
            <a:pPr marL="342900" indent="-342900">
              <a:buFont typeface="Arial" charset="0"/>
              <a:buChar char="•"/>
            </a:pPr>
            <a:r>
              <a:rPr lang="en-US" b="0" dirty="0" smtClean="0"/>
              <a:t>This tutorial is a collection of  </a:t>
            </a:r>
            <a:r>
              <a:rPr lang="en-US" b="0" dirty="0"/>
              <a:t>challenges </a:t>
            </a:r>
            <a:r>
              <a:rPr lang="en-US" b="0" dirty="0" smtClean="0"/>
              <a:t>created by Thom Gibson at </a:t>
            </a:r>
            <a:r>
              <a:rPr lang="en-US" b="0" dirty="0">
                <a:hlinkClick r:id="rId3"/>
              </a:rPr>
              <a:t>Headwaters School</a:t>
            </a:r>
            <a:r>
              <a:rPr lang="en-US" b="0" dirty="0"/>
              <a:t> in Austin, </a:t>
            </a:r>
            <a:r>
              <a:rPr lang="en-US" b="0" dirty="0" smtClean="0"/>
              <a:t>Texas, USA</a:t>
            </a:r>
          </a:p>
          <a:p>
            <a:pPr marL="342900" indent="-342900">
              <a:buFont typeface="Arial" charset="0"/>
              <a:buChar char="•"/>
            </a:pPr>
            <a:r>
              <a:rPr lang="en-US" b="0" dirty="0" smtClean="0"/>
              <a:t>The challenges are reproduced here with his permission. Please credit Thom Gibson for the work.</a:t>
            </a:r>
          </a:p>
          <a:p>
            <a:pPr marL="342900" indent="-342900">
              <a:buFont typeface="Arial" charset="0"/>
              <a:buChar char="•"/>
            </a:pPr>
            <a:r>
              <a:rPr lang="en-US" b="0" dirty="0" smtClean="0"/>
              <a:t>For each challenge, Mr. Gibson provides a description of the requirements, a project rubric, as well as a project reflection sheet. </a:t>
            </a:r>
          </a:p>
          <a:p>
            <a:pPr marL="342900" indent="-342900">
              <a:buFont typeface="Arial" charset="0"/>
              <a:buChar char="•"/>
            </a:pPr>
            <a:r>
              <a:rPr lang="en-US" b="0" dirty="0" smtClean="0"/>
              <a:t>Links to videos from Mr. Gibson’s class have also been provided for inspiration</a:t>
            </a:r>
          </a:p>
        </p:txBody>
      </p:sp>
      <p:sp>
        <p:nvSpPr>
          <p:cNvPr id="4" name="Footer Placeholder 3"/>
          <p:cNvSpPr>
            <a:spLocks noGrp="1"/>
          </p:cNvSpPr>
          <p:nvPr>
            <p:ph type="ftr" sz="quarter" idx="11"/>
          </p:nvPr>
        </p:nvSpPr>
        <p:spPr/>
        <p:txBody>
          <a:bodyPr/>
          <a:lstStyle/>
          <a:p>
            <a:r>
              <a:rPr lang="en-US" smtClean="0"/>
              <a:t>© EV3Lessons.com, 2017, (Last edit: 4/07/2017)</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06511" y="1332645"/>
            <a:ext cx="4050872" cy="4050872"/>
          </a:xfrm>
          <a:prstGeom prst="rect">
            <a:avLst/>
          </a:prstGeom>
        </p:spPr>
      </p:pic>
      <p:sp>
        <p:nvSpPr>
          <p:cNvPr id="8" name="TextBox 7"/>
          <p:cNvSpPr txBox="1"/>
          <p:nvPr/>
        </p:nvSpPr>
        <p:spPr>
          <a:xfrm>
            <a:off x="4406511" y="5461615"/>
            <a:ext cx="4034239" cy="371976"/>
          </a:xfrm>
          <a:prstGeom prst="rect">
            <a:avLst/>
          </a:prstGeom>
          <a:noFill/>
        </p:spPr>
        <p:txBody>
          <a:bodyPr wrap="square" rtlCol="0">
            <a:spAutoFit/>
          </a:bodyPr>
          <a:lstStyle/>
          <a:p>
            <a:r>
              <a:rPr lang="en-US" dirty="0" smtClean="0"/>
              <a:t>Image Credit: Thom Gibson</a:t>
            </a:r>
            <a:endParaRPr lang="en-US" dirty="0"/>
          </a:p>
        </p:txBody>
      </p:sp>
    </p:spTree>
    <p:extLst>
      <p:ext uri="{BB962C8B-B14F-4D97-AF65-F5344CB8AC3E}">
        <p14:creationId xmlns:p14="http://schemas.microsoft.com/office/powerpoint/2010/main" val="2945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810833"/>
          </a:xfrm>
        </p:spPr>
        <p:txBody>
          <a:bodyPr>
            <a:normAutofit/>
          </a:bodyPr>
          <a:lstStyle/>
          <a:p>
            <a:r>
              <a:rPr lang="en-US" dirty="0" smtClean="0"/>
              <a:t>GOLD DIGGER PROJECT</a:t>
            </a:r>
            <a:endParaRPr lang="en-US" dirty="0"/>
          </a:p>
        </p:txBody>
      </p:sp>
      <p:sp>
        <p:nvSpPr>
          <p:cNvPr id="4" name="Footer Placeholder 3"/>
          <p:cNvSpPr>
            <a:spLocks noGrp="1"/>
          </p:cNvSpPr>
          <p:nvPr>
            <p:ph type="ftr" sz="quarter" idx="11"/>
          </p:nvPr>
        </p:nvSpPr>
        <p:spPr>
          <a:xfrm>
            <a:off x="5379720" y="6390847"/>
            <a:ext cx="3429000" cy="283845"/>
          </a:xfrm>
        </p:spPr>
        <p:txBody>
          <a:bodyPr/>
          <a:lstStyle/>
          <a:p>
            <a:r>
              <a:rPr lang="en-US" smtClean="0"/>
              <a:t>© EV3Lessons.com, 2017, (Last edit: 4/07/2017)</a:t>
            </a:r>
            <a:endParaRPr lang="en-US" dirty="0"/>
          </a:p>
        </p:txBody>
      </p:sp>
      <p:sp>
        <p:nvSpPr>
          <p:cNvPr id="21" name="Slide Number Placeholder 20"/>
          <p:cNvSpPr>
            <a:spLocks noGrp="1"/>
          </p:cNvSpPr>
          <p:nvPr>
            <p:ph type="sldNum" sz="quarter" idx="12"/>
          </p:nvPr>
        </p:nvSpPr>
        <p:spPr/>
        <p:txBody>
          <a:bodyPr/>
          <a:lstStyle/>
          <a:p>
            <a:fld id="{4DBC7FC8-25FB-FC45-8177-2B991DA6778C}" type="slidenum">
              <a:rPr lang="en-US" smtClean="0"/>
              <a:t>3</a:t>
            </a:fld>
            <a:endParaRPr lang="en-US" dirty="0"/>
          </a:p>
        </p:txBody>
      </p:sp>
      <p:sp>
        <p:nvSpPr>
          <p:cNvPr id="15" name="Rectangle 14"/>
          <p:cNvSpPr/>
          <p:nvPr/>
        </p:nvSpPr>
        <p:spPr>
          <a:xfrm>
            <a:off x="536943" y="1670922"/>
            <a:ext cx="4476308" cy="2987136"/>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marL="342900" indent="-342900">
              <a:buFont typeface="Arial" charset="0"/>
              <a:buChar char="•"/>
            </a:pPr>
            <a:r>
              <a:rPr lang="en-US" dirty="0"/>
              <a:t>F</a:t>
            </a:r>
            <a:r>
              <a:rPr lang="en-US" dirty="0" smtClean="0"/>
              <a:t>ind </a:t>
            </a:r>
            <a:r>
              <a:rPr lang="en-US" dirty="0"/>
              <a:t>3 pieces </a:t>
            </a:r>
            <a:r>
              <a:rPr lang="en-US" dirty="0" smtClean="0"/>
              <a:t>of randomly placed yellow-colored </a:t>
            </a:r>
            <a:r>
              <a:rPr lang="en-US" dirty="0"/>
              <a:t>paper on a table using the color sensor, without falling off the </a:t>
            </a:r>
            <a:r>
              <a:rPr lang="en-US" dirty="0" smtClean="0"/>
              <a:t>table</a:t>
            </a:r>
          </a:p>
          <a:p>
            <a:pPr marL="342900" indent="-342900">
              <a:buFont typeface="Arial" charset="0"/>
              <a:buChar char="•"/>
            </a:pPr>
            <a:endParaRPr lang="en-US" dirty="0"/>
          </a:p>
          <a:p>
            <a:pPr marL="342900" indent="-342900">
              <a:buFont typeface="Arial" charset="0"/>
              <a:buChar char="•"/>
            </a:pPr>
            <a:r>
              <a:rPr lang="en-US" sz="1400" i="1" dirty="0" smtClean="0"/>
              <a:t>Note from EV3Lessons: It is a good idea to test out if your colored paper is easily recognized by the color sensor. The closer the color is to LEGO colors, the better. We have found that rather than kids’ construction paper, thicker card stock with more vivid colors work better with the EV3 Color Sensor. You can use Port View to check the paper.</a:t>
            </a:r>
          </a:p>
        </p:txBody>
      </p:sp>
      <p:sp>
        <p:nvSpPr>
          <p:cNvPr id="3" name="TextBox 2"/>
          <p:cNvSpPr txBox="1"/>
          <p:nvPr/>
        </p:nvSpPr>
        <p:spPr>
          <a:xfrm>
            <a:off x="1339701" y="1285948"/>
            <a:ext cx="2711303" cy="369332"/>
          </a:xfrm>
          <a:prstGeom prst="rect">
            <a:avLst/>
          </a:prstGeom>
          <a:noFill/>
        </p:spPr>
        <p:txBody>
          <a:bodyPr wrap="square" rtlCol="0">
            <a:spAutoFit/>
          </a:bodyPr>
          <a:lstStyle/>
          <a:p>
            <a:pPr algn="ctr"/>
            <a:r>
              <a:rPr lang="en-US" b="1" u="sng" smtClean="0"/>
              <a:t>Project Requirements</a:t>
            </a:r>
            <a:endParaRPr lang="en-US" b="1" u="sng"/>
          </a:p>
        </p:txBody>
      </p:sp>
      <p:sp>
        <p:nvSpPr>
          <p:cNvPr id="6" name="TextBox 5"/>
          <p:cNvSpPr txBox="1"/>
          <p:nvPr/>
        </p:nvSpPr>
        <p:spPr>
          <a:xfrm>
            <a:off x="372139" y="5932967"/>
            <a:ext cx="6390168" cy="369332"/>
          </a:xfrm>
          <a:prstGeom prst="rect">
            <a:avLst/>
          </a:prstGeom>
          <a:noFill/>
        </p:spPr>
        <p:txBody>
          <a:bodyPr wrap="square" rtlCol="0">
            <a:spAutoFit/>
          </a:bodyPr>
          <a:lstStyle/>
          <a:p>
            <a:r>
              <a:rPr lang="en-US" dirty="0" smtClean="0"/>
              <a:t>Created by Thom Gibson (slightly modified by EV3Lessons)</a:t>
            </a:r>
            <a:endParaRPr lang="en-US" dirty="0"/>
          </a:p>
        </p:txBody>
      </p:sp>
      <p:sp>
        <p:nvSpPr>
          <p:cNvPr id="5" name="TextBox 4"/>
          <p:cNvSpPr txBox="1"/>
          <p:nvPr/>
        </p:nvSpPr>
        <p:spPr>
          <a:xfrm>
            <a:off x="5379720" y="4490360"/>
            <a:ext cx="4231404" cy="923330"/>
          </a:xfrm>
          <a:prstGeom prst="rect">
            <a:avLst/>
          </a:prstGeom>
          <a:noFill/>
        </p:spPr>
        <p:txBody>
          <a:bodyPr wrap="square" rtlCol="0">
            <a:spAutoFit/>
          </a:bodyPr>
          <a:lstStyle/>
          <a:p>
            <a:r>
              <a:rPr lang="en-US" dirty="0" smtClean="0"/>
              <a:t>Videos:</a:t>
            </a:r>
          </a:p>
          <a:p>
            <a:r>
              <a:rPr lang="en-US" dirty="0" smtClean="0"/>
              <a:t>https</a:t>
            </a:r>
            <a:r>
              <a:rPr lang="en-US" dirty="0"/>
              <a:t>://</a:t>
            </a:r>
            <a:r>
              <a:rPr lang="en-US" dirty="0" err="1"/>
              <a:t>youtu.be</a:t>
            </a:r>
            <a:r>
              <a:rPr lang="en-US" dirty="0"/>
              <a:t>/8LnsCfJbRFY</a:t>
            </a:r>
          </a:p>
          <a:p>
            <a:r>
              <a:rPr lang="en-US" dirty="0" smtClean="0"/>
              <a:t>https</a:t>
            </a:r>
            <a:r>
              <a:rPr lang="en-US" dirty="0"/>
              <a:t>://</a:t>
            </a:r>
            <a:r>
              <a:rPr lang="en-US" dirty="0" err="1"/>
              <a:t>youtu.be</a:t>
            </a:r>
            <a:r>
              <a:rPr lang="en-US" dirty="0"/>
              <a:t>/_4kJwx6QzGU</a:t>
            </a:r>
          </a:p>
        </p:txBody>
      </p:sp>
      <p:sp>
        <p:nvSpPr>
          <p:cNvPr id="7" name="Rectangle 6"/>
          <p:cNvSpPr/>
          <p:nvPr/>
        </p:nvSpPr>
        <p:spPr>
          <a:xfrm>
            <a:off x="7495422" y="2454432"/>
            <a:ext cx="425302" cy="32899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C000"/>
                </a:solidFill>
              </a:ln>
            </a:endParaRPr>
          </a:p>
        </p:txBody>
      </p:sp>
      <p:sp>
        <p:nvSpPr>
          <p:cNvPr id="12" name="Rectangle 11"/>
          <p:cNvSpPr/>
          <p:nvPr/>
        </p:nvSpPr>
        <p:spPr>
          <a:xfrm>
            <a:off x="5915247" y="1470614"/>
            <a:ext cx="425302" cy="32899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C000"/>
                </a:solidFill>
              </a:ln>
            </a:endParaRPr>
          </a:p>
        </p:txBody>
      </p:sp>
      <p:sp>
        <p:nvSpPr>
          <p:cNvPr id="13" name="Rectangle 12"/>
          <p:cNvSpPr/>
          <p:nvPr/>
        </p:nvSpPr>
        <p:spPr>
          <a:xfrm>
            <a:off x="6528391" y="3369788"/>
            <a:ext cx="425302" cy="32899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C000"/>
                </a:solidFill>
              </a:ln>
            </a:endParaRPr>
          </a:p>
        </p:txBody>
      </p:sp>
      <p:sp>
        <p:nvSpPr>
          <p:cNvPr id="8" name="Rectangle 7"/>
          <p:cNvSpPr/>
          <p:nvPr/>
        </p:nvSpPr>
        <p:spPr>
          <a:xfrm>
            <a:off x="5635256" y="1285947"/>
            <a:ext cx="2636874" cy="2994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435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Gold DIGGER RUBRIC</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818706" y="838518"/>
            <a:ext cx="7113182" cy="5284652"/>
          </a:xfrm>
        </p:spPr>
      </p:pic>
      <p:sp>
        <p:nvSpPr>
          <p:cNvPr id="4" name="Footer Placeholder 3"/>
          <p:cNvSpPr>
            <a:spLocks noGrp="1"/>
          </p:cNvSpPr>
          <p:nvPr>
            <p:ph type="ftr" sz="quarter" idx="11"/>
          </p:nvPr>
        </p:nvSpPr>
        <p:spPr/>
        <p:txBody>
          <a:bodyPr/>
          <a:lstStyle/>
          <a:p>
            <a:r>
              <a:rPr lang="en-US" smtClean="0"/>
              <a:t>© EV3Lessons.com, 2017, (Last edit: 4/07/2017)</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sp>
        <p:nvSpPr>
          <p:cNvPr id="7" name="TextBox 6"/>
          <p:cNvSpPr txBox="1"/>
          <p:nvPr/>
        </p:nvSpPr>
        <p:spPr>
          <a:xfrm>
            <a:off x="457199" y="6007125"/>
            <a:ext cx="6390168" cy="369332"/>
          </a:xfrm>
          <a:prstGeom prst="rect">
            <a:avLst/>
          </a:prstGeom>
          <a:noFill/>
        </p:spPr>
        <p:txBody>
          <a:bodyPr wrap="square" rtlCol="0">
            <a:spAutoFit/>
          </a:bodyPr>
          <a:lstStyle/>
          <a:p>
            <a:r>
              <a:rPr lang="en-US" dirty="0" smtClean="0"/>
              <a:t>Created by Thom Gibson</a:t>
            </a:r>
            <a:endParaRPr lang="en-US" dirty="0"/>
          </a:p>
        </p:txBody>
      </p:sp>
      <p:sp>
        <p:nvSpPr>
          <p:cNvPr id="8" name="TextBox 7"/>
          <p:cNvSpPr txBox="1"/>
          <p:nvPr/>
        </p:nvSpPr>
        <p:spPr>
          <a:xfrm>
            <a:off x="7389340" y="5733534"/>
            <a:ext cx="395416" cy="261610"/>
          </a:xfrm>
          <a:prstGeom prst="rect">
            <a:avLst/>
          </a:prstGeom>
          <a:solidFill>
            <a:schemeClr val="bg1"/>
          </a:solidFill>
        </p:spPr>
        <p:txBody>
          <a:bodyPr wrap="square" rtlCol="0">
            <a:spAutoFit/>
          </a:bodyPr>
          <a:lstStyle/>
          <a:p>
            <a:r>
              <a:rPr lang="en-US" sz="1100" smtClean="0"/>
              <a:t>/20</a:t>
            </a:r>
            <a:endParaRPr lang="en-US" sz="1100"/>
          </a:p>
        </p:txBody>
      </p:sp>
    </p:spTree>
    <p:extLst>
      <p:ext uri="{BB962C8B-B14F-4D97-AF65-F5344CB8AC3E}">
        <p14:creationId xmlns:p14="http://schemas.microsoft.com/office/powerpoint/2010/main" val="902832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 RESCUE PROJECT</a:t>
            </a:r>
            <a:endParaRPr lang="en-US" dirty="0"/>
          </a:p>
        </p:txBody>
      </p:sp>
      <p:sp>
        <p:nvSpPr>
          <p:cNvPr id="4" name="Footer Placeholder 3"/>
          <p:cNvSpPr>
            <a:spLocks noGrp="1"/>
          </p:cNvSpPr>
          <p:nvPr>
            <p:ph type="ftr" sz="quarter" idx="11"/>
          </p:nvPr>
        </p:nvSpPr>
        <p:spPr/>
        <p:txBody>
          <a:bodyPr/>
          <a:lstStyle/>
          <a:p>
            <a:r>
              <a:rPr lang="en-US" smtClean="0"/>
              <a:t>© EV3Lessons.com, 2017, (Last edit: 4/07/2017)</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dirty="0"/>
          </a:p>
        </p:txBody>
      </p:sp>
      <p:sp>
        <p:nvSpPr>
          <p:cNvPr id="7" name="TextBox 6"/>
          <p:cNvSpPr txBox="1"/>
          <p:nvPr/>
        </p:nvSpPr>
        <p:spPr>
          <a:xfrm>
            <a:off x="457200" y="1084521"/>
            <a:ext cx="3795824" cy="3539430"/>
          </a:xfrm>
          <a:prstGeom prst="rect">
            <a:avLst/>
          </a:prstGeom>
          <a:noFill/>
        </p:spPr>
        <p:txBody>
          <a:bodyPr wrap="square" rtlCol="0">
            <a:spAutoFit/>
          </a:bodyPr>
          <a:lstStyle/>
          <a:p>
            <a:r>
              <a:rPr lang="en-US" sz="1400" dirty="0"/>
              <a:t>After retrieving the gold </a:t>
            </a:r>
            <a:r>
              <a:rPr lang="en-US" sz="1400" dirty="0" smtClean="0"/>
              <a:t>in the previous challenge, </a:t>
            </a:r>
            <a:r>
              <a:rPr lang="en-US" sz="1400" dirty="0"/>
              <a:t>you realize that you have dropped precious cargo that’s vital to the mission!  You are able to scan the map and see where it is.  </a:t>
            </a:r>
            <a:endParaRPr lang="en-US" sz="1400" dirty="0" smtClean="0"/>
          </a:p>
          <a:p>
            <a:endParaRPr lang="en-US" sz="1400" dirty="0"/>
          </a:p>
          <a:p>
            <a:r>
              <a:rPr lang="en-US" sz="1400" dirty="0" smtClean="0"/>
              <a:t>You </a:t>
            </a:r>
            <a:r>
              <a:rPr lang="en-US" sz="1400" dirty="0"/>
              <a:t>know you will have to travel an unknown distance to a cliff wall, turn exactly 90 degrees to the left, travel an unknown distance forward to retrieve the cargo, and then turn exactly 90 degrees to the right to make you exit back to base camp</a:t>
            </a:r>
            <a:r>
              <a:rPr lang="en-US" sz="1400" dirty="0" smtClean="0"/>
              <a:t>.</a:t>
            </a:r>
          </a:p>
          <a:p>
            <a:endParaRPr lang="en-US" sz="1400" dirty="0"/>
          </a:p>
          <a:p>
            <a:r>
              <a:rPr lang="en-US" sz="1400" dirty="0" smtClean="0"/>
              <a:t>Your rover is equipped with an Ultrasonic Sensor.  (Gyro sensor is optional if you have not learnt how to use this sensor yet.)</a:t>
            </a:r>
            <a:endParaRPr lang="en-US" sz="1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392609" y="1524317"/>
            <a:ext cx="4372408" cy="2982553"/>
          </a:xfrm>
          <a:prstGeom prst="rect">
            <a:avLst/>
          </a:prstGeom>
        </p:spPr>
      </p:pic>
      <p:sp>
        <p:nvSpPr>
          <p:cNvPr id="9" name="TextBox 8"/>
          <p:cNvSpPr txBox="1"/>
          <p:nvPr/>
        </p:nvSpPr>
        <p:spPr>
          <a:xfrm>
            <a:off x="457199" y="6007125"/>
            <a:ext cx="7525112" cy="369332"/>
          </a:xfrm>
          <a:prstGeom prst="rect">
            <a:avLst/>
          </a:prstGeom>
          <a:noFill/>
        </p:spPr>
        <p:txBody>
          <a:bodyPr wrap="square" rtlCol="0">
            <a:spAutoFit/>
          </a:bodyPr>
          <a:lstStyle/>
          <a:p>
            <a:r>
              <a:rPr lang="en-US" dirty="0" smtClean="0"/>
              <a:t>Created by Thom Gibson </a:t>
            </a:r>
            <a:r>
              <a:rPr lang="en-US" smtClean="0"/>
              <a:t>(</a:t>
            </a:r>
            <a:r>
              <a:rPr lang="en-US" smtClean="0"/>
              <a:t>slightly m</a:t>
            </a:r>
            <a:r>
              <a:rPr lang="en-US" smtClean="0"/>
              <a:t>odified </a:t>
            </a:r>
            <a:r>
              <a:rPr lang="en-US" dirty="0" smtClean="0"/>
              <a:t>slightly by EV3Lessons)</a:t>
            </a:r>
            <a:endParaRPr lang="en-US" dirty="0"/>
          </a:p>
        </p:txBody>
      </p:sp>
      <p:sp>
        <p:nvSpPr>
          <p:cNvPr id="10" name="TextBox 9"/>
          <p:cNvSpPr txBox="1"/>
          <p:nvPr/>
        </p:nvSpPr>
        <p:spPr>
          <a:xfrm>
            <a:off x="4392609" y="5256997"/>
            <a:ext cx="4064775" cy="369332"/>
          </a:xfrm>
          <a:prstGeom prst="rect">
            <a:avLst/>
          </a:prstGeom>
          <a:noFill/>
        </p:spPr>
        <p:txBody>
          <a:bodyPr wrap="square" rtlCol="0">
            <a:spAutoFit/>
          </a:bodyPr>
          <a:lstStyle/>
          <a:p>
            <a:r>
              <a:rPr lang="en-US" smtClean="0"/>
              <a:t>Video: https</a:t>
            </a:r>
            <a:r>
              <a:rPr lang="en-US" dirty="0"/>
              <a:t>://</a:t>
            </a:r>
            <a:r>
              <a:rPr lang="en-US" dirty="0" err="1"/>
              <a:t>youtu.be</a:t>
            </a:r>
            <a:r>
              <a:rPr lang="en-US" dirty="0"/>
              <a:t>/8ErF489RfhQ</a:t>
            </a:r>
          </a:p>
        </p:txBody>
      </p:sp>
      <p:sp>
        <p:nvSpPr>
          <p:cNvPr id="11" name="TextBox 10"/>
          <p:cNvSpPr txBox="1"/>
          <p:nvPr/>
        </p:nvSpPr>
        <p:spPr>
          <a:xfrm>
            <a:off x="6578813" y="1921132"/>
            <a:ext cx="1403498" cy="369332"/>
          </a:xfrm>
          <a:prstGeom prst="rect">
            <a:avLst/>
          </a:prstGeom>
          <a:noFill/>
        </p:spPr>
        <p:txBody>
          <a:bodyPr wrap="square" rtlCol="0">
            <a:spAutoFit/>
          </a:bodyPr>
          <a:lstStyle/>
          <a:p>
            <a:r>
              <a:rPr lang="en-US" smtClean="0"/>
              <a:t>Cliff</a:t>
            </a:r>
            <a:endParaRPr lang="en-US"/>
          </a:p>
        </p:txBody>
      </p:sp>
      <p:sp>
        <p:nvSpPr>
          <p:cNvPr id="12" name="TextBox 11"/>
          <p:cNvSpPr txBox="1"/>
          <p:nvPr/>
        </p:nvSpPr>
        <p:spPr>
          <a:xfrm>
            <a:off x="6730736" y="4327935"/>
            <a:ext cx="972062" cy="369332"/>
          </a:xfrm>
          <a:prstGeom prst="rect">
            <a:avLst/>
          </a:prstGeom>
          <a:noFill/>
        </p:spPr>
        <p:txBody>
          <a:bodyPr wrap="square" rtlCol="0">
            <a:spAutoFit/>
          </a:bodyPr>
          <a:lstStyle/>
          <a:p>
            <a:r>
              <a:rPr lang="en-US" dirty="0" smtClean="0"/>
              <a:t>Start</a:t>
            </a:r>
            <a:endParaRPr lang="en-US" dirty="0"/>
          </a:p>
        </p:txBody>
      </p:sp>
      <p:sp>
        <p:nvSpPr>
          <p:cNvPr id="13" name="Rectangle 12"/>
          <p:cNvSpPr/>
          <p:nvPr/>
        </p:nvSpPr>
        <p:spPr>
          <a:xfrm>
            <a:off x="4392609" y="1084521"/>
            <a:ext cx="4372408" cy="3955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81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 RESCUE RUBRICS</a:t>
            </a:r>
            <a:endParaRPr lang="en-US" dirty="0"/>
          </a:p>
        </p:txBody>
      </p:sp>
      <p:sp>
        <p:nvSpPr>
          <p:cNvPr id="4" name="Footer Placeholder 3"/>
          <p:cNvSpPr>
            <a:spLocks noGrp="1"/>
          </p:cNvSpPr>
          <p:nvPr>
            <p:ph type="ftr" sz="quarter" idx="11"/>
          </p:nvPr>
        </p:nvSpPr>
        <p:spPr/>
        <p:txBody>
          <a:bodyPr/>
          <a:lstStyle/>
          <a:p>
            <a:r>
              <a:rPr lang="en-US" smtClean="0"/>
              <a:t>© EV3Lessons.com, 2017, (Last edit: 4/07/2017)</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91023" y="843563"/>
            <a:ext cx="6977826" cy="5333682"/>
          </a:xfrm>
          <a:prstGeom prst="rect">
            <a:avLst/>
          </a:prstGeom>
        </p:spPr>
      </p:pic>
      <p:sp>
        <p:nvSpPr>
          <p:cNvPr id="7" name="TextBox 6"/>
          <p:cNvSpPr txBox="1"/>
          <p:nvPr/>
        </p:nvSpPr>
        <p:spPr>
          <a:xfrm>
            <a:off x="457199" y="6177245"/>
            <a:ext cx="6390168" cy="369332"/>
          </a:xfrm>
          <a:prstGeom prst="rect">
            <a:avLst/>
          </a:prstGeom>
          <a:noFill/>
        </p:spPr>
        <p:txBody>
          <a:bodyPr wrap="square" rtlCol="0">
            <a:spAutoFit/>
          </a:bodyPr>
          <a:lstStyle/>
          <a:p>
            <a:r>
              <a:rPr lang="en-US" dirty="0" smtClean="0"/>
              <a:t>Created by Thom Gibson</a:t>
            </a:r>
            <a:endParaRPr lang="en-US" dirty="0"/>
          </a:p>
        </p:txBody>
      </p:sp>
      <p:sp>
        <p:nvSpPr>
          <p:cNvPr id="8" name="TextBox 7"/>
          <p:cNvSpPr txBox="1"/>
          <p:nvPr/>
        </p:nvSpPr>
        <p:spPr>
          <a:xfrm>
            <a:off x="7438768" y="5782962"/>
            <a:ext cx="395416" cy="261610"/>
          </a:xfrm>
          <a:prstGeom prst="rect">
            <a:avLst/>
          </a:prstGeom>
          <a:solidFill>
            <a:schemeClr val="bg1"/>
          </a:solidFill>
        </p:spPr>
        <p:txBody>
          <a:bodyPr wrap="square" rtlCol="0">
            <a:spAutoFit/>
          </a:bodyPr>
          <a:lstStyle/>
          <a:p>
            <a:r>
              <a:rPr lang="en-US" sz="1100" smtClean="0"/>
              <a:t>/20</a:t>
            </a:r>
            <a:endParaRPr lang="en-US" sz="1100"/>
          </a:p>
        </p:txBody>
      </p:sp>
    </p:spTree>
    <p:extLst>
      <p:ext uri="{BB962C8B-B14F-4D97-AF65-F5344CB8AC3E}">
        <p14:creationId xmlns:p14="http://schemas.microsoft.com/office/powerpoint/2010/main" val="4112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810833"/>
          </a:xfrm>
        </p:spPr>
        <p:txBody>
          <a:bodyPr>
            <a:normAutofit/>
          </a:bodyPr>
          <a:lstStyle/>
          <a:p>
            <a:r>
              <a:rPr lang="en-US" dirty="0" smtClean="0"/>
              <a:t>SENSORY PROJECT</a:t>
            </a:r>
            <a:endParaRPr lang="en-US" dirty="0"/>
          </a:p>
        </p:txBody>
      </p:sp>
      <p:sp>
        <p:nvSpPr>
          <p:cNvPr id="4" name="Footer Placeholder 3"/>
          <p:cNvSpPr>
            <a:spLocks noGrp="1"/>
          </p:cNvSpPr>
          <p:nvPr>
            <p:ph type="ftr" sz="quarter" idx="11"/>
          </p:nvPr>
        </p:nvSpPr>
        <p:spPr>
          <a:xfrm>
            <a:off x="5379720" y="6390847"/>
            <a:ext cx="3429000" cy="283845"/>
          </a:xfrm>
        </p:spPr>
        <p:txBody>
          <a:bodyPr/>
          <a:lstStyle/>
          <a:p>
            <a:r>
              <a:rPr lang="en-US" smtClean="0"/>
              <a:t>© EV3Lessons.com, 2017, (Last edit: 4/07/2017)</a:t>
            </a:r>
            <a:endParaRPr lang="en-US" dirty="0"/>
          </a:p>
        </p:txBody>
      </p:sp>
      <p:sp>
        <p:nvSpPr>
          <p:cNvPr id="21" name="Slide Number Placeholder 20"/>
          <p:cNvSpPr>
            <a:spLocks noGrp="1"/>
          </p:cNvSpPr>
          <p:nvPr>
            <p:ph type="sldNum" sz="quarter" idx="12"/>
          </p:nvPr>
        </p:nvSpPr>
        <p:spPr/>
        <p:txBody>
          <a:bodyPr/>
          <a:lstStyle/>
          <a:p>
            <a:fld id="{4DBC7FC8-25FB-FC45-8177-2B991DA6778C}" type="slidenum">
              <a:rPr lang="en-US" smtClean="0"/>
              <a:t>7</a:t>
            </a:fld>
            <a:endParaRPr lang="en-US" dirty="0"/>
          </a:p>
        </p:txBody>
      </p:sp>
      <p:sp>
        <p:nvSpPr>
          <p:cNvPr id="15" name="Rectangle 14"/>
          <p:cNvSpPr/>
          <p:nvPr/>
        </p:nvSpPr>
        <p:spPr>
          <a:xfrm>
            <a:off x="457199" y="1903841"/>
            <a:ext cx="4476308" cy="212397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Arial" charset="0"/>
              <a:buChar char="•"/>
            </a:pPr>
            <a:r>
              <a:rPr lang="en-US" dirty="0" smtClean="0"/>
              <a:t>Create a robot that uses each of the sensors at least once (touch, color, ultrasonic/infrared)</a:t>
            </a:r>
          </a:p>
          <a:p>
            <a:pPr marL="342900" indent="-342900">
              <a:buFont typeface="Arial" charset="0"/>
              <a:buChar char="•"/>
            </a:pPr>
            <a:r>
              <a:rPr lang="en-US" dirty="0" smtClean="0"/>
              <a:t>Use text on screen</a:t>
            </a:r>
          </a:p>
          <a:p>
            <a:pPr marL="342900" indent="-342900">
              <a:buFont typeface="Arial" charset="0"/>
              <a:buChar char="•"/>
            </a:pPr>
            <a:r>
              <a:rPr lang="en-US" dirty="0" smtClean="0"/>
              <a:t>Use brick sounds and lights</a:t>
            </a:r>
          </a:p>
          <a:p>
            <a:pPr marL="342900" indent="-342900">
              <a:buFont typeface="Arial" charset="0"/>
              <a:buChar char="•"/>
            </a:pPr>
            <a:r>
              <a:rPr lang="en-US" dirty="0" smtClean="0"/>
              <a:t>Use at least one brick button</a:t>
            </a:r>
          </a:p>
          <a:p>
            <a:pPr marL="342900" indent="-342900">
              <a:buFont typeface="Arial" charset="0"/>
              <a:buChar char="•"/>
            </a:pPr>
            <a:r>
              <a:rPr lang="en-US" dirty="0" smtClean="0"/>
              <a:t>Optional: If you have learnt how to use the Gyro sensor, add the gyro sensor</a:t>
            </a:r>
          </a:p>
        </p:txBody>
      </p:sp>
      <p:sp>
        <p:nvSpPr>
          <p:cNvPr id="16" name="Rectangle 15"/>
          <p:cNvSpPr/>
          <p:nvPr/>
        </p:nvSpPr>
        <p:spPr>
          <a:xfrm>
            <a:off x="5549485" y="1903841"/>
            <a:ext cx="2781300" cy="91410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charset="0"/>
              <a:buChar char="•"/>
            </a:pPr>
            <a:r>
              <a:rPr lang="en-US" dirty="0" smtClean="0"/>
              <a:t>Create an obstacle course for your robot</a:t>
            </a:r>
            <a:endParaRPr lang="en-US" dirty="0"/>
          </a:p>
          <a:p>
            <a:pPr marL="285750" indent="-285750" fontAlgn="base">
              <a:buFont typeface="Arial" charset="0"/>
              <a:buChar char="•"/>
            </a:pPr>
            <a:r>
              <a:rPr lang="en-US" dirty="0" smtClean="0"/>
              <a:t>Create an interactive game</a:t>
            </a:r>
            <a:endParaRPr lang="en-US" dirty="0"/>
          </a:p>
        </p:txBody>
      </p:sp>
      <p:sp>
        <p:nvSpPr>
          <p:cNvPr id="3" name="TextBox 2"/>
          <p:cNvSpPr txBox="1"/>
          <p:nvPr/>
        </p:nvSpPr>
        <p:spPr>
          <a:xfrm>
            <a:off x="1339701" y="1285948"/>
            <a:ext cx="2711303" cy="369332"/>
          </a:xfrm>
          <a:prstGeom prst="rect">
            <a:avLst/>
          </a:prstGeom>
          <a:noFill/>
        </p:spPr>
        <p:txBody>
          <a:bodyPr wrap="square" rtlCol="0">
            <a:spAutoFit/>
          </a:bodyPr>
          <a:lstStyle/>
          <a:p>
            <a:pPr algn="ctr"/>
            <a:r>
              <a:rPr lang="en-US" b="1" u="sng" smtClean="0"/>
              <a:t>Project Requirements</a:t>
            </a:r>
            <a:endParaRPr lang="en-US" b="1" u="sng"/>
          </a:p>
        </p:txBody>
      </p:sp>
      <p:sp>
        <p:nvSpPr>
          <p:cNvPr id="19" name="TextBox 18"/>
          <p:cNvSpPr txBox="1"/>
          <p:nvPr/>
        </p:nvSpPr>
        <p:spPr>
          <a:xfrm>
            <a:off x="5549485" y="1249030"/>
            <a:ext cx="2711303" cy="369332"/>
          </a:xfrm>
          <a:prstGeom prst="rect">
            <a:avLst/>
          </a:prstGeom>
          <a:noFill/>
        </p:spPr>
        <p:txBody>
          <a:bodyPr wrap="square" rtlCol="0">
            <a:spAutoFit/>
          </a:bodyPr>
          <a:lstStyle/>
          <a:p>
            <a:pPr algn="ctr"/>
            <a:r>
              <a:rPr lang="en-US" b="1" u="sng" dirty="0" smtClean="0"/>
              <a:t>Ideas</a:t>
            </a:r>
            <a:endParaRPr lang="en-US" b="1" u="sng" dirty="0"/>
          </a:p>
        </p:txBody>
      </p:sp>
      <p:sp>
        <p:nvSpPr>
          <p:cNvPr id="6" name="TextBox 5"/>
          <p:cNvSpPr txBox="1"/>
          <p:nvPr/>
        </p:nvSpPr>
        <p:spPr>
          <a:xfrm>
            <a:off x="372139" y="5932967"/>
            <a:ext cx="6390168" cy="369332"/>
          </a:xfrm>
          <a:prstGeom prst="rect">
            <a:avLst/>
          </a:prstGeom>
          <a:noFill/>
        </p:spPr>
        <p:txBody>
          <a:bodyPr wrap="square" rtlCol="0">
            <a:spAutoFit/>
          </a:bodyPr>
          <a:lstStyle/>
          <a:p>
            <a:r>
              <a:rPr lang="en-US" dirty="0" smtClean="0"/>
              <a:t>Created by Thom Gibson (slightly modified by EV3Lessons)</a:t>
            </a:r>
            <a:endParaRPr lang="en-US" dirty="0"/>
          </a:p>
        </p:txBody>
      </p:sp>
      <p:sp>
        <p:nvSpPr>
          <p:cNvPr id="7" name="TextBox 6"/>
          <p:cNvSpPr txBox="1"/>
          <p:nvPr/>
        </p:nvSpPr>
        <p:spPr>
          <a:xfrm>
            <a:off x="680484" y="4657060"/>
            <a:ext cx="6507125" cy="369332"/>
          </a:xfrm>
          <a:prstGeom prst="rect">
            <a:avLst/>
          </a:prstGeom>
          <a:noFill/>
        </p:spPr>
        <p:txBody>
          <a:bodyPr wrap="square" rtlCol="0">
            <a:spAutoFit/>
          </a:bodyPr>
          <a:lstStyle/>
          <a:p>
            <a:r>
              <a:rPr lang="en-US" dirty="0" smtClean="0"/>
              <a:t>Video: https</a:t>
            </a:r>
            <a:r>
              <a:rPr lang="en-US" dirty="0"/>
              <a:t>://</a:t>
            </a:r>
            <a:r>
              <a:rPr lang="en-US" dirty="0" err="1"/>
              <a:t>youtu.be</a:t>
            </a:r>
            <a:r>
              <a:rPr lang="en-US" dirty="0"/>
              <a:t>/9dEupLZSI6s</a:t>
            </a:r>
          </a:p>
        </p:txBody>
      </p:sp>
    </p:spTree>
    <p:extLst>
      <p:ext uri="{BB962C8B-B14F-4D97-AF65-F5344CB8AC3E}">
        <p14:creationId xmlns:p14="http://schemas.microsoft.com/office/powerpoint/2010/main" val="786274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SENSORY PROJECT RUBRIC</a:t>
            </a:r>
            <a:endParaRPr lang="en-US" dirty="0"/>
          </a:p>
        </p:txBody>
      </p:sp>
      <p:sp>
        <p:nvSpPr>
          <p:cNvPr id="4" name="Footer Placeholder 3"/>
          <p:cNvSpPr>
            <a:spLocks noGrp="1"/>
          </p:cNvSpPr>
          <p:nvPr>
            <p:ph type="ftr" sz="quarter" idx="11"/>
          </p:nvPr>
        </p:nvSpPr>
        <p:spPr/>
        <p:txBody>
          <a:bodyPr/>
          <a:lstStyle/>
          <a:p>
            <a:r>
              <a:rPr lang="en-US" smtClean="0"/>
              <a:t>© EV3Lessons.com, 2017, (Last edit: 4/07/2017)</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8</a:t>
            </a:fld>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20248" y="838518"/>
            <a:ext cx="7344935" cy="5491651"/>
          </a:xfrm>
          <a:prstGeom prst="rect">
            <a:avLst/>
          </a:prstGeom>
        </p:spPr>
      </p:pic>
      <p:sp>
        <p:nvSpPr>
          <p:cNvPr id="7" name="Rectangle 6"/>
          <p:cNvSpPr/>
          <p:nvPr/>
        </p:nvSpPr>
        <p:spPr>
          <a:xfrm>
            <a:off x="760576" y="6189687"/>
            <a:ext cx="2822247" cy="369332"/>
          </a:xfrm>
          <a:prstGeom prst="rect">
            <a:avLst/>
          </a:prstGeom>
        </p:spPr>
        <p:txBody>
          <a:bodyPr wrap="none">
            <a:spAutoFit/>
          </a:bodyPr>
          <a:lstStyle/>
          <a:p>
            <a:r>
              <a:rPr lang="en-US" dirty="0"/>
              <a:t>Created by Thom Gibson </a:t>
            </a:r>
          </a:p>
        </p:txBody>
      </p:sp>
    </p:spTree>
    <p:extLst>
      <p:ext uri="{BB962C8B-B14F-4D97-AF65-F5344CB8AC3E}">
        <p14:creationId xmlns:p14="http://schemas.microsoft.com/office/powerpoint/2010/main" val="1898372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REFECTION SHEET (FOR ALL PROJECTS)</a:t>
            </a:r>
            <a:endParaRPr lang="en-US" dirty="0"/>
          </a:p>
        </p:txBody>
      </p:sp>
      <p:sp>
        <p:nvSpPr>
          <p:cNvPr id="3" name="Content Placeholder 2"/>
          <p:cNvSpPr>
            <a:spLocks noGrp="1"/>
          </p:cNvSpPr>
          <p:nvPr>
            <p:ph idx="1"/>
          </p:nvPr>
        </p:nvSpPr>
        <p:spPr>
          <a:xfrm>
            <a:off x="457199" y="1517144"/>
            <a:ext cx="8245474" cy="4373563"/>
          </a:xfrm>
          <a:ln>
            <a:solidFill>
              <a:schemeClr val="accent1"/>
            </a:solidFill>
          </a:ln>
        </p:spPr>
        <p:txBody>
          <a:bodyPr>
            <a:normAutofit fontScale="85000" lnSpcReduction="20000"/>
          </a:bodyPr>
          <a:lstStyle/>
          <a:p>
            <a:r>
              <a:rPr lang="en-US" b="0" dirty="0" smtClean="0"/>
              <a:t>1) What is the intended action for your robot (original plan)? </a:t>
            </a:r>
            <a:r>
              <a:rPr lang="en-US" b="0" dirty="0"/>
              <a:t>Did your plan change in any way?  Why or why not?</a:t>
            </a:r>
            <a:endParaRPr lang="en-US" b="0" dirty="0" smtClean="0"/>
          </a:p>
          <a:p>
            <a:endParaRPr lang="en-US" b="0" dirty="0"/>
          </a:p>
          <a:p>
            <a:r>
              <a:rPr lang="en-US" b="0" dirty="0" smtClean="0"/>
              <a:t>2) What </a:t>
            </a:r>
            <a:r>
              <a:rPr lang="en-US" b="0" dirty="0"/>
              <a:t>challenges did you come across?  Were there any that seemed </a:t>
            </a:r>
            <a:r>
              <a:rPr lang="en-US" b="0" dirty="0" smtClean="0"/>
              <a:t>too </a:t>
            </a:r>
            <a:r>
              <a:rPr lang="en-US" b="0" dirty="0"/>
              <a:t>difficult to overcome in the time given</a:t>
            </a:r>
            <a:r>
              <a:rPr lang="en-US" b="0" dirty="0" smtClean="0"/>
              <a:t>?</a:t>
            </a:r>
          </a:p>
          <a:p>
            <a:endParaRPr lang="en-US" b="0" dirty="0"/>
          </a:p>
          <a:p>
            <a:r>
              <a:rPr lang="en-US" b="0" dirty="0" smtClean="0"/>
              <a:t>3) Did you go through many iterations? (Provide video or other documentation of your robot failing)</a:t>
            </a:r>
          </a:p>
          <a:p>
            <a:endParaRPr lang="en-US" b="0" dirty="0"/>
          </a:p>
          <a:p>
            <a:r>
              <a:rPr lang="en-US" b="0" dirty="0" smtClean="0"/>
              <a:t>4) Did you have any “aha” moments?</a:t>
            </a:r>
          </a:p>
          <a:p>
            <a:endParaRPr lang="en-US" b="0" dirty="0"/>
          </a:p>
          <a:p>
            <a:r>
              <a:rPr lang="en-US" b="0" dirty="0" smtClean="0"/>
              <a:t>5) What parts of this project are you most proud of?</a:t>
            </a:r>
          </a:p>
          <a:p>
            <a:endParaRPr lang="en-US" b="0" dirty="0"/>
          </a:p>
          <a:p>
            <a:r>
              <a:rPr lang="en-US" b="0" dirty="0"/>
              <a:t>6</a:t>
            </a:r>
            <a:r>
              <a:rPr lang="en-US" b="0" dirty="0" smtClean="0"/>
              <a:t>) Include a screenshot of your code and a video of your robot in action</a:t>
            </a:r>
          </a:p>
          <a:p>
            <a:endParaRPr lang="en-US" dirty="0"/>
          </a:p>
        </p:txBody>
      </p:sp>
      <p:sp>
        <p:nvSpPr>
          <p:cNvPr id="4" name="Footer Placeholder 3"/>
          <p:cNvSpPr>
            <a:spLocks noGrp="1"/>
          </p:cNvSpPr>
          <p:nvPr>
            <p:ph type="ftr" sz="quarter" idx="11"/>
          </p:nvPr>
        </p:nvSpPr>
        <p:spPr/>
        <p:txBody>
          <a:bodyPr/>
          <a:lstStyle/>
          <a:p>
            <a:r>
              <a:rPr lang="en-US" smtClean="0"/>
              <a:t>© EV3Lessons.com, 2017, (Last edit: 4/07/2017)</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9</a:t>
            </a:fld>
            <a:endParaRPr lang="en-US" dirty="0"/>
          </a:p>
        </p:txBody>
      </p:sp>
      <p:sp>
        <p:nvSpPr>
          <p:cNvPr id="7" name="TextBox 6"/>
          <p:cNvSpPr txBox="1"/>
          <p:nvPr/>
        </p:nvSpPr>
        <p:spPr>
          <a:xfrm>
            <a:off x="457199" y="6007125"/>
            <a:ext cx="6390168" cy="369332"/>
          </a:xfrm>
          <a:prstGeom prst="rect">
            <a:avLst/>
          </a:prstGeom>
          <a:noFill/>
        </p:spPr>
        <p:txBody>
          <a:bodyPr wrap="square" rtlCol="0">
            <a:spAutoFit/>
          </a:bodyPr>
          <a:lstStyle/>
          <a:p>
            <a:r>
              <a:rPr lang="en-US" dirty="0" smtClean="0"/>
              <a:t>Created by Thom Gibson (slightly modified by EV3Lessons)</a:t>
            </a:r>
            <a:endParaRPr lang="en-US" dirty="0"/>
          </a:p>
        </p:txBody>
      </p:sp>
    </p:spTree>
    <p:extLst>
      <p:ext uri="{BB962C8B-B14F-4D97-AF65-F5344CB8AC3E}">
        <p14:creationId xmlns:p14="http://schemas.microsoft.com/office/powerpoint/2010/main" val="2037113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beginner</Template>
  <TotalTime>6348</TotalTime>
  <Words>515</Words>
  <Application>Microsoft Macintosh PowerPoint</Application>
  <PresentationFormat>On-screen Show (4:3)</PresentationFormat>
  <Paragraphs>88</Paragraphs>
  <Slides>10</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 Black</vt:lpstr>
      <vt:lpstr>Calibri</vt:lpstr>
      <vt:lpstr>Calibri Light</vt:lpstr>
      <vt:lpstr>Helvetica Neue</vt:lpstr>
      <vt:lpstr>Arial</vt:lpstr>
      <vt:lpstr>beginner</vt:lpstr>
      <vt:lpstr>Custom Design</vt:lpstr>
      <vt:lpstr>BEGINNER PROGRAMMING LESSON</vt:lpstr>
      <vt:lpstr>Challenges in this Lesson</vt:lpstr>
      <vt:lpstr>GOLD DIGGER PROJECT</vt:lpstr>
      <vt:lpstr>Gold DIGGER RUBRIC</vt:lpstr>
      <vt:lpstr>CARGO RESCUE PROJECT</vt:lpstr>
      <vt:lpstr>Cargo RESCUE RUBRICS</vt:lpstr>
      <vt:lpstr>SENSORY PROJECT</vt:lpstr>
      <vt:lpstr>SENSORY PROJECT RUBRIC</vt:lpstr>
      <vt:lpstr>PROJECT REFECTION SHEET (FOR ALL PROJECTS)</vt:lpstr>
      <vt:lpstr>CREDITS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dc:creator>Sanjay Seshan</dc:creator>
  <cp:lastModifiedBy>Microsoft Office User</cp:lastModifiedBy>
  <cp:revision>22</cp:revision>
  <cp:lastPrinted>2017-04-07T16:09:17Z</cp:lastPrinted>
  <dcterms:created xsi:type="dcterms:W3CDTF">2014-08-07T02:19:13Z</dcterms:created>
  <dcterms:modified xsi:type="dcterms:W3CDTF">2017-04-07T16:13:21Z</dcterms:modified>
</cp:coreProperties>
</file>