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Lst>
  <p:notesMasterIdLst>
    <p:notesMasterId r:id="rId17"/>
  </p:notesMasterIdLst>
  <p:handoutMasterIdLst>
    <p:handoutMasterId r:id="rId18"/>
  </p:handoutMasterIdLst>
  <p:sldIdLst>
    <p:sldId id="424" r:id="rId4"/>
    <p:sldId id="418" r:id="rId5"/>
    <p:sldId id="414" r:id="rId6"/>
    <p:sldId id="415" r:id="rId7"/>
    <p:sldId id="421" r:id="rId8"/>
    <p:sldId id="411" r:id="rId9"/>
    <p:sldId id="412" r:id="rId10"/>
    <p:sldId id="419" r:id="rId11"/>
    <p:sldId id="420" r:id="rId12"/>
    <p:sldId id="422" r:id="rId13"/>
    <p:sldId id="423" r:id="rId14"/>
    <p:sldId id="413" r:id="rId15"/>
    <p:sldId id="40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D1C"/>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35" autoAdjust="0"/>
    <p:restoredTop sz="96271" autoAdjust="0"/>
  </p:normalViewPr>
  <p:slideViewPr>
    <p:cSldViewPr snapToGrid="0" snapToObjects="1">
      <p:cViewPr>
        <p:scale>
          <a:sx n="75" d="100"/>
          <a:sy n="75" d="100"/>
        </p:scale>
        <p:origin x="1888" y="107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2414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8DE491-4CE1-4C18-B873-5C95A8DB8619}" type="datetime1">
              <a:rPr lang="en-US" smtClean="0"/>
              <a:t>7/19/16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5B5257-04DD-4923-8B40-98AB47BDA19A}" type="datetime1">
              <a:rPr lang="en-US" smtClean="0"/>
              <a:t>7/19/16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A33C1-11E1-46CC-A927-36CA22869647}" type="datetime1">
              <a:rPr lang="en-US" smtClean="0"/>
              <a:t>7/19/16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E77ECB-4DD0-46F0-AC49-4F6D53CD30F9}" type="datetime1">
              <a:rPr lang="en-US" smtClean="0"/>
              <a:t>7/19/16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5618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9DF051-E496-463B-AF7E-8DD693E300DD}"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91024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439001B-70F7-4B6F-B781-07CA4952493F}" type="datetime1">
              <a:rPr lang="en-US" smtClean="0"/>
              <a:t>7/19/16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Copyright © EV3Lessons.com 2016 (Last edit: 7/04/2016)</a:t>
            </a:r>
            <a:endParaRPr lang="en-US"/>
          </a:p>
        </p:txBody>
      </p:sp>
    </p:spTree>
    <p:extLst>
      <p:ext uri="{BB962C8B-B14F-4D97-AF65-F5344CB8AC3E}">
        <p14:creationId xmlns:p14="http://schemas.microsoft.com/office/powerpoint/2010/main" val="1431929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24DC4E-0AFC-4C36-AFA2-F42E88E7868F}"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408204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31978F-7DE5-4636-8A46-8FE4EBFA448F}" type="datetime1">
              <a:rPr lang="en-US" smtClean="0"/>
              <a:t>7/19/16</a:t>
            </a:fld>
            <a:endParaRPr lang="en-US"/>
          </a:p>
        </p:txBody>
      </p:sp>
      <p:sp>
        <p:nvSpPr>
          <p:cNvPr id="8" name="Footer Placeholder 7"/>
          <p:cNvSpPr>
            <a:spLocks noGrp="1"/>
          </p:cNvSpPr>
          <p:nvPr>
            <p:ph type="ftr" sz="quarter" idx="11"/>
          </p:nvPr>
        </p:nvSpPr>
        <p:spPr/>
        <p:txBody>
          <a:bodyPr/>
          <a:lstStyle/>
          <a:p>
            <a:r>
              <a:rPr lang="en-US" smtClean="0"/>
              <a:t>Copyright © EV3Lessons.com 2016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522644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132D63-3AA6-43EC-A4EE-3FE7DA4099C6}" type="datetime1">
              <a:rPr lang="en-US" smtClean="0"/>
              <a:t>7/19/16</a:t>
            </a:fld>
            <a:endParaRPr lang="en-US"/>
          </a:p>
        </p:txBody>
      </p:sp>
      <p:sp>
        <p:nvSpPr>
          <p:cNvPr id="4" name="Footer Placeholder 3"/>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527827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03395-3AD4-4F35-A102-9AEC35631044}" type="datetime1">
              <a:rPr lang="en-US" smtClean="0"/>
              <a:t>7/19/16</a:t>
            </a:fld>
            <a:endParaRPr lang="en-US"/>
          </a:p>
        </p:txBody>
      </p:sp>
      <p:sp>
        <p:nvSpPr>
          <p:cNvPr id="3" name="Footer Placeholder 2"/>
          <p:cNvSpPr>
            <a:spLocks noGrp="1"/>
          </p:cNvSpPr>
          <p:nvPr>
            <p:ph type="ftr" sz="quarter" idx="11"/>
          </p:nvPr>
        </p:nvSpPr>
        <p:spPr/>
        <p:txBody>
          <a:bodyPr/>
          <a:lstStyle/>
          <a:p>
            <a:r>
              <a:rPr lang="en-US" smtClean="0"/>
              <a:t>Copyright © EV3Lessons.com 2016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0689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C16C4-5325-478C-A013-68C5313408E2}"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158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BAB6C-A77A-4888-BF12-4D9E3D42E8EE}" type="datetime1">
              <a:rPr lang="en-US" smtClean="0"/>
              <a:t>7/19/16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93C14-84B6-4A95-8D0F-20B6442CD818}"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513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9DEA9-0079-4313-B016-27265AAF8AF8}"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98347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D4F08-ECFE-49AE-849E-8DBB112A643D}"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99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E8F0C-F690-984D-97A5-2A1A1F38CA45}"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70678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D42F3-05E2-6E4D-B22F-A4B15202BAD6}"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276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96F11-32C1-0647-8775-D1AB0BA87447}"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33350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29773A-9F6B-644E-8854-3F0DE6573F35}"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07/04/2016)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2106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1887CE-B5F5-C846-B1D4-89864134B8B5}" type="datetime1">
              <a:rPr lang="en-US" smtClean="0"/>
              <a:t>7/19/16</a:t>
            </a:fld>
            <a:endParaRPr lang="en-US"/>
          </a:p>
        </p:txBody>
      </p:sp>
      <p:sp>
        <p:nvSpPr>
          <p:cNvPr id="8" name="Footer Placeholder 7"/>
          <p:cNvSpPr>
            <a:spLocks noGrp="1"/>
          </p:cNvSpPr>
          <p:nvPr>
            <p:ph type="ftr" sz="quarter" idx="11"/>
          </p:nvPr>
        </p:nvSpPr>
        <p:spPr/>
        <p:txBody>
          <a:bodyPr/>
          <a:lstStyle/>
          <a:p>
            <a:r>
              <a:rPr lang="en-US" smtClean="0"/>
              <a:t>Copyright © EV3Lessons.com 2016 (Last edit: 07/04/2016)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123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BC33B-711B-1844-9F3C-BCAB2B5BD778}" type="datetime1">
              <a:rPr lang="en-US" smtClean="0"/>
              <a:t>7/19/16</a:t>
            </a:fld>
            <a:endParaRPr lang="en-US"/>
          </a:p>
        </p:txBody>
      </p:sp>
      <p:sp>
        <p:nvSpPr>
          <p:cNvPr id="4" name="Footer Placeholder 3"/>
          <p:cNvSpPr>
            <a:spLocks noGrp="1"/>
          </p:cNvSpPr>
          <p:nvPr>
            <p:ph type="ftr" sz="quarter" idx="11"/>
          </p:nvPr>
        </p:nvSpPr>
        <p:spPr/>
        <p:txBody>
          <a:bodyPr/>
          <a:lstStyle/>
          <a:p>
            <a:r>
              <a:rPr lang="en-US" smtClean="0"/>
              <a:t>Copyright © EV3Lessons.com 2016 (Last edit: 07/04/2016)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550257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9EC25-A7D8-AB48-8ED4-52E52BF98EDF}" type="datetime1">
              <a:rPr lang="en-US" smtClean="0"/>
              <a:t>7/19/16</a:t>
            </a:fld>
            <a:endParaRPr lang="en-US"/>
          </a:p>
        </p:txBody>
      </p:sp>
      <p:sp>
        <p:nvSpPr>
          <p:cNvPr id="3" name="Footer Placeholder 2"/>
          <p:cNvSpPr>
            <a:spLocks noGrp="1"/>
          </p:cNvSpPr>
          <p:nvPr>
            <p:ph type="ftr" sz="quarter" idx="11"/>
          </p:nvPr>
        </p:nvSpPr>
        <p:spPr/>
        <p:txBody>
          <a:bodyPr/>
          <a:lstStyle/>
          <a:p>
            <a:r>
              <a:rPr lang="en-US" smtClean="0"/>
              <a:t>Copyright © EV3Lessons.com 2016 (Last edit: 07/04/2016)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3743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66E7-2755-40D6-980C-7FD8811FCB1A}" type="datetime1">
              <a:rPr lang="en-US" smtClean="0"/>
              <a:t>7/19/16</a:t>
            </a:fld>
            <a:endParaRPr lang="en-US"/>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A1FE6-FF84-C74B-94A0-0BF8B206D8E1}"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07/04/2016)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80621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7F84D-39EF-844E-BF6B-853328168FEF}" type="datetime1">
              <a:rPr lang="en-US" smtClean="0"/>
              <a:t>7/19/16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07/04/2016)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2528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2536E-A1EC-6044-B344-3C42F179AAC1}"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1544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AAE7DB-ADC3-2445-B7E9-F3B6CE7C531F}" type="datetime1">
              <a:rPr lang="en-US" smtClean="0"/>
              <a:t>7/19/16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07/04/2016)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311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95BCC-3279-4B7B-8535-785589D6CBE2}" type="datetime1">
              <a:rPr lang="en-US" smtClean="0"/>
              <a:t>7/19/16</a:t>
            </a:fld>
            <a:endParaRPr lang="en-US"/>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0AE254-64AE-435B-9678-F4351C6CE53D}" type="datetime1">
              <a:rPr lang="en-US" smtClean="0"/>
              <a:t>7/19/16</a:t>
            </a:fld>
            <a:endParaRPr lang="en-US"/>
          </a:p>
        </p:txBody>
      </p:sp>
      <p:sp>
        <p:nvSpPr>
          <p:cNvPr id="8" name="Footer Placeholder 7"/>
          <p:cNvSpPr>
            <a:spLocks noGrp="1"/>
          </p:cNvSpPr>
          <p:nvPr>
            <p:ph type="ftr" sz="quarter" idx="11"/>
          </p:nvPr>
        </p:nvSpPr>
        <p:spPr/>
        <p:txBody>
          <a:bodyPr/>
          <a:lstStyle/>
          <a:p>
            <a:r>
              <a:rPr lang="en-US"/>
              <a:t>Copyright © EV3Lessons.com 2016 (Last edit: 7/04/2016)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26C187-B37B-4CCE-8CC5-E461528B1EDE}" type="datetime1">
              <a:rPr lang="en-US" smtClean="0"/>
              <a:t>7/19/16</a:t>
            </a:fld>
            <a:endParaRPr lang="en-US"/>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7A736-D695-4511-B675-B8D47E331C1F}" type="datetime1">
              <a:rPr lang="en-US" smtClean="0"/>
              <a:t>7/19/16</a:t>
            </a:fld>
            <a:endParaRPr lang="en-US"/>
          </a:p>
        </p:txBody>
      </p:sp>
      <p:sp>
        <p:nvSpPr>
          <p:cNvPr id="3" name="Footer Placeholder 2"/>
          <p:cNvSpPr>
            <a:spLocks noGrp="1"/>
          </p:cNvSpPr>
          <p:nvPr>
            <p:ph type="ftr" sz="quarter" idx="11"/>
          </p:nvPr>
        </p:nvSpPr>
        <p:spPr/>
        <p:txBody>
          <a:bodyPr/>
          <a:lstStyle/>
          <a:p>
            <a:r>
              <a:rPr lang="en-US"/>
              <a:t>Copyright © EV3Lessons.com 2016 (Last edit: 7/04/2016)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699FB-E814-4600-B465-9434E7C20A38}" type="datetime1">
              <a:rPr lang="en-US" smtClean="0"/>
              <a:t>7/19/16</a:t>
            </a:fld>
            <a:endParaRPr lang="en-US"/>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E56F95-711E-4792-9F1F-9B3CEC236A26}" type="datetime1">
              <a:rPr lang="en-US" smtClean="0"/>
              <a:t>7/19/16</a:t>
            </a:fld>
            <a:endParaRPr lang="en-US"/>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74C0-B2B1-4643-BC58-35FEFF3BFC1A}" type="datetime1">
              <a:rPr lang="en-US" smtClean="0"/>
              <a:t>7/19/16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EV3Lessons.com 2016 (Last edit: 7/04/2016)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F027750-CB8D-4D21-929E-3EE4011D33FC}" type="datetime1">
              <a:rPr lang="en-US" smtClean="0"/>
              <a:t>7/19/16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 EV3Lessons.com 2016 (Last edit: 7/04/2016)</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4356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2BB09-AD7A-F342-B78F-330E2C5B2E11}" type="datetime1">
              <a:rPr lang="en-US" smtClean="0"/>
              <a:t>7/19/16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EV3Lessons.com 2016 (Last edit: 07/04/2016)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4956724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creativecommons.org/licenses/by-nc-sa/4.0/" TargetMode="Externa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tmp"/><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4" Type="http://schemas.openxmlformats.org/officeDocument/2006/relationships/image" Target="../media/image8.tmp"/><Relationship Id="rId5" Type="http://schemas.openxmlformats.org/officeDocument/2006/relationships/image" Target="../media/image9.tmp"/><Relationship Id="rId1" Type="http://schemas.openxmlformats.org/officeDocument/2006/relationships/slideLayout" Target="../slideLayouts/slideLayout13.xml"/><Relationship Id="rId2" Type="http://schemas.openxmlformats.org/officeDocument/2006/relationships/image" Target="../media/image6.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4" Type="http://schemas.openxmlformats.org/officeDocument/2006/relationships/image" Target="../media/image9.tmp"/><Relationship Id="rId1" Type="http://schemas.openxmlformats.org/officeDocument/2006/relationships/slideLayout" Target="../slideLayouts/slideLayout13.xml"/><Relationship Id="rId2" Type="http://schemas.openxmlformats.org/officeDocument/2006/relationships/image" Target="../media/image7.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Sound Block</a:t>
            </a:r>
            <a:endParaRPr lang="en-US" dirty="0"/>
          </a:p>
        </p:txBody>
      </p:sp>
      <p:sp>
        <p:nvSpPr>
          <p:cNvPr id="3" name="Title 2"/>
          <p:cNvSpPr>
            <a:spLocks noGrp="1"/>
          </p:cNvSpPr>
          <p:nvPr>
            <p:ph type="ctrTitle"/>
          </p:nvPr>
        </p:nvSpPr>
        <p:spPr>
          <a:xfrm>
            <a:off x="502903" y="5775716"/>
            <a:ext cx="8117227" cy="602769"/>
          </a:xfrm>
        </p:spPr>
        <p:txBody>
          <a:bodyPr/>
          <a:lstStyle/>
          <a:p>
            <a:pPr algn="ctr"/>
            <a:r>
              <a:rPr lang="en-US" dirty="0" smtClean="0"/>
              <a:t>BEGINNER PROGRAMMING LESSON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379999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stretch>
            <a:fillRect/>
          </a:stretch>
        </p:blipFill>
        <p:spPr>
          <a:xfrm>
            <a:off x="2176272" y="861383"/>
            <a:ext cx="5689660" cy="5332194"/>
          </a:xfrm>
          <a:prstGeom prst="rect">
            <a:avLst/>
          </a:prstGeom>
        </p:spPr>
      </p:pic>
      <p:sp>
        <p:nvSpPr>
          <p:cNvPr id="2" name="Title 1"/>
          <p:cNvSpPr>
            <a:spLocks noGrp="1"/>
          </p:cNvSpPr>
          <p:nvPr>
            <p:ph type="title"/>
          </p:nvPr>
        </p:nvSpPr>
        <p:spPr/>
        <p:txBody>
          <a:bodyPr/>
          <a:lstStyle/>
          <a:p>
            <a:r>
              <a:rPr lang="en-US" dirty="0"/>
              <a:t>Challenge 2 Bonus Solution</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a:p>
        </p:txBody>
      </p:sp>
      <p:sp>
        <p:nvSpPr>
          <p:cNvPr id="11" name="Rectangle 10"/>
          <p:cNvSpPr/>
          <p:nvPr/>
        </p:nvSpPr>
        <p:spPr>
          <a:xfrm>
            <a:off x="2176272" y="3337560"/>
            <a:ext cx="932688" cy="649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Move on at 10 power</a:t>
            </a:r>
          </a:p>
        </p:txBody>
      </p:sp>
      <p:sp>
        <p:nvSpPr>
          <p:cNvPr id="13" name="Rectangle 12"/>
          <p:cNvSpPr/>
          <p:nvPr/>
        </p:nvSpPr>
        <p:spPr>
          <a:xfrm>
            <a:off x="3630168" y="1684025"/>
            <a:ext cx="768096" cy="649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Switch set to measure color</a:t>
            </a:r>
          </a:p>
        </p:txBody>
      </p:sp>
      <p:sp>
        <p:nvSpPr>
          <p:cNvPr id="14" name="Rectangle 13"/>
          <p:cNvSpPr/>
          <p:nvPr/>
        </p:nvSpPr>
        <p:spPr>
          <a:xfrm>
            <a:off x="4983480" y="2488697"/>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Black, play Black</a:t>
            </a:r>
          </a:p>
        </p:txBody>
      </p:sp>
      <p:sp>
        <p:nvSpPr>
          <p:cNvPr id="15" name="Rectangle 14"/>
          <p:cNvSpPr/>
          <p:nvPr/>
        </p:nvSpPr>
        <p:spPr>
          <a:xfrm>
            <a:off x="4983480" y="4114162"/>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Red, play Red</a:t>
            </a:r>
          </a:p>
        </p:txBody>
      </p:sp>
      <p:sp>
        <p:nvSpPr>
          <p:cNvPr id="16" name="Right Arrow 15"/>
          <p:cNvSpPr/>
          <p:nvPr/>
        </p:nvSpPr>
        <p:spPr>
          <a:xfrm>
            <a:off x="4078224" y="4408405"/>
            <a:ext cx="1417320" cy="50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as default</a:t>
            </a:r>
          </a:p>
        </p:txBody>
      </p:sp>
      <p:sp>
        <p:nvSpPr>
          <p:cNvPr id="17" name="Rectangle 16"/>
          <p:cNvSpPr/>
          <p:nvPr/>
        </p:nvSpPr>
        <p:spPr>
          <a:xfrm>
            <a:off x="4983480" y="5739626"/>
            <a:ext cx="1408176" cy="294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Play a note for  any other color</a:t>
            </a:r>
          </a:p>
        </p:txBody>
      </p:sp>
      <p:sp>
        <p:nvSpPr>
          <p:cNvPr id="18" name="Rectangle 17"/>
          <p:cNvSpPr/>
          <p:nvPr/>
        </p:nvSpPr>
        <p:spPr>
          <a:xfrm>
            <a:off x="7964826" y="2487168"/>
            <a:ext cx="877422" cy="52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forever</a:t>
            </a:r>
          </a:p>
        </p:txBody>
      </p:sp>
    </p:spTree>
    <p:extLst>
      <p:ext uri="{BB962C8B-B14F-4D97-AF65-F5344CB8AC3E}">
        <p14:creationId xmlns:p14="http://schemas.microsoft.com/office/powerpoint/2010/main" val="15065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Challenges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Add more colors to the switch so that as the robot drives over additional colors, it say “green”, “blue”, “yellow”, etc.</a:t>
            </a:r>
          </a:p>
          <a:p>
            <a:pPr marL="342900" indent="-342900">
              <a:buFont typeface="Arial" panose="020B0604020202020204" pitchFamily="34" charset="0"/>
              <a:buChar char="•"/>
            </a:pPr>
            <a:r>
              <a:rPr lang="en-US" dirty="0"/>
              <a:t>Make the code stop after the robot detects 5 colored bands</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a:p>
        </p:txBody>
      </p:sp>
    </p:spTree>
    <p:extLst>
      <p:ext uri="{BB962C8B-B14F-4D97-AF65-F5344CB8AC3E}">
        <p14:creationId xmlns:p14="http://schemas.microsoft.com/office/powerpoint/2010/main" val="224597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a:xfrm>
            <a:off x="457200" y="1239520"/>
            <a:ext cx="8245474" cy="4886643"/>
          </a:xfrm>
        </p:spPr>
        <p:txBody>
          <a:bodyPr/>
          <a:lstStyle/>
          <a:p>
            <a:r>
              <a:rPr lang="en-US" altLang="en-US" dirty="0"/>
              <a:t>Why might you want to know how to use the sound block?</a:t>
            </a:r>
          </a:p>
          <a:p>
            <a:pPr lvl="1"/>
            <a:r>
              <a:rPr lang="en-US" altLang="en-US" dirty="0"/>
              <a:t>You might want to know what part of the code you are at. See Debugging lesson in Intermediate</a:t>
            </a:r>
          </a:p>
          <a:p>
            <a:pPr lvl="1"/>
            <a:r>
              <a:rPr lang="en-US" altLang="en-US" dirty="0"/>
              <a:t>The sound block is a fun way to add emotion to your robot</a:t>
            </a:r>
          </a:p>
          <a:p>
            <a:pPr lvl="1"/>
            <a:r>
              <a:rPr lang="en-US" altLang="en-US" dirty="0"/>
              <a:t>You can use sounds to interact with the user in a game by saying “good job”, “game over”, etc.</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4DBC7FC8-25FB-FC45-8177-2B991DA6778C}" type="slidenum">
              <a:rPr lang="en-US" smtClean="0"/>
              <a:pPr/>
              <a:t>12</a:t>
            </a:fld>
            <a:endParaRPr lang="en-US"/>
          </a:p>
        </p:txBody>
      </p:sp>
    </p:spTree>
    <p:extLst>
      <p:ext uri="{BB962C8B-B14F-4D97-AF65-F5344CB8AC3E}">
        <p14:creationId xmlns:p14="http://schemas.microsoft.com/office/powerpoint/2010/main" val="308539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615440"/>
            <a:ext cx="8245474" cy="4472449"/>
          </a:xfrm>
        </p:spPr>
        <p:txBody>
          <a:bodyPr>
            <a:noAutofit/>
          </a:bodyPr>
          <a:lstStyle/>
          <a:p>
            <a:pPr marL="342900" indent="-342900">
              <a:buFont typeface="Arial"/>
              <a:buChar char="•"/>
            </a:pPr>
            <a:r>
              <a:rPr lang="en-US" sz="1800" dirty="0"/>
              <a:t>This tutorial was created by Sanjay Seshan and Arvind Seshan</a:t>
            </a:r>
          </a:p>
          <a:p>
            <a:pPr marL="342900" indent="-342900">
              <a:buFont typeface="Arial"/>
              <a:buChar char="•"/>
            </a:pPr>
            <a:r>
              <a:rPr lang="en-US" sz="1800" dirty="0"/>
              <a:t>More lessons are available at www.ev3lessons.com</a:t>
            </a:r>
          </a:p>
        </p:txBody>
      </p:sp>
      <p:sp>
        <p:nvSpPr>
          <p:cNvPr id="4" name="Footer Placeholder 3"/>
          <p:cNvSpPr>
            <a:spLocks noGrp="1"/>
          </p:cNvSpPr>
          <p:nvPr>
            <p:ph type="ftr" sz="quarter" idx="11"/>
          </p:nvPr>
        </p:nvSpPr>
        <p:spPr/>
        <p:txBody>
          <a:bodyPr/>
          <a:lstStyle/>
          <a:p>
            <a:r>
              <a:rPr lang="en-US"/>
              <a:t>Copyright © EV3Lessons.com 2016 (Last edit: 7/04/2016)</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t>13</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361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to use the Sound Block</a:t>
            </a:r>
          </a:p>
          <a:p>
            <a:pPr marL="457200" indent="-457200">
              <a:buFont typeface="+mj-lt"/>
              <a:buAutoNum type="arabicPeriod"/>
            </a:pPr>
            <a:r>
              <a:rPr lang="en-US" dirty="0"/>
              <a:t>Understand why the Sound Block can be useful in programming</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86451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a:t>
            </a:r>
          </a:p>
        </p:txBody>
      </p:sp>
      <p:sp>
        <p:nvSpPr>
          <p:cNvPr id="3" name="Content Placeholder 2"/>
          <p:cNvSpPr>
            <a:spLocks noGrp="1"/>
          </p:cNvSpPr>
          <p:nvPr>
            <p:ph idx="1"/>
          </p:nvPr>
        </p:nvSpPr>
        <p:spPr>
          <a:xfrm>
            <a:off x="457199" y="1822174"/>
            <a:ext cx="3776430" cy="4494938"/>
          </a:xfrm>
          <a:ln>
            <a:noFill/>
          </a:ln>
        </p:spPr>
        <p:txBody>
          <a:bodyPr>
            <a:normAutofit/>
          </a:bodyPr>
          <a:lstStyle/>
          <a:p>
            <a:pPr marL="342900" indent="-342900">
              <a:buFont typeface="Arial"/>
              <a:buChar char="•"/>
            </a:pPr>
            <a:r>
              <a:rPr lang="en-US" b="0" dirty="0"/>
              <a:t>The Sound Block plays sounds to the EV3</a:t>
            </a:r>
          </a:p>
          <a:p>
            <a:pPr marL="342900" indent="-342900">
              <a:buFont typeface="Arial"/>
              <a:buChar char="•"/>
            </a:pPr>
            <a:r>
              <a:rPr lang="en-US" b="0" dirty="0"/>
              <a:t>You can play files, tones, and notes</a:t>
            </a:r>
          </a:p>
          <a:p>
            <a:pPr marL="342900" indent="-342900">
              <a:buFont typeface="Arial"/>
              <a:buChar char="•"/>
            </a:pPr>
            <a:r>
              <a:rPr lang="en-US" b="0" dirty="0"/>
              <a:t>Located in Green Tab</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pic>
        <p:nvPicPr>
          <p:cNvPr id="6" name="Picture 5" descr="Screen Shot 2014-08-07 at 12.29.41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92668" y="1399668"/>
            <a:ext cx="3310225" cy="411143"/>
          </a:xfrm>
          <a:prstGeom prst="rect">
            <a:avLst/>
          </a:prstGeom>
        </p:spPr>
      </p:pic>
      <p:pic>
        <p:nvPicPr>
          <p:cNvPr id="7" name="Picture 6" descr="Screen Clipping"/>
          <p:cNvPicPr>
            <a:picLocks noChangeAspect="1"/>
          </p:cNvPicPr>
          <p:nvPr/>
        </p:nvPicPr>
        <p:blipFill>
          <a:blip r:embed="rId4"/>
          <a:stretch>
            <a:fillRect/>
          </a:stretch>
        </p:blipFill>
        <p:spPr>
          <a:xfrm>
            <a:off x="4461081" y="1913471"/>
            <a:ext cx="2373397" cy="3451049"/>
          </a:xfrm>
          <a:prstGeom prst="rect">
            <a:avLst/>
          </a:prstGeom>
        </p:spPr>
      </p:pic>
    </p:spTree>
    <p:extLst>
      <p:ext uri="{BB962C8B-B14F-4D97-AF65-F5344CB8AC3E}">
        <p14:creationId xmlns:p14="http://schemas.microsoft.com/office/powerpoint/2010/main" val="837232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MORE ON Sound Blocks</a:t>
            </a:r>
          </a:p>
        </p:txBody>
      </p:sp>
      <p:sp>
        <p:nvSpPr>
          <p:cNvPr id="43011" name="Content Placeholder 2"/>
          <p:cNvSpPr>
            <a:spLocks noGrp="1"/>
          </p:cNvSpPr>
          <p:nvPr>
            <p:ph idx="1"/>
          </p:nvPr>
        </p:nvSpPr>
        <p:spPr>
          <a:xfrm>
            <a:off x="457200" y="1323474"/>
            <a:ext cx="5660136" cy="4802690"/>
          </a:xfrm>
        </p:spPr>
        <p:txBody>
          <a:bodyPr>
            <a:normAutofit fontScale="92500" lnSpcReduction="20000"/>
          </a:bodyPr>
          <a:lstStyle/>
          <a:p>
            <a:pPr marL="342900" indent="-342900">
              <a:buFont typeface="Arial" panose="020B0604020202020204" pitchFamily="34" charset="0"/>
              <a:buChar char="•"/>
            </a:pPr>
            <a:r>
              <a:rPr lang="en-US" altLang="en-US" sz="2400" dirty="0"/>
              <a:t>Four Modes</a:t>
            </a:r>
          </a:p>
          <a:p>
            <a:pPr marL="342900" indent="-342900">
              <a:buFont typeface="Arial" panose="020B0604020202020204" pitchFamily="34" charset="0"/>
              <a:buChar char="•"/>
            </a:pPr>
            <a:r>
              <a:rPr lang="en-US" altLang="en-US" sz="2400" dirty="0"/>
              <a:t>Stop</a:t>
            </a:r>
          </a:p>
          <a:p>
            <a:pPr marL="800100" lvl="1" indent="-342900"/>
            <a:r>
              <a:rPr lang="en-US" altLang="en-US" sz="2400" dirty="0"/>
              <a:t>Stop playing any sounds</a:t>
            </a:r>
          </a:p>
          <a:p>
            <a:pPr marL="342900" indent="-342900">
              <a:buFont typeface="Arial" panose="020B0604020202020204" pitchFamily="34" charset="0"/>
              <a:buChar char="•"/>
            </a:pPr>
            <a:r>
              <a:rPr lang="en-US" altLang="en-US" sz="2400" dirty="0"/>
              <a:t>Play File</a:t>
            </a:r>
          </a:p>
          <a:p>
            <a:pPr marL="800100" lvl="1" indent="-342900"/>
            <a:r>
              <a:rPr lang="en-US" altLang="en-US" sz="2400" dirty="0"/>
              <a:t>Play a .</a:t>
            </a:r>
            <a:r>
              <a:rPr lang="en-US" altLang="en-US" sz="2400" dirty="0" err="1"/>
              <a:t>rsf</a:t>
            </a:r>
            <a:r>
              <a:rPr lang="en-US" altLang="en-US" sz="2400" dirty="0"/>
              <a:t> sound file</a:t>
            </a:r>
          </a:p>
          <a:p>
            <a:pPr marL="800100" lvl="1" indent="-342900"/>
            <a:r>
              <a:rPr lang="en-US" altLang="en-US" sz="2400" dirty="0"/>
              <a:t>This is used for playing sounds (</a:t>
            </a:r>
            <a:r>
              <a:rPr lang="en-US" altLang="en-US" sz="2400" dirty="0" err="1"/>
              <a:t>eg</a:t>
            </a:r>
            <a:r>
              <a:rPr lang="en-US" altLang="en-US" sz="2400" dirty="0"/>
              <a:t>. Hello)</a:t>
            </a:r>
          </a:p>
          <a:p>
            <a:pPr marL="342900" indent="-342900">
              <a:buFont typeface="Arial" panose="020B0604020202020204" pitchFamily="34" charset="0"/>
              <a:buChar char="•"/>
            </a:pPr>
            <a:r>
              <a:rPr lang="en-US" altLang="en-US" sz="2400" dirty="0"/>
              <a:t>Play Tone</a:t>
            </a:r>
          </a:p>
          <a:p>
            <a:pPr marL="800100" lvl="1" indent="-342900"/>
            <a:r>
              <a:rPr lang="en-US" altLang="en-US" sz="2400" dirty="0"/>
              <a:t>Play any music note (</a:t>
            </a:r>
            <a:r>
              <a:rPr lang="en-US" altLang="en-US" sz="2400" dirty="0" err="1"/>
              <a:t>eg</a:t>
            </a:r>
            <a:r>
              <a:rPr lang="en-US" altLang="en-US" sz="2400" dirty="0"/>
              <a:t>. D, D#)</a:t>
            </a:r>
          </a:p>
          <a:p>
            <a:pPr marL="800100" lvl="1" indent="-342900"/>
            <a:r>
              <a:rPr lang="en-US" altLang="en-US" sz="2400" dirty="0"/>
              <a:t>Also plays custom frequencies via a data wire</a:t>
            </a:r>
          </a:p>
          <a:p>
            <a:pPr marL="342900" indent="-342900">
              <a:buFont typeface="Arial" panose="020B0604020202020204" pitchFamily="34" charset="0"/>
              <a:buChar char="•"/>
            </a:pPr>
            <a:r>
              <a:rPr lang="en-US" altLang="en-US" sz="2400" dirty="0"/>
              <a:t>Play Note</a:t>
            </a:r>
          </a:p>
          <a:p>
            <a:pPr marL="800100" lvl="1" indent="-342900"/>
            <a:r>
              <a:rPr lang="en-US" altLang="en-US" sz="2400" dirty="0"/>
              <a:t>Play a key on a piano</a:t>
            </a:r>
          </a:p>
        </p:txBody>
      </p:sp>
      <p:sp>
        <p:nvSpPr>
          <p:cNvPr id="6" name="Footer Placeholder 5"/>
          <p:cNvSpPr>
            <a:spLocks noGrp="1"/>
          </p:cNvSpPr>
          <p:nvPr>
            <p:ph type="ftr" sz="quarter" idx="11"/>
          </p:nvPr>
        </p:nvSpPr>
        <p:spPr/>
        <p:txBody>
          <a:bodyPr/>
          <a:lstStyle/>
          <a:p>
            <a:r>
              <a:rPr lang="en-US"/>
              <a:t>Copyright © EV3Lessons.com 2016 (Last edit: 7/04/2016)</a:t>
            </a:r>
          </a:p>
        </p:txBody>
      </p:sp>
      <p:sp>
        <p:nvSpPr>
          <p:cNvPr id="7" name="Slide Number Placeholder 6"/>
          <p:cNvSpPr>
            <a:spLocks noGrp="1"/>
          </p:cNvSpPr>
          <p:nvPr>
            <p:ph type="sldNum" sz="quarter" idx="12"/>
          </p:nvPr>
        </p:nvSpPr>
        <p:spPr/>
        <p:txBody>
          <a:bodyPr/>
          <a:lstStyle/>
          <a:p>
            <a:fld id="{4DBC7FC8-25FB-FC45-8177-2B991DA6778C}" type="slidenum">
              <a:rPr lang="en-US" smtClean="0"/>
              <a:t>4</a:t>
            </a:fld>
            <a:endParaRPr lang="en-US"/>
          </a:p>
        </p:txBody>
      </p:sp>
      <p:pic>
        <p:nvPicPr>
          <p:cNvPr id="3" name="Picture 2" descr="Screen Clipping"/>
          <p:cNvPicPr>
            <a:picLocks noChangeAspect="1"/>
          </p:cNvPicPr>
          <p:nvPr/>
        </p:nvPicPr>
        <p:blipFill>
          <a:blip r:embed="rId2"/>
          <a:stretch>
            <a:fillRect/>
          </a:stretch>
        </p:blipFill>
        <p:spPr>
          <a:xfrm>
            <a:off x="6728923" y="1591056"/>
            <a:ext cx="815411" cy="944962"/>
          </a:xfrm>
          <a:prstGeom prst="rect">
            <a:avLst/>
          </a:prstGeom>
        </p:spPr>
      </p:pic>
      <p:pic>
        <p:nvPicPr>
          <p:cNvPr id="4" name="Picture 3" descr="Screen Clipping"/>
          <p:cNvPicPr>
            <a:picLocks noChangeAspect="1"/>
          </p:cNvPicPr>
          <p:nvPr/>
        </p:nvPicPr>
        <p:blipFill>
          <a:blip r:embed="rId3"/>
          <a:stretch>
            <a:fillRect/>
          </a:stretch>
        </p:blipFill>
        <p:spPr>
          <a:xfrm>
            <a:off x="6728923" y="2723307"/>
            <a:ext cx="1379340" cy="937341"/>
          </a:xfrm>
          <a:prstGeom prst="rect">
            <a:avLst/>
          </a:prstGeom>
        </p:spPr>
      </p:pic>
      <p:pic>
        <p:nvPicPr>
          <p:cNvPr id="5" name="Picture 4" descr="Screen Clipping"/>
          <p:cNvPicPr>
            <a:picLocks noChangeAspect="1"/>
          </p:cNvPicPr>
          <p:nvPr/>
        </p:nvPicPr>
        <p:blipFill>
          <a:blip r:embed="rId4"/>
          <a:stretch>
            <a:fillRect/>
          </a:stretch>
        </p:blipFill>
        <p:spPr>
          <a:xfrm>
            <a:off x="6728923" y="4083510"/>
            <a:ext cx="1973751" cy="1104996"/>
          </a:xfrm>
          <a:prstGeom prst="rect">
            <a:avLst/>
          </a:prstGeom>
        </p:spPr>
      </p:pic>
      <p:pic>
        <p:nvPicPr>
          <p:cNvPr id="9" name="Picture 8" descr="Screen Clipping"/>
          <p:cNvPicPr>
            <a:picLocks noChangeAspect="1"/>
          </p:cNvPicPr>
          <p:nvPr/>
        </p:nvPicPr>
        <p:blipFill>
          <a:blip r:embed="rId5"/>
          <a:stretch>
            <a:fillRect/>
          </a:stretch>
        </p:blipFill>
        <p:spPr>
          <a:xfrm>
            <a:off x="6728923" y="5268087"/>
            <a:ext cx="1928027" cy="1028789"/>
          </a:xfrm>
          <a:prstGeom prst="rect">
            <a:avLst/>
          </a:prstGeom>
        </p:spPr>
      </p:pic>
    </p:spTree>
    <p:extLst>
      <p:ext uri="{BB962C8B-B14F-4D97-AF65-F5344CB8AC3E}">
        <p14:creationId xmlns:p14="http://schemas.microsoft.com/office/powerpoint/2010/main" val="413889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a:p>
        </p:txBody>
      </p:sp>
      <p:pic>
        <p:nvPicPr>
          <p:cNvPr id="6" name="Picture 5" descr="Screen Clipping"/>
          <p:cNvPicPr>
            <a:picLocks noChangeAspect="1"/>
          </p:cNvPicPr>
          <p:nvPr/>
        </p:nvPicPr>
        <p:blipFill>
          <a:blip r:embed="rId2"/>
          <a:stretch>
            <a:fillRect/>
          </a:stretch>
        </p:blipFill>
        <p:spPr>
          <a:xfrm>
            <a:off x="1254808" y="1233468"/>
            <a:ext cx="1379340" cy="937341"/>
          </a:xfrm>
          <a:prstGeom prst="rect">
            <a:avLst/>
          </a:prstGeom>
        </p:spPr>
      </p:pic>
      <p:sp>
        <p:nvSpPr>
          <p:cNvPr id="20" name="TextBox 19"/>
          <p:cNvSpPr txBox="1"/>
          <p:nvPr/>
        </p:nvSpPr>
        <p:spPr>
          <a:xfrm>
            <a:off x="960120" y="2937056"/>
            <a:ext cx="6806964" cy="1754326"/>
          </a:xfrm>
          <a:prstGeom prst="rect">
            <a:avLst/>
          </a:prstGeom>
          <a:noFill/>
        </p:spPr>
        <p:txBody>
          <a:bodyPr wrap="square" rtlCol="0">
            <a:spAutoFit/>
          </a:bodyPr>
          <a:lstStyle/>
          <a:p>
            <a:pPr marL="342900" indent="-342900">
              <a:buFont typeface="+mj-lt"/>
              <a:buAutoNum type="alphaUcPeriod"/>
            </a:pPr>
            <a:r>
              <a:rPr lang="en-US" dirty="0"/>
              <a:t>Volume of sound</a:t>
            </a:r>
          </a:p>
          <a:p>
            <a:pPr marL="342900" indent="-342900">
              <a:buFont typeface="+mj-lt"/>
              <a:buAutoNum type="alphaUcPeriod"/>
            </a:pPr>
            <a:r>
              <a:rPr lang="en-US" dirty="0"/>
              <a:t>Wait for the sound to finish before moving on</a:t>
            </a:r>
          </a:p>
          <a:p>
            <a:pPr marL="342900" indent="-342900">
              <a:buFont typeface="+mj-lt"/>
              <a:buAutoNum type="alphaUcPeriod"/>
            </a:pPr>
            <a:r>
              <a:rPr lang="en-US" dirty="0"/>
              <a:t>Sound file name</a:t>
            </a:r>
          </a:p>
          <a:p>
            <a:pPr marL="342900" indent="-342900">
              <a:buFont typeface="+mj-lt"/>
              <a:buAutoNum type="alphaUcPeriod"/>
            </a:pPr>
            <a:r>
              <a:rPr lang="en-US" dirty="0"/>
              <a:t>Frequency/Note of sound</a:t>
            </a:r>
          </a:p>
          <a:p>
            <a:pPr marL="342900" indent="-342900">
              <a:buFont typeface="+mj-lt"/>
              <a:buAutoNum type="alphaUcPeriod"/>
            </a:pPr>
            <a:r>
              <a:rPr lang="en-US" dirty="0"/>
              <a:t>Duration of sound</a:t>
            </a:r>
          </a:p>
          <a:p>
            <a:pPr marL="342900" indent="-342900">
              <a:buFont typeface="+mj-lt"/>
              <a:buAutoNum type="alphaUcPeriod"/>
            </a:pPr>
            <a:r>
              <a:rPr lang="en-US" dirty="0"/>
              <a:t>Piano note to play</a:t>
            </a:r>
          </a:p>
        </p:txBody>
      </p:sp>
      <p:sp>
        <p:nvSpPr>
          <p:cNvPr id="21" name="TextBox 20"/>
          <p:cNvSpPr txBox="1"/>
          <p:nvPr/>
        </p:nvSpPr>
        <p:spPr>
          <a:xfrm>
            <a:off x="1752744" y="1994339"/>
            <a:ext cx="274320" cy="369332"/>
          </a:xfrm>
          <a:prstGeom prst="rect">
            <a:avLst/>
          </a:prstGeom>
          <a:noFill/>
        </p:spPr>
        <p:txBody>
          <a:bodyPr wrap="square" rtlCol="0">
            <a:spAutoFit/>
          </a:bodyPr>
          <a:lstStyle/>
          <a:p>
            <a:r>
              <a:rPr lang="en-US" dirty="0"/>
              <a:t>A</a:t>
            </a:r>
          </a:p>
        </p:txBody>
      </p:sp>
      <p:sp>
        <p:nvSpPr>
          <p:cNvPr id="22" name="TextBox 21"/>
          <p:cNvSpPr txBox="1"/>
          <p:nvPr/>
        </p:nvSpPr>
        <p:spPr>
          <a:xfrm>
            <a:off x="2067704" y="1994339"/>
            <a:ext cx="274320" cy="369332"/>
          </a:xfrm>
          <a:prstGeom prst="rect">
            <a:avLst/>
          </a:prstGeom>
          <a:noFill/>
        </p:spPr>
        <p:txBody>
          <a:bodyPr wrap="square" rtlCol="0">
            <a:spAutoFit/>
          </a:bodyPr>
          <a:lstStyle/>
          <a:p>
            <a:r>
              <a:rPr lang="en-US" dirty="0"/>
              <a:t>B</a:t>
            </a:r>
          </a:p>
        </p:txBody>
      </p:sp>
      <p:sp>
        <p:nvSpPr>
          <p:cNvPr id="23" name="TextBox 22"/>
          <p:cNvSpPr txBox="1"/>
          <p:nvPr/>
        </p:nvSpPr>
        <p:spPr>
          <a:xfrm>
            <a:off x="2072928" y="935375"/>
            <a:ext cx="274320" cy="369332"/>
          </a:xfrm>
          <a:prstGeom prst="rect">
            <a:avLst/>
          </a:prstGeom>
          <a:noFill/>
        </p:spPr>
        <p:txBody>
          <a:bodyPr wrap="square" rtlCol="0">
            <a:spAutoFit/>
          </a:bodyPr>
          <a:lstStyle/>
          <a:p>
            <a:r>
              <a:rPr lang="en-US" dirty="0"/>
              <a:t>C</a:t>
            </a:r>
          </a:p>
        </p:txBody>
      </p:sp>
      <p:grpSp>
        <p:nvGrpSpPr>
          <p:cNvPr id="33" name="Group 32"/>
          <p:cNvGrpSpPr/>
          <p:nvPr/>
        </p:nvGrpSpPr>
        <p:grpSpPr>
          <a:xfrm>
            <a:off x="2877605" y="1149640"/>
            <a:ext cx="1973751" cy="1230478"/>
            <a:chOff x="2877605" y="1149640"/>
            <a:chExt cx="1973751" cy="1230478"/>
          </a:xfrm>
        </p:grpSpPr>
        <p:pic>
          <p:nvPicPr>
            <p:cNvPr id="7" name="Picture 6" descr="Screen Clipping"/>
            <p:cNvPicPr>
              <a:picLocks noChangeAspect="1"/>
            </p:cNvPicPr>
            <p:nvPr/>
          </p:nvPicPr>
          <p:blipFill>
            <a:blip r:embed="rId3"/>
            <a:stretch>
              <a:fillRect/>
            </a:stretch>
          </p:blipFill>
          <p:spPr>
            <a:xfrm>
              <a:off x="2877605" y="1149640"/>
              <a:ext cx="1973751" cy="1104996"/>
            </a:xfrm>
            <a:prstGeom prst="rect">
              <a:avLst/>
            </a:prstGeom>
          </p:spPr>
        </p:pic>
        <p:sp>
          <p:nvSpPr>
            <p:cNvPr id="24" name="TextBox 23"/>
            <p:cNvSpPr txBox="1"/>
            <p:nvPr/>
          </p:nvSpPr>
          <p:spPr>
            <a:xfrm>
              <a:off x="3370918" y="2010786"/>
              <a:ext cx="274320" cy="369332"/>
            </a:xfrm>
            <a:prstGeom prst="rect">
              <a:avLst/>
            </a:prstGeom>
            <a:noFill/>
          </p:spPr>
          <p:txBody>
            <a:bodyPr wrap="square" rtlCol="0">
              <a:spAutoFit/>
            </a:bodyPr>
            <a:lstStyle/>
            <a:p>
              <a:r>
                <a:rPr lang="en-US" dirty="0"/>
                <a:t>D</a:t>
              </a:r>
            </a:p>
          </p:txBody>
        </p:sp>
        <p:sp>
          <p:nvSpPr>
            <p:cNvPr id="25" name="TextBox 24"/>
            <p:cNvSpPr txBox="1"/>
            <p:nvPr/>
          </p:nvSpPr>
          <p:spPr>
            <a:xfrm>
              <a:off x="3685878" y="2010786"/>
              <a:ext cx="274320" cy="369332"/>
            </a:xfrm>
            <a:prstGeom prst="rect">
              <a:avLst/>
            </a:prstGeom>
            <a:noFill/>
          </p:spPr>
          <p:txBody>
            <a:bodyPr wrap="square" rtlCol="0">
              <a:spAutoFit/>
            </a:bodyPr>
            <a:lstStyle/>
            <a:p>
              <a:r>
                <a:rPr lang="en-US" dirty="0"/>
                <a:t>E</a:t>
              </a:r>
            </a:p>
          </p:txBody>
        </p:sp>
        <p:sp>
          <p:nvSpPr>
            <p:cNvPr id="26" name="TextBox 25"/>
            <p:cNvSpPr txBox="1"/>
            <p:nvPr/>
          </p:nvSpPr>
          <p:spPr>
            <a:xfrm>
              <a:off x="3959983" y="2005064"/>
              <a:ext cx="274320" cy="369332"/>
            </a:xfrm>
            <a:prstGeom prst="rect">
              <a:avLst/>
            </a:prstGeom>
            <a:noFill/>
          </p:spPr>
          <p:txBody>
            <a:bodyPr wrap="square" rtlCol="0">
              <a:spAutoFit/>
            </a:bodyPr>
            <a:lstStyle/>
            <a:p>
              <a:r>
                <a:rPr lang="en-US" dirty="0"/>
                <a:t>A</a:t>
              </a:r>
            </a:p>
          </p:txBody>
        </p:sp>
        <p:sp>
          <p:nvSpPr>
            <p:cNvPr id="27" name="TextBox 26"/>
            <p:cNvSpPr txBox="1"/>
            <p:nvPr/>
          </p:nvSpPr>
          <p:spPr>
            <a:xfrm>
              <a:off x="4274943" y="2005064"/>
              <a:ext cx="274320" cy="369332"/>
            </a:xfrm>
            <a:prstGeom prst="rect">
              <a:avLst/>
            </a:prstGeom>
            <a:noFill/>
          </p:spPr>
          <p:txBody>
            <a:bodyPr wrap="square" rtlCol="0">
              <a:spAutoFit/>
            </a:bodyPr>
            <a:lstStyle/>
            <a:p>
              <a:r>
                <a:rPr lang="en-US" dirty="0"/>
                <a:t>B</a:t>
              </a:r>
            </a:p>
          </p:txBody>
        </p:sp>
      </p:grpSp>
      <p:grpSp>
        <p:nvGrpSpPr>
          <p:cNvPr id="32" name="Group 31"/>
          <p:cNvGrpSpPr/>
          <p:nvPr/>
        </p:nvGrpSpPr>
        <p:grpSpPr>
          <a:xfrm>
            <a:off x="5047193" y="1200684"/>
            <a:ext cx="1928027" cy="1224380"/>
            <a:chOff x="5839057" y="1304707"/>
            <a:chExt cx="1928027" cy="1224380"/>
          </a:xfrm>
        </p:grpSpPr>
        <p:pic>
          <p:nvPicPr>
            <p:cNvPr id="8" name="Picture 7" descr="Screen Clipping"/>
            <p:cNvPicPr>
              <a:picLocks noChangeAspect="1"/>
            </p:cNvPicPr>
            <p:nvPr/>
          </p:nvPicPr>
          <p:blipFill>
            <a:blip r:embed="rId4"/>
            <a:stretch>
              <a:fillRect/>
            </a:stretch>
          </p:blipFill>
          <p:spPr>
            <a:xfrm>
              <a:off x="5839057" y="1304707"/>
              <a:ext cx="1928027" cy="1028789"/>
            </a:xfrm>
            <a:prstGeom prst="rect">
              <a:avLst/>
            </a:prstGeom>
          </p:spPr>
        </p:pic>
        <p:sp>
          <p:nvSpPr>
            <p:cNvPr id="28" name="TextBox 27"/>
            <p:cNvSpPr txBox="1"/>
            <p:nvPr/>
          </p:nvSpPr>
          <p:spPr>
            <a:xfrm>
              <a:off x="6303817" y="2159755"/>
              <a:ext cx="274320" cy="369332"/>
            </a:xfrm>
            <a:prstGeom prst="rect">
              <a:avLst/>
            </a:prstGeom>
            <a:noFill/>
          </p:spPr>
          <p:txBody>
            <a:bodyPr wrap="square" rtlCol="0">
              <a:spAutoFit/>
            </a:bodyPr>
            <a:lstStyle/>
            <a:p>
              <a:r>
                <a:rPr lang="en-US" dirty="0"/>
                <a:t>F</a:t>
              </a:r>
            </a:p>
          </p:txBody>
        </p:sp>
        <p:sp>
          <p:nvSpPr>
            <p:cNvPr id="29" name="TextBox 28"/>
            <p:cNvSpPr txBox="1"/>
            <p:nvPr/>
          </p:nvSpPr>
          <p:spPr>
            <a:xfrm>
              <a:off x="6618777" y="2159755"/>
              <a:ext cx="274320" cy="369332"/>
            </a:xfrm>
            <a:prstGeom prst="rect">
              <a:avLst/>
            </a:prstGeom>
            <a:noFill/>
          </p:spPr>
          <p:txBody>
            <a:bodyPr wrap="square" rtlCol="0">
              <a:spAutoFit/>
            </a:bodyPr>
            <a:lstStyle/>
            <a:p>
              <a:r>
                <a:rPr lang="en-US" dirty="0"/>
                <a:t>E</a:t>
              </a:r>
            </a:p>
          </p:txBody>
        </p:sp>
        <p:sp>
          <p:nvSpPr>
            <p:cNvPr id="30" name="TextBox 29"/>
            <p:cNvSpPr txBox="1"/>
            <p:nvPr/>
          </p:nvSpPr>
          <p:spPr>
            <a:xfrm>
              <a:off x="6892882" y="2154033"/>
              <a:ext cx="274320" cy="369332"/>
            </a:xfrm>
            <a:prstGeom prst="rect">
              <a:avLst/>
            </a:prstGeom>
            <a:noFill/>
          </p:spPr>
          <p:txBody>
            <a:bodyPr wrap="square" rtlCol="0">
              <a:spAutoFit/>
            </a:bodyPr>
            <a:lstStyle/>
            <a:p>
              <a:r>
                <a:rPr lang="en-US" dirty="0"/>
                <a:t>A</a:t>
              </a:r>
            </a:p>
          </p:txBody>
        </p:sp>
        <p:sp>
          <p:nvSpPr>
            <p:cNvPr id="31" name="TextBox 30"/>
            <p:cNvSpPr txBox="1"/>
            <p:nvPr/>
          </p:nvSpPr>
          <p:spPr>
            <a:xfrm>
              <a:off x="7207842" y="2154033"/>
              <a:ext cx="274320" cy="369332"/>
            </a:xfrm>
            <a:prstGeom prst="rect">
              <a:avLst/>
            </a:prstGeom>
            <a:noFill/>
          </p:spPr>
          <p:txBody>
            <a:bodyPr wrap="square" rtlCol="0">
              <a:spAutoFit/>
            </a:bodyPr>
            <a:lstStyle/>
            <a:p>
              <a:r>
                <a:rPr lang="en-US" dirty="0"/>
                <a:t>B</a:t>
              </a:r>
            </a:p>
          </p:txBody>
        </p:sp>
      </p:grpSp>
    </p:spTree>
    <p:extLst>
      <p:ext uri="{BB962C8B-B14F-4D97-AF65-F5344CB8AC3E}">
        <p14:creationId xmlns:p14="http://schemas.microsoft.com/office/powerpoint/2010/main" val="410563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Sound BLOCK </a:t>
            </a:r>
            <a:r>
              <a:rPr lang="en-US" altLang="en-US" dirty="0"/>
              <a:t>CHALLENGE 1</a:t>
            </a:r>
          </a:p>
        </p:txBody>
      </p:sp>
      <p:sp>
        <p:nvSpPr>
          <p:cNvPr id="45059"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Make a program that plays hello after you press the touch sensor</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Hints:</a:t>
            </a:r>
          </a:p>
          <a:p>
            <a:pPr marL="800100" lvl="1" indent="-342900"/>
            <a:r>
              <a:rPr lang="en-US" altLang="en-US" dirty="0"/>
              <a:t>You will have to use a wait block</a:t>
            </a:r>
          </a:p>
          <a:p>
            <a:pPr marL="800100" lvl="1" indent="-342900"/>
            <a:r>
              <a:rPr lang="en-US" altLang="en-US" dirty="0"/>
              <a:t>You will have to use the sound block in File mode</a:t>
            </a:r>
          </a:p>
        </p:txBody>
      </p:sp>
      <p:sp>
        <p:nvSpPr>
          <p:cNvPr id="5" name="Footer Placeholder 4"/>
          <p:cNvSpPr>
            <a:spLocks noGrp="1"/>
          </p:cNvSpPr>
          <p:nvPr>
            <p:ph type="ftr" sz="quarter" idx="11"/>
          </p:nvPr>
        </p:nvSpPr>
        <p:spPr/>
        <p:txBody>
          <a:bodyPr/>
          <a:lstStyle/>
          <a:p>
            <a:r>
              <a:rPr lang="en-US"/>
              <a:t>Copyright © EV3Lessons.com 2016 (Last edit: 7/04/2016)</a:t>
            </a:r>
          </a:p>
        </p:txBody>
      </p:sp>
      <p:sp>
        <p:nvSpPr>
          <p:cNvPr id="6" name="Slide Number Placeholder 5"/>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4372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49622" y="152718"/>
            <a:ext cx="8245475" cy="1371600"/>
          </a:xfrm>
        </p:spPr>
        <p:txBody>
          <a:bodyPr/>
          <a:lstStyle/>
          <a:p>
            <a:r>
              <a:rPr lang="en-US" altLang="en-US" dirty="0"/>
              <a:t>Challenge 1 solution</a:t>
            </a:r>
          </a:p>
        </p:txBody>
      </p:sp>
      <p:sp>
        <p:nvSpPr>
          <p:cNvPr id="2" name="Footer Placeholder 1"/>
          <p:cNvSpPr>
            <a:spLocks noGrp="1"/>
          </p:cNvSpPr>
          <p:nvPr>
            <p:ph type="ftr" sz="quarter" idx="11"/>
          </p:nvPr>
        </p:nvSpPr>
        <p:spPr/>
        <p:txBody>
          <a:bodyPr/>
          <a:lstStyle/>
          <a:p>
            <a:r>
              <a:rPr lang="en-US"/>
              <a:t>Copyright © EV3Lessons.com 2016 (Last edit: 7/04/2016)</a:t>
            </a:r>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pic>
        <p:nvPicPr>
          <p:cNvPr id="4" name="Picture 3" descr="Screen Clipping"/>
          <p:cNvPicPr>
            <a:picLocks noChangeAspect="1"/>
          </p:cNvPicPr>
          <p:nvPr/>
        </p:nvPicPr>
        <p:blipFill>
          <a:blip r:embed="rId2"/>
          <a:stretch>
            <a:fillRect/>
          </a:stretch>
        </p:blipFill>
        <p:spPr>
          <a:xfrm>
            <a:off x="477695" y="1946104"/>
            <a:ext cx="6817009" cy="2653327"/>
          </a:xfrm>
          <a:prstGeom prst="rect">
            <a:avLst/>
          </a:prstGeom>
        </p:spPr>
      </p:pic>
      <p:sp>
        <p:nvSpPr>
          <p:cNvPr id="6" name="Rectangle 5"/>
          <p:cNvSpPr/>
          <p:nvPr/>
        </p:nvSpPr>
        <p:spPr>
          <a:xfrm>
            <a:off x="969264" y="1426464"/>
            <a:ext cx="2185416" cy="6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touch</a:t>
            </a:r>
          </a:p>
        </p:txBody>
      </p:sp>
      <p:sp>
        <p:nvSpPr>
          <p:cNvPr id="7" name="Rectangle 6"/>
          <p:cNvSpPr/>
          <p:nvPr/>
        </p:nvSpPr>
        <p:spPr>
          <a:xfrm>
            <a:off x="4069080" y="1524318"/>
            <a:ext cx="2862072" cy="514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Hello</a:t>
            </a:r>
          </a:p>
        </p:txBody>
      </p:sp>
    </p:spTree>
    <p:extLst>
      <p:ext uri="{BB962C8B-B14F-4D97-AF65-F5344CB8AC3E}">
        <p14:creationId xmlns:p14="http://schemas.microsoft.com/office/powerpoint/2010/main" val="132062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 CHALLENGE 2</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Pick up your robot and place it on different colors. Check if the color sensor reads black. If so, have the robot say “black”. If the color sensor sees red, have the robot say “red”</a:t>
            </a:r>
          </a:p>
          <a:p>
            <a:pPr marL="342900" indent="-342900">
              <a:buFont typeface="Arial" panose="020B0604020202020204" pitchFamily="34" charset="0"/>
              <a:buChar char="•"/>
            </a:pPr>
            <a:r>
              <a:rPr lang="en-US" dirty="0"/>
              <a:t>For any other color, play a note of your choice for 0.01 seconds</a:t>
            </a:r>
          </a:p>
          <a:p>
            <a:pPr marL="342900" indent="-342900">
              <a:buFont typeface="Arial" panose="020B0604020202020204" pitchFamily="34" charset="0"/>
              <a:buChar char="•"/>
            </a:pPr>
            <a:r>
              <a:rPr lang="en-US" dirty="0"/>
              <a:t>Make sure that the sound waits for completion</a:t>
            </a:r>
          </a:p>
          <a:p>
            <a:pPr marL="342900" indent="-342900">
              <a:buFont typeface="Arial" panose="020B0604020202020204" pitchFamily="34" charset="0"/>
              <a:buChar char="•"/>
            </a:pPr>
            <a:r>
              <a:rPr lang="en-US" dirty="0"/>
              <a:t>Repeat this forever</a:t>
            </a:r>
          </a:p>
          <a:p>
            <a:endParaRPr lang="en-US" dirty="0"/>
          </a:p>
          <a:p>
            <a:endParaRPr lang="en-US" dirty="0"/>
          </a:p>
          <a:p>
            <a:pPr marL="342900" indent="-342900">
              <a:buFont typeface="Arial" panose="020B0604020202020204" pitchFamily="34" charset="0"/>
              <a:buChar char="•"/>
            </a:pPr>
            <a:r>
              <a:rPr lang="en-US" dirty="0"/>
              <a:t>Bonus Challenge: Can you the above while having the robot move?  Have the robot drive over different colors to test your code</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146544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 Solution</a:t>
            </a:r>
          </a:p>
        </p:txBody>
      </p:sp>
      <p:sp>
        <p:nvSpPr>
          <p:cNvPr id="4" name="Footer Placeholder 3"/>
          <p:cNvSpPr>
            <a:spLocks noGrp="1"/>
          </p:cNvSpPr>
          <p:nvPr>
            <p:ph type="ftr" sz="quarter" idx="11"/>
          </p:nvPr>
        </p:nvSpPr>
        <p:spPr/>
        <p:txBody>
          <a:bodyPr/>
          <a:lstStyle/>
          <a:p>
            <a:r>
              <a:rPr lang="en-US"/>
              <a:t>Copyright ©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9" name="Picture 8" descr="Screen Clipping"/>
          <p:cNvPicPr>
            <a:picLocks noChangeAspect="1"/>
          </p:cNvPicPr>
          <p:nvPr/>
        </p:nvPicPr>
        <p:blipFill>
          <a:blip r:embed="rId2"/>
          <a:stretch>
            <a:fillRect/>
          </a:stretch>
        </p:blipFill>
        <p:spPr>
          <a:xfrm>
            <a:off x="2171700" y="662700"/>
            <a:ext cx="4640982" cy="5532599"/>
          </a:xfrm>
          <a:prstGeom prst="rect">
            <a:avLst/>
          </a:prstGeom>
        </p:spPr>
      </p:pic>
      <p:sp>
        <p:nvSpPr>
          <p:cNvPr id="10" name="Rectangle 9"/>
          <p:cNvSpPr/>
          <p:nvPr/>
        </p:nvSpPr>
        <p:spPr>
          <a:xfrm>
            <a:off x="2532888" y="1645920"/>
            <a:ext cx="768096" cy="649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Switch set to measure color</a:t>
            </a:r>
          </a:p>
        </p:txBody>
      </p:sp>
      <p:sp>
        <p:nvSpPr>
          <p:cNvPr id="11" name="Rectangle 10"/>
          <p:cNvSpPr/>
          <p:nvPr/>
        </p:nvSpPr>
        <p:spPr>
          <a:xfrm>
            <a:off x="3886200" y="2450592"/>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Black, play Black</a:t>
            </a:r>
          </a:p>
        </p:txBody>
      </p:sp>
      <p:sp>
        <p:nvSpPr>
          <p:cNvPr id="12" name="Rectangle 11"/>
          <p:cNvSpPr/>
          <p:nvPr/>
        </p:nvSpPr>
        <p:spPr>
          <a:xfrm>
            <a:off x="3886200" y="4076057"/>
            <a:ext cx="1554480"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Red, play Red</a:t>
            </a:r>
          </a:p>
        </p:txBody>
      </p:sp>
      <p:sp>
        <p:nvSpPr>
          <p:cNvPr id="14" name="Right Arrow 13"/>
          <p:cNvSpPr/>
          <p:nvPr/>
        </p:nvSpPr>
        <p:spPr>
          <a:xfrm>
            <a:off x="2980944" y="4370300"/>
            <a:ext cx="1417320" cy="50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as default</a:t>
            </a:r>
          </a:p>
        </p:txBody>
      </p:sp>
      <p:sp>
        <p:nvSpPr>
          <p:cNvPr id="15" name="Rectangle 14"/>
          <p:cNvSpPr/>
          <p:nvPr/>
        </p:nvSpPr>
        <p:spPr>
          <a:xfrm>
            <a:off x="3886200" y="5701521"/>
            <a:ext cx="1408176" cy="294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Play a note for  any other color</a:t>
            </a:r>
          </a:p>
        </p:txBody>
      </p:sp>
      <p:sp>
        <p:nvSpPr>
          <p:cNvPr id="16" name="Rectangle 15"/>
          <p:cNvSpPr/>
          <p:nvPr/>
        </p:nvSpPr>
        <p:spPr>
          <a:xfrm>
            <a:off x="6812682" y="2450592"/>
            <a:ext cx="877422" cy="52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forever</a:t>
            </a:r>
          </a:p>
        </p:txBody>
      </p:sp>
    </p:spTree>
    <p:extLst>
      <p:ext uri="{BB962C8B-B14F-4D97-AF65-F5344CB8AC3E}">
        <p14:creationId xmlns:p14="http://schemas.microsoft.com/office/powerpoint/2010/main" val="107826446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6411</TotalTime>
  <Words>612</Words>
  <Application>Microsoft Macintosh PowerPoint</Application>
  <PresentationFormat>On-screen Show (4:3)</PresentationFormat>
  <Paragraphs>108</Paragraphs>
  <Slides>13</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 Black</vt:lpstr>
      <vt:lpstr>Calibri</vt:lpstr>
      <vt:lpstr>Calibri Light</vt:lpstr>
      <vt:lpstr>Helvetica Neue</vt:lpstr>
      <vt:lpstr>Arial</vt:lpstr>
      <vt:lpstr>Custom Design</vt:lpstr>
      <vt:lpstr>beginner</vt:lpstr>
      <vt:lpstr>1_Custom Design</vt:lpstr>
      <vt:lpstr>BEGINNER PROGRAMMING LESSON</vt:lpstr>
      <vt:lpstr>LESSON OBJECTIVES</vt:lpstr>
      <vt:lpstr>Sound Block</vt:lpstr>
      <vt:lpstr>MORE ON Sound Blocks</vt:lpstr>
      <vt:lpstr>Inputs</vt:lpstr>
      <vt:lpstr>Sound BLOCK CHALLENGE 1</vt:lpstr>
      <vt:lpstr>Challenge 1 solution</vt:lpstr>
      <vt:lpstr>Sound block CHALLENGE 2</vt:lpstr>
      <vt:lpstr>Challenge 2 Solution</vt:lpstr>
      <vt:lpstr>Challenge 2 Bonus Solution</vt:lpstr>
      <vt:lpstr>Additional Challenges</vt:lpstr>
      <vt:lpstr>Discussion Guide</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Microsoft Office User</cp:lastModifiedBy>
  <cp:revision>21</cp:revision>
  <cp:lastPrinted>2016-07-04T19:55:42Z</cp:lastPrinted>
  <dcterms:created xsi:type="dcterms:W3CDTF">2014-08-07T02:19:13Z</dcterms:created>
  <dcterms:modified xsi:type="dcterms:W3CDTF">2016-07-20T03:22:33Z</dcterms:modified>
</cp:coreProperties>
</file>