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6" r:id="rId1"/>
    <p:sldMasterId id="2147483738" r:id="rId2"/>
  </p:sldMasterIdLst>
  <p:notesMasterIdLst>
    <p:notesMasterId r:id="rId11"/>
  </p:notesMasterIdLst>
  <p:handoutMasterIdLst>
    <p:handoutMasterId r:id="rId12"/>
  </p:handoutMasterIdLst>
  <p:sldIdLst>
    <p:sldId id="415" r:id="rId3"/>
    <p:sldId id="407" r:id="rId4"/>
    <p:sldId id="408" r:id="rId5"/>
    <p:sldId id="409" r:id="rId6"/>
    <p:sldId id="410" r:id="rId7"/>
    <p:sldId id="414" r:id="rId8"/>
    <p:sldId id="411" r:id="rId9"/>
    <p:sldId id="40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900"/>
    <a:srgbClr val="F6BD32"/>
    <a:srgbClr val="6BD7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1"/>
    <p:restoredTop sz="95680" autoAdjust="0"/>
  </p:normalViewPr>
  <p:slideViewPr>
    <p:cSldViewPr snapToGrid="0" snapToObjects="1">
      <p:cViewPr varScale="1">
        <p:scale>
          <a:sx n="103" d="100"/>
          <a:sy n="103" d="100"/>
        </p:scale>
        <p:origin x="856" y="176"/>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27296"/>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D9B3D7-15CB-9343-AA49-EFB5A8F33F18}" type="datetimeFigureOut">
              <a:rPr lang="en-US" smtClean="0"/>
              <a:t>5/15/17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ED9BD6B-3536-BC44-B54A-7079C6CEB9D9}" type="slidenum">
              <a:rPr lang="en-US" smtClean="0"/>
              <a:t>‹#›</a:t>
            </a:fld>
            <a:endParaRPr lang="en-US"/>
          </a:p>
        </p:txBody>
      </p:sp>
    </p:spTree>
    <p:extLst>
      <p:ext uri="{BB962C8B-B14F-4D97-AF65-F5344CB8AC3E}">
        <p14:creationId xmlns:p14="http://schemas.microsoft.com/office/powerpoint/2010/main" val="33003032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5/15/17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a:t>
            </a:fld>
            <a:endParaRPr lang="en-US"/>
          </a:p>
        </p:txBody>
      </p:sp>
    </p:spTree>
    <p:extLst>
      <p:ext uri="{BB962C8B-B14F-4D97-AF65-F5344CB8AC3E}">
        <p14:creationId xmlns:p14="http://schemas.microsoft.com/office/powerpoint/2010/main" val="1986399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2</a:t>
            </a:fld>
            <a:endParaRPr lang="en-US"/>
          </a:p>
        </p:txBody>
      </p:sp>
    </p:spTree>
    <p:extLst>
      <p:ext uri="{BB962C8B-B14F-4D97-AF65-F5344CB8AC3E}">
        <p14:creationId xmlns:p14="http://schemas.microsoft.com/office/powerpoint/2010/main" val="1853529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4</a:t>
            </a:fld>
            <a:endParaRPr lang="en-US"/>
          </a:p>
        </p:txBody>
      </p:sp>
    </p:spTree>
    <p:extLst>
      <p:ext uri="{BB962C8B-B14F-4D97-AF65-F5344CB8AC3E}">
        <p14:creationId xmlns:p14="http://schemas.microsoft.com/office/powerpoint/2010/main" val="1088053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7</a:t>
            </a:fld>
            <a:endParaRPr lang="en-US"/>
          </a:p>
        </p:txBody>
      </p:sp>
    </p:spTree>
    <p:extLst>
      <p:ext uri="{BB962C8B-B14F-4D97-AF65-F5344CB8AC3E}">
        <p14:creationId xmlns:p14="http://schemas.microsoft.com/office/powerpoint/2010/main" val="447597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35E8973-9027-A74F-ABAE-67AC455A3D77}" type="datetime1">
              <a:rPr lang="en-US" smtClean="0"/>
              <a:t>5/15/17</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smtClean="0"/>
              <a:t>© EV3Lessons.com, 2017, (Last edit: 5/15/2017)</a:t>
            </a:r>
            <a:endParaRPr lang="en-US"/>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90896" y="400415"/>
            <a:ext cx="7741243" cy="287532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a:spLocks noGrp="1"/>
          </p:cNvSpPr>
          <p:nvPr>
            <p:ph type="ctrTitle"/>
          </p:nvPr>
        </p:nvSpPr>
        <p:spPr>
          <a:xfrm>
            <a:off x="502903" y="5741850"/>
            <a:ext cx="8117227" cy="602769"/>
          </a:xfrm>
        </p:spPr>
        <p:txBody>
          <a:bodyPr>
            <a:noAutofit/>
          </a:bodyPr>
          <a:lstStyle>
            <a:lvl1pPr>
              <a:defRPr sz="2800"/>
            </a:lvl1pPr>
          </a:lstStyle>
          <a:p>
            <a:pPr algn="ctr"/>
            <a:r>
              <a:rPr lang="en-US" sz="3200" smtClean="0"/>
              <a:t>Click to edit Master title style</a:t>
            </a:r>
            <a:endParaRPr lang="en-US" sz="3200" dirty="0"/>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smtClean="0"/>
              <a:t>By Sanjay and Arvind </a:t>
            </a:r>
            <a:r>
              <a:rPr lang="en-US" dirty="0" err="1" smtClean="0"/>
              <a:t>Seshan</a:t>
            </a:r>
            <a:endParaRPr lang="en-US" dirty="0"/>
          </a:p>
        </p:txBody>
      </p:sp>
      <p:sp>
        <p:nvSpPr>
          <p:cNvPr id="16" name="Rectangle 15"/>
          <p:cNvSpPr/>
          <p:nvPr userDrawn="1"/>
        </p:nvSpPr>
        <p:spPr>
          <a:xfrm>
            <a:off x="90047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p:cNvSpPr/>
          <p:nvPr userDrawn="1"/>
        </p:nvSpPr>
        <p:spPr>
          <a:xfrm>
            <a:off x="89676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p:cNvSpPr/>
          <p:nvPr userDrawn="1"/>
        </p:nvSpPr>
        <p:spPr>
          <a:xfrm>
            <a:off x="89317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23923428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90DF2E-FF8A-5642-9321-6646BC955C6A}" type="datetime1">
              <a:rPr lang="en-US" smtClean="0"/>
              <a:t>5/15/17</a:t>
            </a:fld>
            <a:endParaRPr lang="en-US"/>
          </a:p>
        </p:txBody>
      </p:sp>
      <p:sp>
        <p:nvSpPr>
          <p:cNvPr id="5" name="Footer Placeholder 4"/>
          <p:cNvSpPr>
            <a:spLocks noGrp="1"/>
          </p:cNvSpPr>
          <p:nvPr>
            <p:ph type="ftr" sz="quarter" idx="11"/>
          </p:nvPr>
        </p:nvSpPr>
        <p:spPr/>
        <p:txBody>
          <a:bodyPr/>
          <a:lstStyle/>
          <a:p>
            <a:r>
              <a:rPr lang="en-US" smtClean="0"/>
              <a:t>© EV3Lessons.com, 2017, (Last edit: 5/15/2017)</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007814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373E4D-0545-A940-96E7-DD24F70E702D}" type="datetime1">
              <a:rPr lang="en-US" smtClean="0"/>
              <a:t>5/15/17</a:t>
            </a:fld>
            <a:endParaRPr lang="en-US"/>
          </a:p>
        </p:txBody>
      </p:sp>
      <p:sp>
        <p:nvSpPr>
          <p:cNvPr id="5" name="Footer Placeholder 4"/>
          <p:cNvSpPr>
            <a:spLocks noGrp="1"/>
          </p:cNvSpPr>
          <p:nvPr>
            <p:ph type="ftr" sz="quarter" idx="11"/>
          </p:nvPr>
        </p:nvSpPr>
        <p:spPr/>
        <p:txBody>
          <a:bodyPr/>
          <a:lstStyle/>
          <a:p>
            <a:r>
              <a:rPr lang="en-US" smtClean="0"/>
              <a:t>© EV3Lessons.com, 2017, (Last edit: 5/15/2017)</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139248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1EA6B7-806E-A64B-8D76-CD831928B7F9}" type="datetime1">
              <a:rPr lang="en-US" smtClean="0"/>
              <a:t>5/15/17</a:t>
            </a:fld>
            <a:endParaRPr lang="en-US"/>
          </a:p>
        </p:txBody>
      </p:sp>
      <p:sp>
        <p:nvSpPr>
          <p:cNvPr id="5" name="Footer Placeholder 4"/>
          <p:cNvSpPr>
            <a:spLocks noGrp="1"/>
          </p:cNvSpPr>
          <p:nvPr>
            <p:ph type="ftr" sz="quarter" idx="11"/>
          </p:nvPr>
        </p:nvSpPr>
        <p:spPr/>
        <p:txBody>
          <a:bodyPr/>
          <a:lstStyle/>
          <a:p>
            <a:r>
              <a:rPr lang="en-US" smtClean="0"/>
              <a:t>© EV3Lessons.com, 2017, (Last edit: 5/15/2017)</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96678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207073-FC69-B749-8F35-84876826A8B1}" type="datetime1">
              <a:rPr lang="en-US" smtClean="0"/>
              <a:t>5/15/17</a:t>
            </a:fld>
            <a:endParaRPr lang="en-US"/>
          </a:p>
        </p:txBody>
      </p:sp>
      <p:sp>
        <p:nvSpPr>
          <p:cNvPr id="5" name="Footer Placeholder 4"/>
          <p:cNvSpPr>
            <a:spLocks noGrp="1"/>
          </p:cNvSpPr>
          <p:nvPr>
            <p:ph type="ftr" sz="quarter" idx="11"/>
          </p:nvPr>
        </p:nvSpPr>
        <p:spPr/>
        <p:txBody>
          <a:bodyPr/>
          <a:lstStyle/>
          <a:p>
            <a:r>
              <a:rPr lang="en-US" smtClean="0"/>
              <a:t>© EV3Lessons.com, 2017, (Last edit: 5/15/2017)</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816688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98ECC1-EE49-4740-A7D3-10080220CBF4}" type="datetime1">
              <a:rPr lang="en-US" smtClean="0"/>
              <a:t>5/15/17</a:t>
            </a:fld>
            <a:endParaRPr lang="en-US"/>
          </a:p>
        </p:txBody>
      </p:sp>
      <p:sp>
        <p:nvSpPr>
          <p:cNvPr id="5" name="Footer Placeholder 4"/>
          <p:cNvSpPr>
            <a:spLocks noGrp="1"/>
          </p:cNvSpPr>
          <p:nvPr>
            <p:ph type="ftr" sz="quarter" idx="11"/>
          </p:nvPr>
        </p:nvSpPr>
        <p:spPr/>
        <p:txBody>
          <a:bodyPr/>
          <a:lstStyle/>
          <a:p>
            <a:r>
              <a:rPr lang="en-US" smtClean="0"/>
              <a:t>© EV3Lessons.com, 2017, (Last edit: 5/15/2017)</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14001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9AAD41-234F-1841-8A11-744C35401E2A}" type="datetime1">
              <a:rPr lang="en-US" smtClean="0"/>
              <a:t>5/15/17</a:t>
            </a:fld>
            <a:endParaRPr lang="en-US"/>
          </a:p>
        </p:txBody>
      </p:sp>
      <p:sp>
        <p:nvSpPr>
          <p:cNvPr id="6" name="Footer Placeholder 5"/>
          <p:cNvSpPr>
            <a:spLocks noGrp="1"/>
          </p:cNvSpPr>
          <p:nvPr>
            <p:ph type="ftr" sz="quarter" idx="11"/>
          </p:nvPr>
        </p:nvSpPr>
        <p:spPr/>
        <p:txBody>
          <a:bodyPr/>
          <a:lstStyle/>
          <a:p>
            <a:r>
              <a:rPr lang="en-US" smtClean="0"/>
              <a:t>© EV3Lessons.com, 2017, (Last edit: 5/15/2017)</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85174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54912-8244-ED41-88AC-C25C603CC970}" type="datetime1">
              <a:rPr lang="en-US" smtClean="0"/>
              <a:t>5/15/17</a:t>
            </a:fld>
            <a:endParaRPr lang="en-US"/>
          </a:p>
        </p:txBody>
      </p:sp>
      <p:sp>
        <p:nvSpPr>
          <p:cNvPr id="8" name="Footer Placeholder 7"/>
          <p:cNvSpPr>
            <a:spLocks noGrp="1"/>
          </p:cNvSpPr>
          <p:nvPr>
            <p:ph type="ftr" sz="quarter" idx="11"/>
          </p:nvPr>
        </p:nvSpPr>
        <p:spPr/>
        <p:txBody>
          <a:bodyPr/>
          <a:lstStyle/>
          <a:p>
            <a:r>
              <a:rPr lang="en-US" smtClean="0"/>
              <a:t>© EV3Lessons.com, 2017, (Last edit: 5/15/2017)</a:t>
            </a:r>
            <a:endParaRPr lang="en-US"/>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935697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648307-C87C-E84D-BEF0-4513B6FB012D}" type="datetime1">
              <a:rPr lang="en-US" smtClean="0"/>
              <a:t>5/15/17</a:t>
            </a:fld>
            <a:endParaRPr lang="en-US"/>
          </a:p>
        </p:txBody>
      </p:sp>
      <p:sp>
        <p:nvSpPr>
          <p:cNvPr id="4" name="Footer Placeholder 3"/>
          <p:cNvSpPr>
            <a:spLocks noGrp="1"/>
          </p:cNvSpPr>
          <p:nvPr>
            <p:ph type="ftr" sz="quarter" idx="11"/>
          </p:nvPr>
        </p:nvSpPr>
        <p:spPr/>
        <p:txBody>
          <a:bodyPr/>
          <a:lstStyle/>
          <a:p>
            <a:r>
              <a:rPr lang="en-US" smtClean="0"/>
              <a:t>© EV3Lessons.com, 2017, (Last edit: 5/15/2017)</a:t>
            </a:r>
            <a:endParaRPr lang="en-US"/>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6670939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65BBD6-89D0-5442-9602-0E70865C576A}" type="datetime1">
              <a:rPr lang="en-US" smtClean="0"/>
              <a:t>5/15/17</a:t>
            </a:fld>
            <a:endParaRPr lang="en-US"/>
          </a:p>
        </p:txBody>
      </p:sp>
      <p:sp>
        <p:nvSpPr>
          <p:cNvPr id="3" name="Footer Placeholder 2"/>
          <p:cNvSpPr>
            <a:spLocks noGrp="1"/>
          </p:cNvSpPr>
          <p:nvPr>
            <p:ph type="ftr" sz="quarter" idx="11"/>
          </p:nvPr>
        </p:nvSpPr>
        <p:spPr/>
        <p:txBody>
          <a:bodyPr/>
          <a:lstStyle/>
          <a:p>
            <a:r>
              <a:rPr lang="en-US" smtClean="0"/>
              <a:t>© EV3Lessons.com, 2017, (Last edit: 5/15/2017)</a:t>
            </a:r>
            <a:endParaRPr lang="en-US"/>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6289256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56DD50-9591-A448-B52A-75DA7C7139DD}" type="datetime1">
              <a:rPr lang="en-US" smtClean="0"/>
              <a:t>5/15/17</a:t>
            </a:fld>
            <a:endParaRPr lang="en-US"/>
          </a:p>
        </p:txBody>
      </p:sp>
      <p:sp>
        <p:nvSpPr>
          <p:cNvPr id="6" name="Footer Placeholder 5"/>
          <p:cNvSpPr>
            <a:spLocks noGrp="1"/>
          </p:cNvSpPr>
          <p:nvPr>
            <p:ph type="ftr" sz="quarter" idx="11"/>
          </p:nvPr>
        </p:nvSpPr>
        <p:spPr/>
        <p:txBody>
          <a:bodyPr/>
          <a:lstStyle/>
          <a:p>
            <a:r>
              <a:rPr lang="en-US" smtClean="0"/>
              <a:t>© EV3Lessons.com, 2017, (Last edit: 5/15/2017)</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43909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8E31FD-BAA6-4840-BA86-F62343F6B63D}" type="datetime1">
              <a:rPr lang="en-US" smtClean="0"/>
              <a:t>5/15/17</a:t>
            </a:fld>
            <a:endParaRPr lang="en-US"/>
          </a:p>
        </p:txBody>
      </p:sp>
      <p:sp>
        <p:nvSpPr>
          <p:cNvPr id="5" name="Footer Placeholder 4"/>
          <p:cNvSpPr>
            <a:spLocks noGrp="1"/>
          </p:cNvSpPr>
          <p:nvPr>
            <p:ph type="ftr" sz="quarter" idx="11"/>
          </p:nvPr>
        </p:nvSpPr>
        <p:spPr/>
        <p:txBody>
          <a:bodyPr/>
          <a:lstStyle/>
          <a:p>
            <a:r>
              <a:rPr lang="en-US" smtClean="0"/>
              <a:t>© EV3Lessons.com, 2017, (Last edit: 5/15/2017)</a:t>
            </a:r>
            <a:endParaRPr lang="en-US"/>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151423619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B1AE78-45BE-EE49-9C17-F341712115D6}" type="datetime1">
              <a:rPr lang="en-US" smtClean="0"/>
              <a:t>5/15/17</a:t>
            </a:fld>
            <a:endParaRPr lang="en-US"/>
          </a:p>
        </p:txBody>
      </p:sp>
      <p:sp>
        <p:nvSpPr>
          <p:cNvPr id="6" name="Footer Placeholder 5"/>
          <p:cNvSpPr>
            <a:spLocks noGrp="1"/>
          </p:cNvSpPr>
          <p:nvPr>
            <p:ph type="ftr" sz="quarter" idx="11"/>
          </p:nvPr>
        </p:nvSpPr>
        <p:spPr/>
        <p:txBody>
          <a:bodyPr/>
          <a:lstStyle/>
          <a:p>
            <a:r>
              <a:rPr lang="en-US" smtClean="0"/>
              <a:t>© EV3Lessons.com, 2017, (Last edit: 5/15/2017)</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435838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303238-3C3C-C84D-B808-E13322292E8A}" type="datetime1">
              <a:rPr lang="en-US" smtClean="0"/>
              <a:t>5/15/17</a:t>
            </a:fld>
            <a:endParaRPr lang="en-US"/>
          </a:p>
        </p:txBody>
      </p:sp>
      <p:sp>
        <p:nvSpPr>
          <p:cNvPr id="5" name="Footer Placeholder 4"/>
          <p:cNvSpPr>
            <a:spLocks noGrp="1"/>
          </p:cNvSpPr>
          <p:nvPr>
            <p:ph type="ftr" sz="quarter" idx="11"/>
          </p:nvPr>
        </p:nvSpPr>
        <p:spPr/>
        <p:txBody>
          <a:bodyPr/>
          <a:lstStyle/>
          <a:p>
            <a:r>
              <a:rPr lang="en-US" smtClean="0"/>
              <a:t>© EV3Lessons.com, 2017, (Last edit: 5/15/2017)</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141160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C7D876-44F7-3C47-A0C4-154D29751644}" type="datetime1">
              <a:rPr lang="en-US" smtClean="0"/>
              <a:t>5/15/17</a:t>
            </a:fld>
            <a:endParaRPr lang="en-US"/>
          </a:p>
        </p:txBody>
      </p:sp>
      <p:sp>
        <p:nvSpPr>
          <p:cNvPr id="5" name="Footer Placeholder 4"/>
          <p:cNvSpPr>
            <a:spLocks noGrp="1"/>
          </p:cNvSpPr>
          <p:nvPr>
            <p:ph type="ftr" sz="quarter" idx="11"/>
          </p:nvPr>
        </p:nvSpPr>
        <p:spPr/>
        <p:txBody>
          <a:bodyPr/>
          <a:lstStyle/>
          <a:p>
            <a:r>
              <a:rPr lang="en-US" smtClean="0"/>
              <a:t>© EV3Lessons.com, 2017, (Last edit: 5/15/2017)</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1750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90AC926E-E95B-8342-8181-9D5A46EE2E42}" type="datetime1">
              <a:rPr lang="en-US" smtClean="0"/>
              <a:t>5/15/17</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smtClean="0"/>
              <a:t>© EV3Lessons.com, 2017, (Last edit: 5/15/2017)</a:t>
            </a:r>
            <a:endParaRPr lang="en-US"/>
          </a:p>
        </p:txBody>
      </p:sp>
    </p:spTree>
    <p:extLst>
      <p:ext uri="{BB962C8B-B14F-4D97-AF65-F5344CB8AC3E}">
        <p14:creationId xmlns:p14="http://schemas.microsoft.com/office/powerpoint/2010/main" val="2086529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9474409-F8D4-BD4C-97B8-C63054FC4264}" type="datetime1">
              <a:rPr lang="en-US" smtClean="0"/>
              <a:t>5/15/17</a:t>
            </a:fld>
            <a:endParaRPr lang="en-US"/>
          </a:p>
        </p:txBody>
      </p:sp>
      <p:sp>
        <p:nvSpPr>
          <p:cNvPr id="6" name="Footer Placeholder 5"/>
          <p:cNvSpPr>
            <a:spLocks noGrp="1"/>
          </p:cNvSpPr>
          <p:nvPr>
            <p:ph type="ftr" sz="quarter" idx="11"/>
          </p:nvPr>
        </p:nvSpPr>
        <p:spPr/>
        <p:txBody>
          <a:bodyPr/>
          <a:lstStyle/>
          <a:p>
            <a:r>
              <a:rPr lang="en-US" smtClean="0"/>
              <a:t>© EV3Lessons.com, 2017, (Last edit: 5/15/2017)</a:t>
            </a:r>
            <a:endParaRPr lang="en-US"/>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3616229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C3AFD2-7519-8C42-B197-272BF4E1E585}" type="datetime1">
              <a:rPr lang="en-US" smtClean="0"/>
              <a:t>5/15/17</a:t>
            </a:fld>
            <a:endParaRPr lang="en-US"/>
          </a:p>
        </p:txBody>
      </p:sp>
      <p:sp>
        <p:nvSpPr>
          <p:cNvPr id="8" name="Footer Placeholder 7"/>
          <p:cNvSpPr>
            <a:spLocks noGrp="1"/>
          </p:cNvSpPr>
          <p:nvPr>
            <p:ph type="ftr" sz="quarter" idx="11"/>
          </p:nvPr>
        </p:nvSpPr>
        <p:spPr/>
        <p:txBody>
          <a:bodyPr/>
          <a:lstStyle/>
          <a:p>
            <a:r>
              <a:rPr lang="en-US" smtClean="0"/>
              <a:t>© EV3Lessons.com, 2017, (Last edit: 5/15/2017)</a:t>
            </a:r>
            <a:endParaRPr lang="en-US"/>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277098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7A1C0E-2459-7441-A858-BDBC51F04690}" type="datetime1">
              <a:rPr lang="en-US" smtClean="0"/>
              <a:t>5/15/17</a:t>
            </a:fld>
            <a:endParaRPr lang="en-US"/>
          </a:p>
        </p:txBody>
      </p:sp>
      <p:sp>
        <p:nvSpPr>
          <p:cNvPr id="4" name="Footer Placeholder 3"/>
          <p:cNvSpPr>
            <a:spLocks noGrp="1"/>
          </p:cNvSpPr>
          <p:nvPr>
            <p:ph type="ftr" sz="quarter" idx="11"/>
          </p:nvPr>
        </p:nvSpPr>
        <p:spPr/>
        <p:txBody>
          <a:bodyPr/>
          <a:lstStyle/>
          <a:p>
            <a:r>
              <a:rPr lang="en-US" smtClean="0"/>
              <a:t>© EV3Lessons.com, 2017, (Last edit: 5/15/2017)</a:t>
            </a:r>
            <a:endParaRPr lang="en-US"/>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597571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6E955F-32DB-5E43-8CBD-A8254D423EFC}" type="datetime1">
              <a:rPr lang="en-US" smtClean="0"/>
              <a:t>5/15/17</a:t>
            </a:fld>
            <a:endParaRPr lang="en-US"/>
          </a:p>
        </p:txBody>
      </p:sp>
      <p:sp>
        <p:nvSpPr>
          <p:cNvPr id="3" name="Footer Placeholder 2"/>
          <p:cNvSpPr>
            <a:spLocks noGrp="1"/>
          </p:cNvSpPr>
          <p:nvPr>
            <p:ph type="ftr" sz="quarter" idx="11"/>
          </p:nvPr>
        </p:nvSpPr>
        <p:spPr/>
        <p:txBody>
          <a:bodyPr/>
          <a:lstStyle/>
          <a:p>
            <a:r>
              <a:rPr lang="en-US" smtClean="0"/>
              <a:t>© EV3Lessons.com, 2017, (Last edit: 5/15/2017)</a:t>
            </a:r>
            <a:endParaRPr lang="en-US"/>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0238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618DF0-31DF-F94C-A673-452CEFBC0184}" type="datetime1">
              <a:rPr lang="en-US" smtClean="0"/>
              <a:t>5/15/17</a:t>
            </a:fld>
            <a:endParaRPr lang="en-US"/>
          </a:p>
        </p:txBody>
      </p:sp>
      <p:sp>
        <p:nvSpPr>
          <p:cNvPr id="6" name="Footer Placeholder 5"/>
          <p:cNvSpPr>
            <a:spLocks noGrp="1"/>
          </p:cNvSpPr>
          <p:nvPr>
            <p:ph type="ftr" sz="quarter" idx="11"/>
          </p:nvPr>
        </p:nvSpPr>
        <p:spPr/>
        <p:txBody>
          <a:bodyPr/>
          <a:lstStyle/>
          <a:p>
            <a:r>
              <a:rPr lang="en-US" smtClean="0"/>
              <a:t>© EV3Lessons.com, 2017, (Last edit: 5/15/2017)</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26142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63B702-1E0E-C344-BCCA-AEED6F3AF269}" type="datetime1">
              <a:rPr lang="en-US" smtClean="0"/>
              <a:t>5/15/17</a:t>
            </a:fld>
            <a:endParaRPr lang="en-US"/>
          </a:p>
        </p:txBody>
      </p:sp>
      <p:sp>
        <p:nvSpPr>
          <p:cNvPr id="6" name="Footer Placeholder 5"/>
          <p:cNvSpPr>
            <a:spLocks noGrp="1"/>
          </p:cNvSpPr>
          <p:nvPr>
            <p:ph type="ftr" sz="quarter" idx="11"/>
          </p:nvPr>
        </p:nvSpPr>
        <p:spPr/>
        <p:txBody>
          <a:bodyPr/>
          <a:lstStyle/>
          <a:p>
            <a:r>
              <a:rPr lang="en-US" smtClean="0"/>
              <a:t>© EV3Lessons.com, 2017, (Last edit: 5/15/2017)</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08836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F554A2A4-4FD1-D94A-A3E9-6BDFD82056CB}" type="datetime1">
              <a:rPr lang="en-US" smtClean="0"/>
              <a:t>5/15/17</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smtClean="0"/>
              <a:t>© EV3Lessons.com, 2017, (Last edit: 5/15/2017)</a:t>
            </a:r>
            <a:endParaRPr lang="en-US"/>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90047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p:cNvSpPr/>
          <p:nvPr userDrawn="1"/>
        </p:nvSpPr>
        <p:spPr>
          <a:xfrm>
            <a:off x="89676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Rectangle 14"/>
          <p:cNvSpPr/>
          <p:nvPr userDrawn="1"/>
        </p:nvSpPr>
        <p:spPr>
          <a:xfrm>
            <a:off x="89317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86995346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iming>
    <p:tnLst>
      <p:par>
        <p:cTn id="1" dur="indefinite" restart="never" nodeType="tmRoot"/>
      </p:par>
    </p:tnLst>
  </p:timing>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18C8D1-057C-E84F-B78C-70F66B69612D}" type="datetime1">
              <a:rPr lang="en-US" smtClean="0"/>
              <a:t>5/15/17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EV3Lessons.com, 2017, (Last edit: 5/15/2017)</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38152765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tiff"/><Relationship Id="rId4" Type="http://schemas.openxmlformats.org/officeDocument/2006/relationships/image" Target="../media/image7.tiff"/><Relationship Id="rId5" Type="http://schemas.openxmlformats.org/officeDocument/2006/relationships/image" Target="../media/image8.tiff"/><Relationship Id="rId6" Type="http://schemas.openxmlformats.org/officeDocument/2006/relationships/image" Target="../media/image9.tiff"/><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reativecommons.org/licenses/by-nc-sa/4.0/" TargetMode="Externa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View &amp; Using Sensor Data (NXT)</a:t>
            </a:r>
            <a:endParaRPr lang="en-US" dirty="0"/>
          </a:p>
        </p:txBody>
      </p:sp>
      <p:sp>
        <p:nvSpPr>
          <p:cNvPr id="3" name="Title 2"/>
          <p:cNvSpPr>
            <a:spLocks noGrp="1"/>
          </p:cNvSpPr>
          <p:nvPr>
            <p:ph type="ctrTitle"/>
          </p:nvPr>
        </p:nvSpPr>
        <p:spPr/>
        <p:txBody>
          <a:bodyPr/>
          <a:lstStyle/>
          <a:p>
            <a:pPr algn="ctr"/>
            <a:r>
              <a:rPr lang="en-US" dirty="0" smtClean="0"/>
              <a:t>BEGINNER PROGRAMMING LESSON</a:t>
            </a:r>
            <a:endParaRPr lang="en-US" dirty="0"/>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3711108" y="4592409"/>
            <a:ext cx="1700816" cy="1056435"/>
          </a:xfrm>
          <a:prstGeom prst="rect">
            <a:avLst/>
          </a:prstGeom>
        </p:spPr>
      </p:pic>
    </p:spTree>
    <p:extLst>
      <p:ext uri="{BB962C8B-B14F-4D97-AF65-F5344CB8AC3E}">
        <p14:creationId xmlns:p14="http://schemas.microsoft.com/office/powerpoint/2010/main" val="1621017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Learn how to retrieve and use data from your sensors</a:t>
            </a:r>
          </a:p>
          <a:p>
            <a:pPr marL="457200" indent="-457200">
              <a:buFont typeface="+mj-lt"/>
              <a:buAutoNum type="arabicPeriod"/>
            </a:pPr>
            <a:r>
              <a:rPr lang="en-US" dirty="0"/>
              <a:t>Learn how to </a:t>
            </a:r>
            <a:r>
              <a:rPr lang="en-US"/>
              <a:t>use </a:t>
            </a:r>
            <a:r>
              <a:rPr lang="en-US" smtClean="0"/>
              <a:t>View </a:t>
            </a:r>
            <a:r>
              <a:rPr lang="en-US" dirty="0"/>
              <a:t>on the </a:t>
            </a:r>
            <a:r>
              <a:rPr lang="en-US" dirty="0" smtClean="0"/>
              <a:t>NXT Brick</a:t>
            </a:r>
          </a:p>
          <a:p>
            <a:pPr marL="457200" indent="-457200">
              <a:buFont typeface="+mj-lt"/>
              <a:buAutoNum type="arabicPeriod"/>
            </a:pPr>
            <a:r>
              <a:rPr lang="en-US" dirty="0" smtClean="0"/>
              <a:t>Learn some examples of when and where View would be useful</a:t>
            </a:r>
          </a:p>
          <a:p>
            <a:pPr marL="457200" indent="-457200">
              <a:buFont typeface="+mj-lt"/>
              <a:buAutoNum type="arabicPeriod"/>
            </a:pPr>
            <a:r>
              <a:rPr lang="en-US" dirty="0" smtClean="0"/>
              <a:t>Try to solve some common problems using View</a:t>
            </a:r>
            <a:endParaRPr lang="en-US" dirty="0"/>
          </a:p>
        </p:txBody>
      </p:sp>
      <p:sp>
        <p:nvSpPr>
          <p:cNvPr id="4" name="Footer Placeholder 3"/>
          <p:cNvSpPr>
            <a:spLocks noGrp="1"/>
          </p:cNvSpPr>
          <p:nvPr>
            <p:ph type="ftr" sz="quarter" idx="11"/>
          </p:nvPr>
        </p:nvSpPr>
        <p:spPr/>
        <p:txBody>
          <a:bodyPr/>
          <a:lstStyle/>
          <a:p>
            <a:r>
              <a:rPr lang="en-US" smtClean="0"/>
              <a:t>© EV3Lessons.com, 2017, (Last edit: 5/15/2017)</a:t>
            </a:r>
            <a:endParaRPr lang="en-US"/>
          </a:p>
        </p:txBody>
      </p:sp>
    </p:spTree>
    <p:extLst>
      <p:ext uri="{BB962C8B-B14F-4D97-AF65-F5344CB8AC3E}">
        <p14:creationId xmlns:p14="http://schemas.microsoft.com/office/powerpoint/2010/main" val="1852040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YOU NEED SENSOR DATA?</a:t>
            </a:r>
            <a:endParaRPr lang="en-US" dirty="0"/>
          </a:p>
        </p:txBody>
      </p:sp>
      <p:sp>
        <p:nvSpPr>
          <p:cNvPr id="3" name="Content Placeholder 2"/>
          <p:cNvSpPr>
            <a:spLocks noGrp="1"/>
          </p:cNvSpPr>
          <p:nvPr>
            <p:ph idx="1"/>
          </p:nvPr>
        </p:nvSpPr>
        <p:spPr/>
        <p:txBody>
          <a:bodyPr/>
          <a:lstStyle/>
          <a:p>
            <a:r>
              <a:rPr lang="en-US" dirty="0" smtClean="0"/>
              <a:t>Sensor data can be</a:t>
            </a:r>
            <a:r>
              <a:rPr lang="is-IS" dirty="0" smtClean="0"/>
              <a:t>….</a:t>
            </a:r>
          </a:p>
          <a:p>
            <a:endParaRPr lang="is-IS" dirty="0" smtClean="0"/>
          </a:p>
          <a:p>
            <a:pPr lvl="1"/>
            <a:r>
              <a:rPr lang="en-US" dirty="0"/>
              <a:t>U</a:t>
            </a:r>
            <a:r>
              <a:rPr lang="en-US" dirty="0" smtClean="0"/>
              <a:t>sed to help program more easily (no more guess and check!!)</a:t>
            </a:r>
          </a:p>
          <a:p>
            <a:pPr lvl="1"/>
            <a:endParaRPr lang="en-US" dirty="0"/>
          </a:p>
          <a:p>
            <a:pPr lvl="1"/>
            <a:r>
              <a:rPr lang="en-US" dirty="0"/>
              <a:t>Used to help program more </a:t>
            </a:r>
            <a:r>
              <a:rPr lang="en-US" dirty="0" smtClean="0"/>
              <a:t>accurately</a:t>
            </a:r>
            <a:endParaRPr lang="en-US" dirty="0"/>
          </a:p>
          <a:p>
            <a:pPr lvl="1"/>
            <a:endParaRPr lang="en-US" dirty="0" smtClean="0"/>
          </a:p>
          <a:p>
            <a:pPr lvl="1"/>
            <a:r>
              <a:rPr lang="en-US" dirty="0"/>
              <a:t>U</a:t>
            </a:r>
            <a:r>
              <a:rPr lang="en-US" dirty="0" smtClean="0"/>
              <a:t>sed to debug code as well as build issues</a:t>
            </a:r>
          </a:p>
          <a:p>
            <a:pPr lvl="1"/>
            <a:endParaRPr lang="en-US" dirty="0"/>
          </a:p>
          <a:p>
            <a:pPr lvl="1"/>
            <a:endParaRPr lang="en-US" dirty="0" smtClean="0"/>
          </a:p>
          <a:p>
            <a:r>
              <a:rPr lang="en-US" dirty="0" smtClean="0"/>
              <a:t>VIEW is an easy way to access SENSOR DATA!</a:t>
            </a:r>
          </a:p>
          <a:p>
            <a:endParaRPr lang="en-US" dirty="0" smtClean="0"/>
          </a:p>
        </p:txBody>
      </p:sp>
      <p:sp>
        <p:nvSpPr>
          <p:cNvPr id="4" name="Footer Placeholder 3"/>
          <p:cNvSpPr>
            <a:spLocks noGrp="1"/>
          </p:cNvSpPr>
          <p:nvPr>
            <p:ph type="ftr" sz="quarter" idx="11"/>
          </p:nvPr>
        </p:nvSpPr>
        <p:spPr/>
        <p:txBody>
          <a:bodyPr/>
          <a:lstStyle/>
          <a:p>
            <a:r>
              <a:rPr lang="en-US" smtClean="0"/>
              <a:t>© EV3Lessons.com, 2017, (Last edit: 5/15/2017)</a:t>
            </a:r>
            <a:endParaRPr lang="en-US"/>
          </a:p>
        </p:txBody>
      </p:sp>
    </p:spTree>
    <p:extLst>
      <p:ext uri="{BB962C8B-B14F-4D97-AF65-F5344CB8AC3E}">
        <p14:creationId xmlns:p14="http://schemas.microsoft.com/office/powerpoint/2010/main" val="197934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get to View?</a:t>
            </a:r>
            <a:endParaRPr lang="en-US" dirty="0"/>
          </a:p>
        </p:txBody>
      </p:sp>
      <p:sp>
        <p:nvSpPr>
          <p:cNvPr id="3" name="Content Placeholder 2"/>
          <p:cNvSpPr>
            <a:spLocks noGrp="1"/>
          </p:cNvSpPr>
          <p:nvPr>
            <p:ph idx="1"/>
          </p:nvPr>
        </p:nvSpPr>
        <p:spPr>
          <a:xfrm>
            <a:off x="476063" y="1700049"/>
            <a:ext cx="7691754" cy="2574772"/>
          </a:xfrm>
        </p:spPr>
        <p:txBody>
          <a:bodyPr>
            <a:normAutofit fontScale="92500" lnSpcReduction="20000"/>
          </a:bodyPr>
          <a:lstStyle/>
          <a:p>
            <a:pPr marL="342900" indent="-342900">
              <a:buFont typeface="Arial" charset="0"/>
              <a:buChar char="•"/>
            </a:pPr>
            <a:r>
              <a:rPr lang="en-US" sz="1800" dirty="0" smtClean="0">
                <a:solidFill>
                  <a:srgbClr val="00B900"/>
                </a:solidFill>
              </a:rPr>
              <a:t>Step 1</a:t>
            </a:r>
            <a:r>
              <a:rPr lang="en-US" sz="1800" b="0" dirty="0" smtClean="0">
                <a:solidFill>
                  <a:srgbClr val="00B900"/>
                </a:solidFill>
              </a:rPr>
              <a:t>: </a:t>
            </a:r>
          </a:p>
          <a:p>
            <a:pPr marL="800100" lvl="1" indent="-342900">
              <a:buFont typeface="Arial" charset="0"/>
              <a:buChar char="•"/>
            </a:pPr>
            <a:r>
              <a:rPr lang="en-US" sz="1800" b="0" dirty="0" smtClean="0">
                <a:solidFill>
                  <a:srgbClr val="00B900"/>
                </a:solidFill>
              </a:rPr>
              <a:t>Click the </a:t>
            </a:r>
            <a:r>
              <a:rPr lang="en-US" sz="1800" dirty="0" smtClean="0">
                <a:solidFill>
                  <a:srgbClr val="00B900"/>
                </a:solidFill>
              </a:rPr>
              <a:t>Left or Right buttons</a:t>
            </a:r>
            <a:r>
              <a:rPr lang="en-US" sz="1800" b="0" dirty="0" smtClean="0">
                <a:solidFill>
                  <a:srgbClr val="00B900"/>
                </a:solidFill>
              </a:rPr>
              <a:t> on the brick until you see “View”</a:t>
            </a:r>
          </a:p>
          <a:p>
            <a:pPr marL="800100" lvl="1" indent="-342900">
              <a:buFont typeface="Arial" charset="0"/>
              <a:buChar char="•"/>
            </a:pPr>
            <a:r>
              <a:rPr lang="en-US" sz="1800" b="0" dirty="0" smtClean="0">
                <a:solidFill>
                  <a:srgbClr val="00B900"/>
                </a:solidFill>
              </a:rPr>
              <a:t>Select this with the Orange button</a:t>
            </a:r>
            <a:endParaRPr lang="en-US" sz="1800" dirty="0" smtClean="0">
              <a:solidFill>
                <a:srgbClr val="00B900"/>
              </a:solidFill>
            </a:endParaRPr>
          </a:p>
          <a:p>
            <a:pPr marL="342900" indent="-342900">
              <a:buFont typeface="Arial" charset="0"/>
              <a:buChar char="•"/>
            </a:pPr>
            <a:r>
              <a:rPr lang="en-US" sz="1800" dirty="0" smtClean="0">
                <a:solidFill>
                  <a:srgbClr val="7030A0"/>
                </a:solidFill>
              </a:rPr>
              <a:t>Step 2: </a:t>
            </a:r>
          </a:p>
          <a:p>
            <a:pPr marL="800100" lvl="1" indent="-342900">
              <a:buFont typeface="Arial" charset="0"/>
              <a:buChar char="•"/>
            </a:pPr>
            <a:r>
              <a:rPr lang="en-US" sz="1800" dirty="0" smtClean="0">
                <a:solidFill>
                  <a:srgbClr val="7030A0"/>
                </a:solidFill>
              </a:rPr>
              <a:t>Use the Left and Right Buttons to pick the sensor data you want to see</a:t>
            </a:r>
            <a:endParaRPr lang="en-US" sz="1800" dirty="0"/>
          </a:p>
          <a:p>
            <a:pPr marL="342900" indent="-342900">
              <a:buFont typeface="Arial" charset="0"/>
              <a:buChar char="•"/>
            </a:pPr>
            <a:r>
              <a:rPr lang="en-US" sz="1800" dirty="0" smtClean="0">
                <a:solidFill>
                  <a:srgbClr val="FF0000"/>
                </a:solidFill>
              </a:rPr>
              <a:t>Step 3:</a:t>
            </a:r>
            <a:endParaRPr lang="en-US" sz="1800" dirty="0">
              <a:solidFill>
                <a:srgbClr val="FF0000"/>
              </a:solidFill>
            </a:endParaRPr>
          </a:p>
          <a:p>
            <a:pPr marL="800100" lvl="1" indent="-342900">
              <a:buFont typeface="Arial" charset="0"/>
              <a:buChar char="•"/>
            </a:pPr>
            <a:r>
              <a:rPr lang="en-US" sz="1800" dirty="0" smtClean="0">
                <a:solidFill>
                  <a:srgbClr val="FF0000"/>
                </a:solidFill>
              </a:rPr>
              <a:t>Use the Left and Right Buttons to pick the Port the sensor is connected to</a:t>
            </a:r>
          </a:p>
        </p:txBody>
      </p:sp>
      <p:sp>
        <p:nvSpPr>
          <p:cNvPr id="4" name="Footer Placeholder 3"/>
          <p:cNvSpPr>
            <a:spLocks noGrp="1"/>
          </p:cNvSpPr>
          <p:nvPr>
            <p:ph type="ftr" sz="quarter" idx="11"/>
          </p:nvPr>
        </p:nvSpPr>
        <p:spPr/>
        <p:txBody>
          <a:bodyPr/>
          <a:lstStyle/>
          <a:p>
            <a:r>
              <a:rPr lang="en-US" smtClean="0"/>
              <a:t>© EV3Lessons.com, 2017, (Last edit: 5/15/2017)</a:t>
            </a:r>
            <a:endParaRPr lang="en-US"/>
          </a:p>
        </p:txBody>
      </p:sp>
      <p:pic>
        <p:nvPicPr>
          <p:cNvPr id="6" name="Picture 5"/>
          <p:cNvPicPr>
            <a:picLocks noChangeAspect="1"/>
          </p:cNvPicPr>
          <p:nvPr/>
        </p:nvPicPr>
        <p:blipFill>
          <a:blip r:embed="rId3"/>
          <a:stretch>
            <a:fillRect/>
          </a:stretch>
        </p:blipFill>
        <p:spPr>
          <a:xfrm>
            <a:off x="1179098" y="4450552"/>
            <a:ext cx="6285683" cy="1802445"/>
          </a:xfrm>
          <a:prstGeom prst="rect">
            <a:avLst/>
          </a:prstGeom>
        </p:spPr>
      </p:pic>
      <p:sp>
        <p:nvSpPr>
          <p:cNvPr id="7" name="TextBox 6"/>
          <p:cNvSpPr txBox="1"/>
          <p:nvPr/>
        </p:nvSpPr>
        <p:spPr>
          <a:xfrm>
            <a:off x="1087395" y="6191791"/>
            <a:ext cx="6764507" cy="307777"/>
          </a:xfrm>
          <a:prstGeom prst="rect">
            <a:avLst/>
          </a:prstGeom>
          <a:noFill/>
        </p:spPr>
        <p:txBody>
          <a:bodyPr wrap="square" rtlCol="0">
            <a:spAutoFit/>
          </a:bodyPr>
          <a:lstStyle/>
          <a:p>
            <a:r>
              <a:rPr lang="en-US" sz="1400" dirty="0"/>
              <a:t>Image Credit: http://</a:t>
            </a:r>
            <a:r>
              <a:rPr lang="en-US" sz="1400" dirty="0" err="1"/>
              <a:t>dkc.squarespace.com</a:t>
            </a:r>
            <a:r>
              <a:rPr lang="en-US" sz="1400" dirty="0"/>
              <a:t>/</a:t>
            </a:r>
            <a:r>
              <a:rPr lang="en-US" sz="1400" dirty="0" err="1"/>
              <a:t>waddlebot</a:t>
            </a:r>
            <a:r>
              <a:rPr lang="en-US" sz="1400" dirty="0"/>
              <a:t>/</a:t>
            </a:r>
          </a:p>
        </p:txBody>
      </p:sp>
    </p:spTree>
    <p:extLst>
      <p:ext uri="{BB962C8B-B14F-4D97-AF65-F5344CB8AC3E}">
        <p14:creationId xmlns:p14="http://schemas.microsoft.com/office/powerpoint/2010/main" val="1960794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2001"/>
            <a:ext cx="8245475" cy="1371600"/>
          </a:xfrm>
        </p:spPr>
        <p:txBody>
          <a:bodyPr/>
          <a:lstStyle/>
          <a:p>
            <a:r>
              <a:rPr lang="en-US" dirty="0" smtClean="0"/>
              <a:t>WHAT YOU SEE in VIEW</a:t>
            </a:r>
            <a:endParaRPr lang="en-US" dirty="0"/>
          </a:p>
        </p:txBody>
      </p:sp>
      <p:sp>
        <p:nvSpPr>
          <p:cNvPr id="3" name="Content Placeholder 2"/>
          <p:cNvSpPr>
            <a:spLocks noGrp="1"/>
          </p:cNvSpPr>
          <p:nvPr>
            <p:ph idx="1"/>
          </p:nvPr>
        </p:nvSpPr>
        <p:spPr>
          <a:xfrm>
            <a:off x="365810" y="1543436"/>
            <a:ext cx="3262312" cy="3608366"/>
          </a:xfrm>
        </p:spPr>
        <p:txBody>
          <a:bodyPr>
            <a:normAutofit/>
          </a:bodyPr>
          <a:lstStyle/>
          <a:p>
            <a:pPr marL="342900" indent="-342900">
              <a:buFont typeface="Arial" charset="0"/>
              <a:buChar char="•"/>
            </a:pPr>
            <a:r>
              <a:rPr lang="en-US" b="0" dirty="0" smtClean="0"/>
              <a:t>You will be the value of the sensor.</a:t>
            </a:r>
          </a:p>
          <a:p>
            <a:pPr marL="342900" indent="-342900">
              <a:buFont typeface="Arial" charset="0"/>
              <a:buChar char="•"/>
            </a:pPr>
            <a:r>
              <a:rPr lang="en-US" b="0" dirty="0" smtClean="0"/>
              <a:t>You can use this value in your program for more accuracy</a:t>
            </a:r>
          </a:p>
          <a:p>
            <a:pPr marL="342900" indent="-342900">
              <a:buFont typeface="Arial" charset="0"/>
              <a:buChar char="•"/>
            </a:pPr>
            <a:r>
              <a:rPr lang="en-US" b="0" dirty="0" smtClean="0"/>
              <a:t>Or you can use this value to check if your sensor readings as you hypothesize</a:t>
            </a:r>
            <a:r>
              <a:rPr lang="en-US" dirty="0" smtClean="0">
                <a:solidFill>
                  <a:srgbClr val="FFC000"/>
                </a:solidFill>
              </a:rPr>
              <a:t>.</a:t>
            </a:r>
          </a:p>
        </p:txBody>
      </p:sp>
      <p:sp>
        <p:nvSpPr>
          <p:cNvPr id="4" name="Footer Placeholder 3"/>
          <p:cNvSpPr>
            <a:spLocks noGrp="1"/>
          </p:cNvSpPr>
          <p:nvPr>
            <p:ph type="ftr" sz="quarter" idx="11"/>
          </p:nvPr>
        </p:nvSpPr>
        <p:spPr/>
        <p:txBody>
          <a:bodyPr/>
          <a:lstStyle/>
          <a:p>
            <a:r>
              <a:rPr lang="en-US" smtClean="0"/>
              <a:t>© EV3Lessons.com, 2017, (Last edit: 5/15/2017)</a:t>
            </a:r>
            <a:endParaRPr lang="en-US"/>
          </a:p>
        </p:txBody>
      </p:sp>
      <p:pic>
        <p:nvPicPr>
          <p:cNvPr id="8" name="Picture 7"/>
          <p:cNvPicPr>
            <a:picLocks noChangeAspect="1"/>
          </p:cNvPicPr>
          <p:nvPr/>
        </p:nvPicPr>
        <p:blipFill>
          <a:blip r:embed="rId2"/>
          <a:stretch>
            <a:fillRect/>
          </a:stretch>
        </p:blipFill>
        <p:spPr>
          <a:xfrm>
            <a:off x="3795542" y="1543436"/>
            <a:ext cx="4907133" cy="2050742"/>
          </a:xfrm>
          <a:prstGeom prst="rect">
            <a:avLst/>
          </a:prstGeom>
        </p:spPr>
      </p:pic>
      <p:sp>
        <p:nvSpPr>
          <p:cNvPr id="32" name="Content Placeholder 2"/>
          <p:cNvSpPr txBox="1">
            <a:spLocks/>
          </p:cNvSpPr>
          <p:nvPr/>
        </p:nvSpPr>
        <p:spPr>
          <a:xfrm>
            <a:off x="3618854" y="3952994"/>
            <a:ext cx="5165898" cy="2121643"/>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1800" b="0" dirty="0" smtClean="0"/>
              <a:t>In this example, you are viewing the values for Reflected Light on Port 3 for a Light Sensor. The sensor was placed on a black area and then on a white area so that the programmer could have more accurate threshold readings.</a:t>
            </a:r>
            <a:endParaRPr lang="en-US" sz="1800" dirty="0" smtClean="0">
              <a:solidFill>
                <a:srgbClr val="FFC000"/>
              </a:solidFill>
            </a:endParaRPr>
          </a:p>
        </p:txBody>
      </p:sp>
      <p:sp>
        <p:nvSpPr>
          <p:cNvPr id="34" name="TextBox 33"/>
          <p:cNvSpPr txBox="1"/>
          <p:nvPr/>
        </p:nvSpPr>
        <p:spPr>
          <a:xfrm>
            <a:off x="3628122" y="3588221"/>
            <a:ext cx="6764507" cy="307777"/>
          </a:xfrm>
          <a:prstGeom prst="rect">
            <a:avLst/>
          </a:prstGeom>
          <a:noFill/>
        </p:spPr>
        <p:txBody>
          <a:bodyPr wrap="square" rtlCol="0">
            <a:spAutoFit/>
          </a:bodyPr>
          <a:lstStyle/>
          <a:p>
            <a:r>
              <a:rPr lang="en-US" sz="1400" dirty="0"/>
              <a:t>Image Credit: http://</a:t>
            </a:r>
            <a:r>
              <a:rPr lang="en-US" sz="1400" dirty="0" err="1"/>
              <a:t>dkc.squarespace.com</a:t>
            </a:r>
            <a:r>
              <a:rPr lang="en-US" sz="1400" dirty="0"/>
              <a:t>/</a:t>
            </a:r>
            <a:r>
              <a:rPr lang="en-US" sz="1400" dirty="0" err="1"/>
              <a:t>waddlebot</a:t>
            </a:r>
            <a:r>
              <a:rPr lang="en-US" sz="1400" dirty="0"/>
              <a:t>/</a:t>
            </a:r>
          </a:p>
        </p:txBody>
      </p:sp>
    </p:spTree>
    <p:extLst>
      <p:ext uri="{BB962C8B-B14F-4D97-AF65-F5344CB8AC3E}">
        <p14:creationId xmlns:p14="http://schemas.microsoft.com/office/powerpoint/2010/main" val="603089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IS POWERFUL</a:t>
            </a:r>
            <a:endParaRPr lang="en-US" dirty="0"/>
          </a:p>
        </p:txBody>
      </p:sp>
      <p:sp>
        <p:nvSpPr>
          <p:cNvPr id="3" name="Content Placeholder 2"/>
          <p:cNvSpPr>
            <a:spLocks noGrp="1"/>
          </p:cNvSpPr>
          <p:nvPr>
            <p:ph idx="1"/>
          </p:nvPr>
        </p:nvSpPr>
        <p:spPr>
          <a:xfrm>
            <a:off x="457200" y="1219200"/>
            <a:ext cx="8245474" cy="4906963"/>
          </a:xfrm>
        </p:spPr>
        <p:txBody>
          <a:bodyPr/>
          <a:lstStyle/>
          <a:p>
            <a:r>
              <a:rPr lang="en-US" dirty="0" smtClean="0"/>
              <a:t>As you go through the rest of the lessons on EV3Lessons.com, you will use View often</a:t>
            </a:r>
          </a:p>
          <a:p>
            <a:r>
              <a:rPr lang="en-US" dirty="0" smtClean="0"/>
              <a:t>As you complete each challenge, think about how View might help you.</a:t>
            </a:r>
          </a:p>
          <a:p>
            <a:r>
              <a:rPr lang="en-US" dirty="0" smtClean="0"/>
              <a:t>The next page has many several examples to think about.</a:t>
            </a:r>
            <a:endParaRPr lang="en-US" dirty="0"/>
          </a:p>
        </p:txBody>
      </p:sp>
      <p:sp>
        <p:nvSpPr>
          <p:cNvPr id="4" name="Footer Placeholder 3"/>
          <p:cNvSpPr>
            <a:spLocks noGrp="1"/>
          </p:cNvSpPr>
          <p:nvPr>
            <p:ph type="ftr" sz="quarter" idx="11"/>
          </p:nvPr>
        </p:nvSpPr>
        <p:spPr/>
        <p:txBody>
          <a:bodyPr/>
          <a:lstStyle/>
          <a:p>
            <a:r>
              <a:rPr lang="en-US" smtClean="0"/>
              <a:t>© EV3Lessons.com, 2017, (Last edit: 5/15/2017)</a:t>
            </a:r>
            <a:endParaRPr lang="en-US"/>
          </a:p>
        </p:txBody>
      </p:sp>
    </p:spTree>
    <p:extLst>
      <p:ext uri="{BB962C8B-B14F-4D97-AF65-F5344CB8AC3E}">
        <p14:creationId xmlns:p14="http://schemas.microsoft.com/office/powerpoint/2010/main" val="266999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OTHER PROBLEMS YOU CAN SOLVE WITH VIEW</a:t>
            </a:r>
            <a:endParaRPr lang="en-US" dirty="0"/>
          </a:p>
        </p:txBody>
      </p:sp>
      <p:sp>
        <p:nvSpPr>
          <p:cNvPr id="3" name="Content Placeholder 2"/>
          <p:cNvSpPr>
            <a:spLocks noGrp="1"/>
          </p:cNvSpPr>
          <p:nvPr>
            <p:ph idx="1"/>
          </p:nvPr>
        </p:nvSpPr>
        <p:spPr>
          <a:xfrm>
            <a:off x="1620350" y="1442658"/>
            <a:ext cx="6738471" cy="4945117"/>
          </a:xfrm>
        </p:spPr>
        <p:txBody>
          <a:bodyPr>
            <a:normAutofit fontScale="92500" lnSpcReduction="20000"/>
          </a:bodyPr>
          <a:lstStyle/>
          <a:p>
            <a:r>
              <a:rPr lang="en-US" sz="1400" dirty="0" smtClean="0"/>
              <a:t>Challenge 1: Program Easier/More Accurately</a:t>
            </a:r>
          </a:p>
          <a:p>
            <a:r>
              <a:rPr lang="en-US" sz="1400" b="0" dirty="0" smtClean="0"/>
              <a:t>I want to go from a starting point up to a LEGO model. I keep having to guess and check. How can I figure out how far away the LEGO model is?</a:t>
            </a:r>
          </a:p>
          <a:p>
            <a:endParaRPr lang="en-US" sz="1400" dirty="0"/>
          </a:p>
          <a:p>
            <a:r>
              <a:rPr lang="en-US" sz="1400" dirty="0" smtClean="0"/>
              <a:t>Challenge 2: </a:t>
            </a:r>
            <a:r>
              <a:rPr lang="en-US" sz="1400" dirty="0"/>
              <a:t>Program </a:t>
            </a:r>
            <a:r>
              <a:rPr lang="en-US" sz="1400" dirty="0" smtClean="0"/>
              <a:t>Easier/More Accurately</a:t>
            </a:r>
            <a:endParaRPr lang="en-US" sz="1400" dirty="0"/>
          </a:p>
          <a:p>
            <a:r>
              <a:rPr lang="en-US" sz="1400" b="0" dirty="0"/>
              <a:t>I want </a:t>
            </a:r>
            <a:r>
              <a:rPr lang="en-US" sz="1400" b="0" dirty="0" smtClean="0"/>
              <a:t>my robot to turn 90 degrees. But 90 degrees in the real world is not 90 degrees in the steering block. So, how much does my robot have to turn to make a 90 degree turn?</a:t>
            </a:r>
          </a:p>
          <a:p>
            <a:endParaRPr lang="en-US" sz="1400" dirty="0"/>
          </a:p>
          <a:p>
            <a:r>
              <a:rPr lang="en-US" sz="1400" dirty="0" smtClean="0"/>
              <a:t>Challenge 3: Debug Code</a:t>
            </a:r>
            <a:endParaRPr lang="en-US" sz="1400" dirty="0"/>
          </a:p>
          <a:p>
            <a:r>
              <a:rPr lang="en-US" sz="1400" b="0" dirty="0" smtClean="0"/>
              <a:t>The robot does not </a:t>
            </a:r>
            <a:r>
              <a:rPr lang="en-US" sz="1400" b="0" dirty="0" err="1" smtClean="0"/>
              <a:t>folllow</a:t>
            </a:r>
            <a:r>
              <a:rPr lang="en-US" sz="1400" b="0" dirty="0" smtClean="0"/>
              <a:t> the green line like I programmed it to do. Why not? What color does the robot think that green line is? Try placing the robot on different objects or parts of mat/picture – what colors or reflected light values does the sensor read</a:t>
            </a:r>
          </a:p>
          <a:p>
            <a:endParaRPr lang="en-US" sz="1400" dirty="0"/>
          </a:p>
          <a:p>
            <a:r>
              <a:rPr lang="en-US" sz="1400" dirty="0" smtClean="0"/>
              <a:t>Challenge 4: Check Builds</a:t>
            </a:r>
          </a:p>
          <a:p>
            <a:r>
              <a:rPr lang="en-US" sz="1400" b="0" dirty="0" smtClean="0"/>
              <a:t>I built my robot with the touch sensor a little bit inside the robot.  I am not sure that the touch sensor is getting pressed enough.   How can I make sure the sensor is getting pressed?</a:t>
            </a:r>
          </a:p>
          <a:p>
            <a:endParaRPr lang="en-US" sz="1400" dirty="0"/>
          </a:p>
          <a:p>
            <a:r>
              <a:rPr lang="en-US" sz="1400" dirty="0" smtClean="0"/>
              <a:t>Challenge 5: Test Sensors</a:t>
            </a:r>
          </a:p>
          <a:p>
            <a:r>
              <a:rPr lang="en-US" sz="1400" b="0" dirty="0" smtClean="0"/>
              <a:t>I told my robot to stop when the Ultrasonic sensor is 20cm away. But it seems to stop earlier. Is the sensor working correctly? How can I see what the ultrasonic sensor sees?</a:t>
            </a:r>
            <a:endParaRPr lang="en-US" sz="1400" b="0" dirty="0"/>
          </a:p>
        </p:txBody>
      </p:sp>
      <p:sp>
        <p:nvSpPr>
          <p:cNvPr id="4" name="Footer Placeholder 3"/>
          <p:cNvSpPr>
            <a:spLocks noGrp="1"/>
          </p:cNvSpPr>
          <p:nvPr>
            <p:ph type="ftr" sz="quarter" idx="11"/>
          </p:nvPr>
        </p:nvSpPr>
        <p:spPr/>
        <p:txBody>
          <a:bodyPr/>
          <a:lstStyle/>
          <a:p>
            <a:r>
              <a:rPr lang="en-US" smtClean="0"/>
              <a:t>© EV3Lessons.com, 2017, (Last edit: 5/15/2017)</a:t>
            </a:r>
            <a:endParaRPr lang="en-US"/>
          </a:p>
        </p:txBody>
      </p:sp>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21725" y="4581295"/>
            <a:ext cx="861937" cy="645621"/>
          </a:xfrm>
          <a:prstGeom prst="rect">
            <a:avLst/>
          </a:prstGeom>
        </p:spPr>
      </p:pic>
      <p:pic>
        <p:nvPicPr>
          <p:cNvPr id="10" name="Picture 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1725" y="5546807"/>
            <a:ext cx="964140" cy="601646"/>
          </a:xfrm>
          <a:prstGeom prst="rect">
            <a:avLst/>
          </a:prstGeom>
        </p:spPr>
      </p:pic>
      <p:cxnSp>
        <p:nvCxnSpPr>
          <p:cNvPr id="12" name="Straight Connector 11"/>
          <p:cNvCxnSpPr/>
          <p:nvPr/>
        </p:nvCxnSpPr>
        <p:spPr>
          <a:xfrm flipV="1">
            <a:off x="457199" y="3845153"/>
            <a:ext cx="826463" cy="1"/>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78710" y="2463860"/>
            <a:ext cx="783440" cy="783440"/>
          </a:xfrm>
          <a:prstGeom prst="rect">
            <a:avLst/>
          </a:prstGeom>
        </p:spPr>
      </p:pic>
      <p:pic>
        <p:nvPicPr>
          <p:cNvPr id="7" name="Picture 6"/>
          <p:cNvPicPr>
            <a:picLocks noChangeAspect="1"/>
          </p:cNvPicPr>
          <p:nvPr/>
        </p:nvPicPr>
        <p:blipFill>
          <a:blip r:embed="rId6"/>
          <a:stretch>
            <a:fillRect/>
          </a:stretch>
        </p:blipFill>
        <p:spPr>
          <a:xfrm>
            <a:off x="421725" y="1470411"/>
            <a:ext cx="964140" cy="642760"/>
          </a:xfrm>
          <a:prstGeom prst="rect">
            <a:avLst/>
          </a:prstGeom>
        </p:spPr>
      </p:pic>
    </p:spTree>
    <p:extLst>
      <p:ext uri="{BB962C8B-B14F-4D97-AF65-F5344CB8AC3E}">
        <p14:creationId xmlns:p14="http://schemas.microsoft.com/office/powerpoint/2010/main" val="1276815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65" y="439032"/>
            <a:ext cx="8245475" cy="1371600"/>
          </a:xfrm>
        </p:spPr>
        <p:txBody>
          <a:bodyPr/>
          <a:lstStyle/>
          <a:p>
            <a:r>
              <a:rPr lang="en-US" dirty="0" smtClean="0"/>
              <a:t>CREDITS</a:t>
            </a:r>
            <a:endParaRPr lang="en-US" dirty="0"/>
          </a:p>
        </p:txBody>
      </p:sp>
      <p:sp>
        <p:nvSpPr>
          <p:cNvPr id="3" name="Content Placeholder 2"/>
          <p:cNvSpPr>
            <a:spLocks noGrp="1"/>
          </p:cNvSpPr>
          <p:nvPr>
            <p:ph idx="1"/>
          </p:nvPr>
        </p:nvSpPr>
        <p:spPr>
          <a:xfrm>
            <a:off x="457200" y="1513114"/>
            <a:ext cx="8245474" cy="4574775"/>
          </a:xfrm>
        </p:spPr>
        <p:txBody>
          <a:bodyPr>
            <a:noAutofit/>
          </a:bodyPr>
          <a:lstStyle/>
          <a:p>
            <a:pPr marL="342900" indent="-342900">
              <a:buFont typeface="Arial"/>
              <a:buChar char="•"/>
            </a:pPr>
            <a:r>
              <a:rPr lang="en-US" sz="1800" dirty="0" smtClean="0"/>
              <a:t>This tutorial was created by Sanjay Seshan and Arvind </a:t>
            </a:r>
            <a:r>
              <a:rPr lang="en-US" sz="1800" dirty="0" err="1" smtClean="0"/>
              <a:t>Seshan</a:t>
            </a:r>
            <a:endParaRPr lang="en-US" sz="1800" dirty="0" smtClean="0"/>
          </a:p>
          <a:p>
            <a:pPr marL="342900" indent="-342900">
              <a:buFont typeface="Arial"/>
              <a:buChar char="•"/>
            </a:pPr>
            <a:r>
              <a:rPr lang="en-US" sz="1800" dirty="0" smtClean="0"/>
              <a:t>More lessons are available at www.ev3lessons.com</a:t>
            </a:r>
          </a:p>
        </p:txBody>
      </p:sp>
      <p:sp>
        <p:nvSpPr>
          <p:cNvPr id="4" name="Footer Placeholder 3"/>
          <p:cNvSpPr>
            <a:spLocks noGrp="1"/>
          </p:cNvSpPr>
          <p:nvPr>
            <p:ph type="ftr" sz="quarter" idx="11"/>
          </p:nvPr>
        </p:nvSpPr>
        <p:spPr/>
        <p:txBody>
          <a:bodyPr/>
          <a:lstStyle/>
          <a:p>
            <a:r>
              <a:rPr lang="en-US" smtClean="0"/>
              <a:t>© EV3Lessons.com, 2017, (Last edit: 5/15/2017)</a:t>
            </a:r>
            <a:endParaRPr lang="en-US" dirty="0"/>
          </a:p>
        </p:txBody>
      </p:sp>
      <p:sp>
        <p:nvSpPr>
          <p:cNvPr id="6" name="Rectangle 1"/>
          <p:cNvSpPr>
            <a:spLocks noChangeArrowheads="1"/>
          </p:cNvSpPr>
          <p:nvPr/>
        </p:nvSpPr>
        <p:spPr bwMode="auto">
          <a:xfrm>
            <a:off x="457199" y="4630535"/>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2"/>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2"/>
              </a:rPr>
              <a:t>NonCommercial</a:t>
            </a:r>
            <a:r>
              <a:rPr kumimoji="0" lang="en-US" altLang="en-US" sz="2000" b="0" i="0" u="none" strike="noStrike" cap="none" normalizeH="0" baseline="0" dirty="0" smtClean="0">
                <a:ln>
                  <a:noFill/>
                </a:ln>
                <a:solidFill>
                  <a:srgbClr val="4374B7"/>
                </a:solidFill>
                <a:effectLst/>
                <a:latin typeface="Helvetica Neue"/>
                <a:hlinkClick r:id="rId2"/>
              </a:rPr>
              <a:t>-</a:t>
            </a:r>
            <a:r>
              <a:rPr kumimoji="0" lang="en-US" altLang="en-US" sz="2000" b="0" i="0" u="none" strike="noStrike" cap="none" normalizeH="0" baseline="0" dirty="0" err="1" smtClean="0">
                <a:ln>
                  <a:noFill/>
                </a:ln>
                <a:solidFill>
                  <a:srgbClr val="4374B7"/>
                </a:solidFill>
                <a:effectLst/>
                <a:latin typeface="Helvetica Neue"/>
                <a:hlinkClick r:id="rId2"/>
              </a:rPr>
              <a:t>ShareAlike</a:t>
            </a:r>
            <a:r>
              <a:rPr kumimoji="0" lang="en-US" altLang="en-US" sz="2000" b="0" i="0" u="none" strike="noStrike" cap="none" normalizeH="0" baseline="0" dirty="0" smtClean="0">
                <a:ln>
                  <a:noFill/>
                </a:ln>
                <a:solidFill>
                  <a:srgbClr val="4374B7"/>
                </a:solidFill>
                <a:effectLst/>
                <a:latin typeface="Helvetica Neue"/>
                <a:hlinkClick r:id="rId2"/>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2050" name="Picture 2"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618595" y="3609409"/>
            <a:ext cx="2161449" cy="761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3514724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2CEFEB64-C992-CF42-AC34-A2A7B15E4CF5}" vid="{484731AA-B6D9-C841-B3ED-40BE794FD840}"/>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beginner</Template>
  <TotalTime>6652</TotalTime>
  <Words>649</Words>
  <Application>Microsoft Macintosh PowerPoint</Application>
  <PresentationFormat>On-screen Show (4:3)</PresentationFormat>
  <Paragraphs>67</Paragraphs>
  <Slides>8</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Arial Black</vt:lpstr>
      <vt:lpstr>Calibri</vt:lpstr>
      <vt:lpstr>Calibri Light</vt:lpstr>
      <vt:lpstr>Helvetica Neue</vt:lpstr>
      <vt:lpstr>Arial</vt:lpstr>
      <vt:lpstr>beginner</vt:lpstr>
      <vt:lpstr>Custom Design</vt:lpstr>
      <vt:lpstr>BEGINNER PROGRAMMING LESSON</vt:lpstr>
      <vt:lpstr>Lesson Objectives</vt:lpstr>
      <vt:lpstr>WHY DO YOU NEED SENSOR DATA?</vt:lpstr>
      <vt:lpstr>How do you get to View?</vt:lpstr>
      <vt:lpstr>WHAT YOU SEE in VIEW</vt:lpstr>
      <vt:lpstr>VIEW IS POWERFUL</vt:lpstr>
      <vt:lpstr>OTHER PROBLEMS YOU CAN SOLVE WITH VIEW</vt:lpstr>
      <vt:lpstr>CREDITS</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EV3 PROGRAMMING Lesson</dc:title>
  <cp:lastModifiedBy>Microsoft Office User</cp:lastModifiedBy>
  <cp:revision>40</cp:revision>
  <cp:lastPrinted>2017-05-15T13:19:28Z</cp:lastPrinted>
  <dcterms:created xsi:type="dcterms:W3CDTF">2014-08-07T02:19:13Z</dcterms:created>
  <dcterms:modified xsi:type="dcterms:W3CDTF">2017-05-15T21:03:41Z</dcterms:modified>
</cp:coreProperties>
</file>