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64" r:id="rId1"/>
  </p:sldMasterIdLst>
  <p:notesMasterIdLst>
    <p:notesMasterId r:id="rId16"/>
  </p:notesMasterIdLst>
  <p:sldIdLst>
    <p:sldId id="259" r:id="rId2"/>
    <p:sldId id="286" r:id="rId3"/>
    <p:sldId id="260" r:id="rId4"/>
    <p:sldId id="284" r:id="rId5"/>
    <p:sldId id="261" r:id="rId6"/>
    <p:sldId id="271" r:id="rId7"/>
    <p:sldId id="262" r:id="rId8"/>
    <p:sldId id="263" r:id="rId9"/>
    <p:sldId id="285" r:id="rId10"/>
    <p:sldId id="280" r:id="rId11"/>
    <p:sldId id="281" r:id="rId12"/>
    <p:sldId id="282" r:id="rId13"/>
    <p:sldId id="283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1638" autoAdjust="0"/>
  </p:normalViewPr>
  <p:slideViewPr>
    <p:cSldViewPr snapToGrid="0" snapToObjects="1">
      <p:cViewPr>
        <p:scale>
          <a:sx n="75" d="100"/>
          <a:sy n="75" d="100"/>
        </p:scale>
        <p:origin x="73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219CF-C82C-D140-AFDA-2B230CE4D65C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C0FFA-9DAC-5346-9A3A-A5D0C7D2D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70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C0FFA-9DAC-5346-9A3A-A5D0C7D2D7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38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6C689B1-68A1-4296-857A-F260705079C9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9566" y="457285"/>
            <a:ext cx="4318946" cy="1468442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420130" y="468518"/>
            <a:ext cx="3979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Bonus </a:t>
            </a:r>
          </a:p>
          <a:p>
            <a:pPr algn="ctr"/>
            <a:r>
              <a:rPr lang="en-US" sz="3200" dirty="0" smtClean="0"/>
              <a:t>EV3</a:t>
            </a:r>
            <a:r>
              <a:rPr lang="en-US" sz="3200" baseline="0" dirty="0" smtClean="0"/>
              <a:t> Programming Lessons</a:t>
            </a:r>
            <a:endParaRPr lang="en-US" sz="3200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167623" y="2685828"/>
            <a:ext cx="7200900" cy="1485900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L-Shape 23"/>
          <p:cNvSpPr/>
          <p:nvPr userDrawn="1"/>
        </p:nvSpPr>
        <p:spPr>
          <a:xfrm rot="5400000">
            <a:off x="402" y="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-Shape 24"/>
          <p:cNvSpPr/>
          <p:nvPr userDrawn="1"/>
        </p:nvSpPr>
        <p:spPr>
          <a:xfrm rot="16200000">
            <a:off x="7205917" y="4919916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-Shape 25"/>
          <p:cNvSpPr/>
          <p:nvPr userDrawn="1"/>
        </p:nvSpPr>
        <p:spPr>
          <a:xfrm rot="10800000">
            <a:off x="7205472" y="-444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-Shape 26"/>
          <p:cNvSpPr/>
          <p:nvPr userDrawn="1"/>
        </p:nvSpPr>
        <p:spPr>
          <a:xfrm>
            <a:off x="-43" y="492036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https://scontent-ord1-1.xx.fbcdn.net/hphotos-xpt1/v/t1.0-9/12651076_941338815954145_5409348962164193173_n.png?oh=030f8d39265122be5526bc60cc54dd44&amp;oe=576EA3E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26" y="4522936"/>
            <a:ext cx="2021890" cy="202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88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13B2-68D6-4017-9FA2-5BBCDC24A00E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7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D110-EDAB-4FC6-8659-F07D340470B4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9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32" y="290384"/>
            <a:ext cx="8452022" cy="8340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3"/>
            <a:ext cx="8452022" cy="48809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88E2-55BA-4D4D-8EC4-ED51ECA331E5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57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FCCDEA-5929-41A4-B281-4313FFFE7D51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6731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A0F6-07EF-4D28-9FE6-CD1BFCFDB44C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4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8407-EB7C-43F4-A067-A0053AAFEDFC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7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E4B0-7ECE-4E60-9C56-111AB1D56753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4075-B177-4197-9C63-57BD618D3D27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3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53121E-7AA3-4371-A983-8C3514251EB3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31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982370-1860-4945-9604-C8E119E75477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469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2F54F726-D788-49E9-A8EA-8ECFDBEC3F37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L-Shape 9"/>
          <p:cNvSpPr/>
          <p:nvPr userDrawn="1"/>
        </p:nvSpPr>
        <p:spPr>
          <a:xfrm rot="5400000">
            <a:off x="402" y="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-Shape 13"/>
          <p:cNvSpPr/>
          <p:nvPr userDrawn="1"/>
        </p:nvSpPr>
        <p:spPr>
          <a:xfrm rot="16200000">
            <a:off x="7205917" y="4919916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-Shape 14"/>
          <p:cNvSpPr/>
          <p:nvPr userDrawn="1"/>
        </p:nvSpPr>
        <p:spPr>
          <a:xfrm rot="10800000">
            <a:off x="7205472" y="-444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-Shape 15"/>
          <p:cNvSpPr/>
          <p:nvPr userDrawn="1"/>
        </p:nvSpPr>
        <p:spPr>
          <a:xfrm>
            <a:off x="-43" y="492036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5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v3dev.org/docs/getting-started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hyperlink" Target="http://the.earth.li/~sgtatham/putty/latest/x86/putty.ex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dev.org/" TargetMode="External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bian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3dev/ev3dev/releas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hyperlink" Target="http://sourceforge.net/projects/win32diskimager/?source=navba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ev3dev:</a:t>
            </a:r>
            <a:br>
              <a:rPr lang="en-US" dirty="0" smtClean="0"/>
            </a:br>
            <a:r>
              <a:rPr lang="en-US" dirty="0" smtClean="0"/>
              <a:t> Setup</a:t>
            </a:r>
            <a:endParaRPr lang="en-US" dirty="0"/>
          </a:p>
        </p:txBody>
      </p:sp>
      <p:pic>
        <p:nvPicPr>
          <p:cNvPr id="1026" name="Picture 2" descr="https://avatars0.githubusercontent.com/u/6878323?v=3&amp;s=4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784" y="4876798"/>
            <a:ext cx="1533495" cy="153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41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Step </a:t>
            </a:r>
            <a:r>
              <a:rPr lang="en-US" dirty="0" smtClean="0"/>
              <a:t>3: Boot ev3dev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572467"/>
            <a:ext cx="8452022" cy="4880919"/>
          </a:xfrm>
        </p:spPr>
        <p:txBody>
          <a:bodyPr/>
          <a:lstStyle/>
          <a:p>
            <a:r>
              <a:rPr lang="en-US" dirty="0"/>
              <a:t>Put the SD Card in your EV3 and power it 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At </a:t>
            </a:r>
            <a:r>
              <a:rPr lang="en-US" dirty="0"/>
              <a:t>first, you will see the MINDSTORMS boot splash and the red LEDs will be on. This is immediately followed by the ev3dev boot splash and the LEDs changing to orange. </a:t>
            </a:r>
            <a:endParaRPr lang="en-US" dirty="0" smtClean="0"/>
          </a:p>
          <a:p>
            <a:r>
              <a:rPr lang="en-US" dirty="0" smtClean="0"/>
              <a:t>The button lights on the EV3 brick (LEDs) </a:t>
            </a:r>
            <a:r>
              <a:rPr lang="en-US" dirty="0"/>
              <a:t>indicate </a:t>
            </a:r>
            <a:r>
              <a:rPr lang="en-US" dirty="0" smtClean="0"/>
              <a:t>SD card activity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877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Connect to the Internet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33632" y="1209041"/>
            <a:ext cx="8452022" cy="503112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cs typeface="Courier New" panose="02070309020205020404" pitchFamily="49" charset="0"/>
              </a:rPr>
              <a:t>Insert the USB Wi-Fi </a:t>
            </a:r>
            <a:r>
              <a:rPr lang="en-US" dirty="0" smtClean="0">
                <a:cs typeface="Courier New" panose="02070309020205020404" pitchFamily="49" charset="0"/>
              </a:rPr>
              <a:t>dongle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cs typeface="Courier New" panose="02070309020205020404" pitchFamily="49" charset="0"/>
              </a:rPr>
              <a:t>Note that more than the standard LEGO specified Wi-Fi dongles should work</a:t>
            </a:r>
            <a:endParaRPr lang="en-US" dirty="0" smtClean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cs typeface="Courier New" panose="02070309020205020404" pitchFamily="49" charset="0"/>
              </a:rPr>
              <a:t>Navigate to Wireless and </a:t>
            </a:r>
            <a:r>
              <a:rPr lang="en-US" dirty="0" smtClean="0">
                <a:cs typeface="Courier New" panose="02070309020205020404" pitchFamily="49" charset="0"/>
              </a:rPr>
              <a:t>Networks using arrow keys on robot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cs typeface="Courier New" panose="02070309020205020404" pitchFamily="49" charset="0"/>
              </a:rPr>
              <a:t>Find Wi-Fi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cs typeface="Courier New" panose="02070309020205020404" pitchFamily="49" charset="0"/>
              </a:rPr>
              <a:t>Select Powered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cs typeface="Courier New" panose="02070309020205020404" pitchFamily="49" charset="0"/>
              </a:rPr>
              <a:t>Press Start Scan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cs typeface="Courier New" panose="02070309020205020404" pitchFamily="49" charset="0"/>
              </a:rPr>
              <a:t>Select a network that you recognize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cs typeface="Courier New" panose="02070309020205020404" pitchFamily="49" charset="0"/>
              </a:rPr>
              <a:t>Press connect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cs typeface="Courier New" panose="02070309020205020404" pitchFamily="49" charset="0"/>
              </a:rPr>
              <a:t>When you are prompted with a dialogue press the middle button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cs typeface="Courier New" panose="02070309020205020404" pitchFamily="49" charset="0"/>
              </a:rPr>
              <a:t>Type in the passcode  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cs typeface="Courier New" panose="02070309020205020404" pitchFamily="49" charset="0"/>
              </a:rPr>
              <a:t>Select Accept then Accept on the other remaining dialogue</a:t>
            </a:r>
          </a:p>
          <a:p>
            <a:pPr lvl="1">
              <a:lnSpc>
                <a:spcPct val="100000"/>
              </a:lnSpc>
            </a:pPr>
            <a:endParaRPr lang="en-US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cs typeface="Courier New" panose="02070309020205020404" pitchFamily="49" charset="0"/>
              </a:rPr>
              <a:t>To connect to the Internet in another </a:t>
            </a:r>
            <a:r>
              <a:rPr lang="en-US" dirty="0">
                <a:cs typeface="Courier New" panose="02070309020205020404" pitchFamily="49" charset="0"/>
              </a:rPr>
              <a:t>way </a:t>
            </a:r>
            <a:r>
              <a:rPr lang="en-US" dirty="0" smtClean="0">
                <a:cs typeface="Courier New" panose="02070309020205020404" pitchFamily="49" charset="0"/>
              </a:rPr>
              <a:t>(USB or Bluetooth) visit </a:t>
            </a:r>
            <a:r>
              <a:rPr lang="en-US" dirty="0" smtClean="0">
                <a:cs typeface="Courier New" panose="02070309020205020404" pitchFamily="49" charset="0"/>
                <a:hlinkClick r:id="rId2"/>
              </a:rPr>
              <a:t>here</a:t>
            </a:r>
            <a:endParaRPr lang="en-US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389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SSH on Linux/Mac OS 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33632" y="1209041"/>
            <a:ext cx="8452022" cy="503112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cs typeface="Courier New" panose="02070309020205020404" pitchFamily="49" charset="0"/>
              </a:rPr>
              <a:t>Launch terminal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cs typeface="Courier New" panose="02070309020205020404" pitchFamily="49" charset="0"/>
              </a:rPr>
              <a:t>Find the IP Address of your EV3 (On the top left of the EV3 screen)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cs typeface="Courier New" panose="02070309020205020404" pitchFamily="49" charset="0"/>
              </a:rPr>
              <a:t>In Terminal type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IP_Address_EV3 –l root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cs typeface="Courier New" panose="02070309020205020404" pitchFamily="49" charset="0"/>
              </a:rPr>
              <a:t>Replace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IP_Address_EV3</a:t>
            </a:r>
            <a:r>
              <a:rPr lang="en-US" dirty="0">
                <a:cs typeface="Courier New" panose="02070309020205020404" pitchFamily="49" charset="0"/>
              </a:rPr>
              <a:t> with the value you found in step 2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cs typeface="Courier New" panose="02070309020205020404" pitchFamily="49" charset="0"/>
              </a:rPr>
              <a:t>The </a:t>
            </a:r>
            <a:r>
              <a:rPr lang="en-US" dirty="0" smtClean="0">
                <a:cs typeface="Courier New" panose="02070309020205020404" pitchFamily="49" charset="0"/>
              </a:rPr>
              <a:t>password is </a:t>
            </a:r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r00tme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oot </a:t>
            </a:r>
            <a:r>
              <a:rPr lang="en-US" dirty="0" smtClean="0">
                <a:solidFill>
                  <a:srgbClr val="333333"/>
                </a:solidFill>
                <a:cs typeface="Courier New" panose="02070309020205020404" pitchFamily="49" charset="0"/>
              </a:rPr>
              <a:t>is the username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</a:pPr>
            <a:endParaRPr lang="en-US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cs typeface="Courier New" panose="02070309020205020404" pitchFamily="49" charset="0"/>
              </a:rPr>
              <a:t>To change the password run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cs typeface="Courier New" panose="02070309020205020404" pitchFamily="49" charset="0"/>
              </a:rPr>
              <a:t>To make a new user run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useradd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NAME_OF_USER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lnSpc>
                <a:spcPct val="100000"/>
              </a:lnSpc>
              <a:spcBef>
                <a:spcPts val="1000"/>
              </a:spcBef>
            </a:pPr>
            <a:r>
              <a:rPr lang="en-US" dirty="0">
                <a:cs typeface="Courier New" panose="02070309020205020404" pitchFamily="49" charset="0"/>
              </a:rPr>
              <a:t>Replace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NAME_OF_USER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with the </a:t>
            </a:r>
            <a:r>
              <a:rPr lang="en-US" dirty="0" smtClean="0">
                <a:cs typeface="Courier New" panose="02070309020205020404" pitchFamily="49" charset="0"/>
              </a:rPr>
              <a:t>username you want</a:t>
            </a:r>
            <a:endParaRPr lang="en-US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989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SSH on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cs typeface="Courier New" panose="02070309020205020404" pitchFamily="49" charset="0"/>
              </a:rPr>
              <a:t>Install </a:t>
            </a:r>
            <a:r>
              <a:rPr lang="en-US" dirty="0" smtClean="0">
                <a:cs typeface="Courier New" panose="02070309020205020404" pitchFamily="49" charset="0"/>
                <a:hlinkClick r:id="rId2"/>
              </a:rPr>
              <a:t>Putty</a:t>
            </a:r>
            <a:endParaRPr lang="en-US" dirty="0" smtClean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cs typeface="Courier New" panose="02070309020205020404" pitchFamily="49" charset="0"/>
              </a:rPr>
              <a:t>Find the IP Address of your EV3 (On the top left of the EV3 screen</a:t>
            </a:r>
            <a:r>
              <a:rPr lang="en-US" dirty="0" smtClean="0"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cs typeface="Courier New" panose="02070309020205020404" pitchFamily="49" charset="0"/>
              </a:rPr>
              <a:t>Connect to the EV3: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333333"/>
                </a:solidFill>
                <a:cs typeface="Courier New" panose="02070309020205020404" pitchFamily="49" charset="0"/>
              </a:rPr>
              <a:t>Press </a:t>
            </a:r>
            <a:r>
              <a:rPr lang="en-US" dirty="0" smtClean="0">
                <a:solidFill>
                  <a:srgbClr val="333333"/>
                </a:solidFill>
                <a:cs typeface="Courier New" panose="02070309020205020404" pitchFamily="49" charset="0"/>
              </a:rPr>
              <a:t>open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 </a:t>
            </a:r>
            <a:r>
              <a:rPr lang="en-US" dirty="0">
                <a:solidFill>
                  <a:srgbClr val="333333"/>
                </a:solidFill>
                <a:cs typeface="Courier New" panose="02070309020205020404" pitchFamily="49" charset="0"/>
              </a:rPr>
              <a:t>is the </a:t>
            </a:r>
            <a:r>
              <a:rPr lang="en-US" dirty="0" smtClean="0">
                <a:solidFill>
                  <a:srgbClr val="333333"/>
                </a:solidFill>
                <a:cs typeface="Courier New" panose="02070309020205020404" pitchFamily="49" charset="0"/>
              </a:rPr>
              <a:t>username</a:t>
            </a:r>
            <a:endParaRPr lang="en-US" dirty="0"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cs typeface="Courier New" panose="02070309020205020404" pitchFamily="49" charset="0"/>
              </a:rPr>
              <a:t>The </a:t>
            </a:r>
            <a:r>
              <a:rPr lang="en-US" dirty="0">
                <a:cs typeface="Courier New" panose="02070309020205020404" pitchFamily="49" charset="0"/>
              </a:rPr>
              <a:t>password is 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r00tme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 smtClean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cs typeface="Courier New" panose="02070309020205020404" pitchFamily="49" charset="0"/>
              </a:rPr>
              <a:t>To </a:t>
            </a:r>
            <a:r>
              <a:rPr lang="en-US" dirty="0">
                <a:cs typeface="Courier New" panose="02070309020205020404" pitchFamily="49" charset="0"/>
              </a:rPr>
              <a:t>change the password run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cs typeface="Courier New" panose="02070309020205020404" pitchFamily="49" charset="0"/>
              </a:rPr>
              <a:t>To make a new user run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useradd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NAME_OF_USER </a:t>
            </a:r>
          </a:p>
          <a:p>
            <a:pPr lvl="3">
              <a:lnSpc>
                <a:spcPct val="100000"/>
              </a:lnSpc>
              <a:spcBef>
                <a:spcPts val="1000"/>
              </a:spcBef>
            </a:pPr>
            <a:r>
              <a:rPr lang="en-US" dirty="0">
                <a:cs typeface="Courier New" panose="02070309020205020404" pitchFamily="49" charset="0"/>
              </a:rPr>
              <a:t>Replace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NAME_OF_USER</a:t>
            </a:r>
            <a:r>
              <a:rPr lang="en-US" dirty="0">
                <a:cs typeface="Courier New" panose="02070309020205020404" pitchFamily="49" charset="0"/>
              </a:rPr>
              <a:t> with the username you want</a:t>
            </a:r>
          </a:p>
          <a:p>
            <a:pPr>
              <a:lnSpc>
                <a:spcPct val="100000"/>
              </a:lnSpc>
            </a:pPr>
            <a:endParaRPr lang="en-US" dirty="0"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pic>
        <p:nvPicPr>
          <p:cNvPr id="6" name="Picture 5" descr="PuTTY Configur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152" y="2008384"/>
            <a:ext cx="3133587" cy="278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71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Author’s Email: </a:t>
            </a:r>
            <a:r>
              <a:rPr lang="en-US" sz="1800" dirty="0" smtClean="0">
                <a:hlinkClick r:id="rId2"/>
              </a:rPr>
              <a:t>team@droidsrobotics.org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b="0" dirty="0" smtClean="0"/>
              <a:t>Credits</a:t>
            </a:r>
            <a:r>
              <a:rPr lang="en-US" sz="1800" dirty="0"/>
              <a:t>: </a:t>
            </a:r>
            <a:r>
              <a:rPr lang="en-US" sz="1800" u="sng" dirty="0" smtClean="0">
                <a:hlinkClick r:id="rId3"/>
              </a:rPr>
              <a:t>ev3dev.org</a:t>
            </a: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869113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87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how to install ev3dev on an EV3</a:t>
            </a:r>
            <a:endParaRPr lang="en-US" dirty="0" smtClean="0"/>
          </a:p>
          <a:p>
            <a:r>
              <a:rPr lang="en-US" dirty="0" smtClean="0"/>
              <a:t>Learn to setup networking on ev3dev and connect to the ev3 using </a:t>
            </a:r>
            <a:r>
              <a:rPr lang="en-US" dirty="0" err="1" smtClean="0"/>
              <a:t>ssh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b="1" dirty="0"/>
              <a:t>Prerequisites: </a:t>
            </a:r>
            <a:r>
              <a:rPr lang="en-US" b="1" dirty="0" smtClean="0"/>
              <a:t>none</a:t>
            </a:r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4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3"/>
            <a:ext cx="5292727" cy="4880919"/>
          </a:xfrm>
        </p:spPr>
        <p:txBody>
          <a:bodyPr>
            <a:normAutofit/>
          </a:bodyPr>
          <a:lstStyle/>
          <a:p>
            <a:r>
              <a:rPr lang="en-US" dirty="0" smtClean="0"/>
              <a:t>EV3 brick</a:t>
            </a:r>
          </a:p>
          <a:p>
            <a:r>
              <a:rPr lang="en-US" dirty="0" smtClean="0"/>
              <a:t>USB WIFI (Optional)</a:t>
            </a:r>
          </a:p>
          <a:p>
            <a:r>
              <a:rPr lang="en-US" dirty="0" smtClean="0"/>
              <a:t>Micro SD card (2gb+ but smaller than 32gb)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35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ev3dev?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ev3dev is a </a:t>
            </a:r>
            <a:r>
              <a:rPr lang="en-US" dirty="0" err="1">
                <a:hlinkClick r:id="rId2"/>
              </a:rPr>
              <a:t>Debian</a:t>
            </a:r>
            <a:r>
              <a:rPr lang="en-US" dirty="0">
                <a:hlinkClick r:id="rId2"/>
              </a:rPr>
              <a:t> Linux</a:t>
            </a:r>
            <a:r>
              <a:rPr lang="en-US" dirty="0"/>
              <a:t>-based operating system that runs on </a:t>
            </a:r>
            <a:r>
              <a:rPr lang="en-US" dirty="0" smtClean="0"/>
              <a:t>the LEGO</a:t>
            </a:r>
            <a:r>
              <a:rPr lang="en-US" baseline="30000" dirty="0"/>
              <a:t>®</a:t>
            </a:r>
            <a:r>
              <a:rPr lang="en-US" dirty="0"/>
              <a:t> </a:t>
            </a:r>
            <a:r>
              <a:rPr lang="en-US" dirty="0" smtClean="0"/>
              <a:t>MINDSTORMS EV3</a:t>
            </a:r>
          </a:p>
          <a:p>
            <a:r>
              <a:rPr lang="en-US" dirty="0" smtClean="0"/>
              <a:t>ev3dev allows you to program in different languages (</a:t>
            </a:r>
            <a:r>
              <a:rPr lang="en-US" dirty="0" err="1" smtClean="0"/>
              <a:t>eg</a:t>
            </a:r>
            <a:r>
              <a:rPr lang="en-US" dirty="0" smtClean="0"/>
              <a:t>. Python, </a:t>
            </a:r>
            <a:r>
              <a:rPr lang="en-US" dirty="0" err="1" smtClean="0"/>
              <a:t>c++</a:t>
            </a:r>
            <a:r>
              <a:rPr lang="en-US" dirty="0" smtClean="0"/>
              <a:t>)</a:t>
            </a:r>
          </a:p>
          <a:p>
            <a:r>
              <a:rPr lang="en-US" dirty="0" smtClean="0"/>
              <a:t>ev3dev supports many </a:t>
            </a:r>
            <a:r>
              <a:rPr lang="en-US" dirty="0"/>
              <a:t>USB and Bluetooth devices, like Wi-Fi dongles, keyboards, keypads, joysticks and cameras work too.</a:t>
            </a:r>
            <a:r>
              <a:rPr lang="en-US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6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Download ev3dev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3"/>
            <a:ext cx="8452022" cy="5094143"/>
          </a:xfrm>
        </p:spPr>
        <p:txBody>
          <a:bodyPr>
            <a:normAutofit/>
          </a:bodyPr>
          <a:lstStyle/>
          <a:p>
            <a:r>
              <a:rPr lang="en-US" i="0" dirty="0" smtClean="0">
                <a:cs typeface="Courier New" panose="02070309020205020404" pitchFamily="49" charset="0"/>
              </a:rPr>
              <a:t>Download the latest version of EV3dev for EV3 </a:t>
            </a:r>
            <a:r>
              <a:rPr lang="en-US" i="0" dirty="0" smtClean="0">
                <a:cs typeface="Courier New" panose="02070309020205020404" pitchFamily="49" charset="0"/>
                <a:hlinkClick r:id="rId3"/>
              </a:rPr>
              <a:t>here</a:t>
            </a:r>
            <a:r>
              <a:rPr lang="en-US" dirty="0">
                <a:cs typeface="Courier New" panose="02070309020205020404" pitchFamily="49" charset="0"/>
              </a:rPr>
              <a:t> (https://</a:t>
            </a:r>
            <a:r>
              <a:rPr lang="en-US" dirty="0" smtClean="0">
                <a:cs typeface="Courier New" panose="02070309020205020404" pitchFamily="49" charset="0"/>
              </a:rPr>
              <a:t>github.com/ev3dev/ev3dev/releases)</a:t>
            </a:r>
            <a:endParaRPr lang="en-US" i="0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Unzip the file</a:t>
            </a:r>
          </a:p>
          <a:p>
            <a:pPr lvl="1"/>
            <a:r>
              <a:rPr lang="en-US" i="0" dirty="0" smtClean="0">
                <a:cs typeface="Courier New" panose="02070309020205020404" pitchFamily="49" charset="0"/>
              </a:rPr>
              <a:t>Remember where you put the .</a:t>
            </a:r>
            <a:r>
              <a:rPr lang="en-US" i="0" dirty="0" err="1" smtClean="0">
                <a:cs typeface="Courier New" panose="02070309020205020404" pitchFamily="49" charset="0"/>
              </a:rPr>
              <a:t>img</a:t>
            </a:r>
            <a:r>
              <a:rPr lang="en-US" i="0" dirty="0" smtClean="0">
                <a:cs typeface="Courier New" panose="02070309020205020404" pitchFamily="49" charset="0"/>
              </a:rPr>
              <a:t> file</a:t>
            </a:r>
            <a:endParaRPr lang="en-US" i="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8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Write Image (Windows)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Download </a:t>
            </a:r>
            <a:r>
              <a:rPr lang="en-US" dirty="0" smtClean="0">
                <a:cs typeface="Courier New" panose="02070309020205020404" pitchFamily="49" charset="0"/>
                <a:hlinkClick r:id="rId2"/>
              </a:rPr>
              <a:t>win32diskimager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Insert the Micro SD card into the computer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Browse for the .</a:t>
            </a:r>
            <a:r>
              <a:rPr lang="en-US" dirty="0" err="1" smtClean="0">
                <a:cs typeface="Courier New" panose="02070309020205020404" pitchFamily="49" charset="0"/>
              </a:rPr>
              <a:t>img</a:t>
            </a:r>
            <a:r>
              <a:rPr lang="en-US" dirty="0" smtClean="0">
                <a:cs typeface="Courier New" panose="02070309020205020404" pitchFamily="49" charset="0"/>
              </a:rPr>
              <a:t> file you downloaded in win32diskimager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Write to the drive letter of your SD card (in device dropdown)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Accept all warnings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58" y="3850726"/>
            <a:ext cx="4992013" cy="238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5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</a:t>
            </a:r>
            <a:r>
              <a:rPr lang="en-US" dirty="0" smtClean="0"/>
              <a:t>Write </a:t>
            </a:r>
            <a:r>
              <a:rPr lang="en-US" dirty="0"/>
              <a:t>Image </a:t>
            </a:r>
            <a:r>
              <a:rPr lang="en-US" dirty="0" smtClean="0"/>
              <a:t>(Mac OS 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4"/>
            <a:ext cx="8511119" cy="4808092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Open terminal from Application </a:t>
            </a:r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 Utilities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Run </a:t>
            </a:r>
            <a:r>
              <a:rPr lang="en-US" alt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diskutil</a:t>
            </a:r>
            <a:r>
              <a:rPr lang="en-US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</a:t>
            </a:r>
          </a:p>
          <a:p>
            <a:r>
              <a:rPr lang="en-US" altLang="en-US" i="0" dirty="0">
                <a:solidFill>
                  <a:schemeClr val="tx1"/>
                </a:solidFill>
                <a:latin typeface="Lato"/>
              </a:rPr>
              <a:t>Now insert you SD card and run </a:t>
            </a:r>
            <a:r>
              <a:rPr lang="en-US" altLang="en-US" i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diskutil</a:t>
            </a:r>
            <a:r>
              <a:rPr lang="en-US" altLang="en-US" i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</a:t>
            </a:r>
            <a:r>
              <a:rPr lang="en-US" altLang="en-US" i="0" dirty="0">
                <a:solidFill>
                  <a:schemeClr val="tx1"/>
                </a:solidFill>
                <a:latin typeface="Lato"/>
              </a:rPr>
              <a:t> again. The new entry (</a:t>
            </a:r>
            <a:r>
              <a:rPr lang="en-US" altLang="en-US" i="0" dirty="0">
                <a:solidFill>
                  <a:schemeClr val="tx1"/>
                </a:solidFill>
                <a:latin typeface="Menlo"/>
              </a:rPr>
              <a:t>/</a:t>
            </a:r>
            <a:r>
              <a:rPr lang="en-US" altLang="en-US" i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dev/ID_OF_CARD</a:t>
            </a:r>
            <a:r>
              <a:rPr lang="en-US" altLang="en-US" i="0" dirty="0" smtClean="0">
                <a:solidFill>
                  <a:schemeClr val="tx1"/>
                </a:solidFill>
                <a:latin typeface="Lato"/>
              </a:rPr>
              <a:t>) </a:t>
            </a:r>
            <a:r>
              <a:rPr lang="en-US" altLang="en-US" i="0" dirty="0">
                <a:solidFill>
                  <a:schemeClr val="tx1"/>
                </a:solidFill>
                <a:latin typeface="Lato"/>
              </a:rPr>
              <a:t>is your SD card.</a:t>
            </a:r>
            <a:r>
              <a:rPr lang="en-US" altLang="en-US" i="0" dirty="0">
                <a:solidFill>
                  <a:schemeClr val="tx1"/>
                </a:solidFill>
              </a:rPr>
              <a:t> </a:t>
            </a:r>
            <a:r>
              <a:rPr lang="en-US" altLang="en-US" i="0" dirty="0" smtClean="0">
                <a:solidFill>
                  <a:schemeClr val="tx1"/>
                </a:solidFill>
              </a:rPr>
              <a:t> Remember the </a:t>
            </a:r>
            <a:r>
              <a:rPr lang="en-US" altLang="en-US" i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ID_OF_CARD</a:t>
            </a:r>
            <a:endParaRPr lang="en-US" altLang="en-US" i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en-US" i="0" dirty="0" smtClean="0">
                <a:solidFill>
                  <a:schemeClr val="tx1"/>
                </a:solidFill>
                <a:cs typeface="Courier New" panose="02070309020205020404" pitchFamily="49" charset="0"/>
              </a:rPr>
              <a:t>Run</a:t>
            </a:r>
            <a:r>
              <a:rPr lang="en-US" altLang="en-US" i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i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diskutil</a:t>
            </a:r>
            <a:r>
              <a:rPr lang="en-US" altLang="en-US" i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i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unmountDisk</a:t>
            </a:r>
            <a:r>
              <a:rPr lang="en-US" altLang="en-US" i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altLang="en-US" i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dev/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ID_OF_CARD</a:t>
            </a:r>
            <a:r>
              <a:rPr lang="en-US" altLang="en-US" i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  <a:p>
            <a:pPr lvl="1"/>
            <a:r>
              <a:rPr lang="en-US" i="0" dirty="0">
                <a:solidFill>
                  <a:schemeClr val="tx1"/>
                </a:solidFill>
              </a:rPr>
              <a:t>Unmount your SD card. If it has more than one partition, you will need to do this for each partition.</a:t>
            </a:r>
            <a:r>
              <a:rPr lang="en-US" altLang="en-US" i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i="0" dirty="0" smtClean="0">
                <a:solidFill>
                  <a:schemeClr val="tx1"/>
                </a:solidFill>
                <a:cs typeface="Courier New" panose="02070309020205020404" pitchFamily="49" charset="0"/>
              </a:rPr>
              <a:t>Listed as identifier when running </a:t>
            </a:r>
            <a:r>
              <a:rPr lang="en-US" altLang="en-US" i="0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diskutil</a:t>
            </a:r>
            <a:r>
              <a:rPr lang="en-US" altLang="en-US" i="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list</a:t>
            </a:r>
            <a:r>
              <a:rPr lang="en-US" altLang="en-US" i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</a:rPr>
              <a:t>This is the dangerous part. If you pick the wrong device, you could wipe out your hard drive, so BE CAREFUL!.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tx1"/>
                </a:solidFill>
              </a:rPr>
              <a:t>Run </a:t>
            </a:r>
            <a:r>
              <a:rPr lang="en-US" alt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if=Location_OF_EV3DEV_IMG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of=/</a:t>
            </a:r>
            <a:r>
              <a:rPr lang="en-US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dev/</a:t>
            </a:r>
            <a:r>
              <a:rPr lang="en-US" alt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i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ID_OF_CARD</a:t>
            </a:r>
            <a:r>
              <a:rPr lang="en-US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=4m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tx1"/>
              </a:solidFill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tx1"/>
                </a:solidFill>
              </a:rPr>
              <a:t>REPLACE EVERY </a:t>
            </a:r>
            <a:r>
              <a:rPr lang="en-US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ID_OF_CARD </a:t>
            </a:r>
            <a:r>
              <a:rPr lang="en-US" alt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WITH THE ACTUAL DISK ENTRY FOUND IN </a:t>
            </a:r>
            <a:r>
              <a:rPr lang="en-US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DISKUTIL LIST</a:t>
            </a:r>
            <a:r>
              <a:rPr lang="en-US" alt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 (EG. DISK1)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i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en-US" i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solidFill>
                <a:schemeClr val="tx1"/>
              </a:solidFill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/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11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</a:t>
            </a:r>
            <a:r>
              <a:rPr lang="en-US" dirty="0" smtClean="0"/>
              <a:t>Write </a:t>
            </a:r>
            <a:r>
              <a:rPr lang="en-US" dirty="0"/>
              <a:t>Image </a:t>
            </a:r>
            <a:r>
              <a:rPr lang="en-US" dirty="0" smtClean="0"/>
              <a:t>(Linux)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3"/>
            <a:ext cx="8058528" cy="488091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Run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–h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Now insert you SD card and run </a:t>
            </a:r>
            <a:r>
              <a:rPr lang="en-US" alt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-h</a:t>
            </a:r>
            <a:r>
              <a:rPr lang="en-US" altLang="en-US" dirty="0">
                <a:solidFill>
                  <a:schemeClr val="tx1"/>
                </a:solidFill>
              </a:rPr>
              <a:t> again. </a:t>
            </a:r>
          </a:p>
          <a:p>
            <a:pPr lvl="1"/>
            <a:r>
              <a:rPr lang="en-US" altLang="en-US" i="0" dirty="0">
                <a:solidFill>
                  <a:schemeClr val="tx1"/>
                </a:solidFill>
              </a:rPr>
              <a:t>See the </a:t>
            </a:r>
            <a:r>
              <a:rPr lang="en-US" altLang="en-US" i="0" dirty="0" smtClean="0">
                <a:solidFill>
                  <a:schemeClr val="tx1"/>
                </a:solidFill>
              </a:rPr>
              <a:t>a new </a:t>
            </a:r>
            <a:r>
              <a:rPr lang="en-US" altLang="en-US" i="0" dirty="0">
                <a:solidFill>
                  <a:schemeClr val="tx1"/>
                </a:solidFill>
              </a:rPr>
              <a:t>entry </a:t>
            </a:r>
            <a:r>
              <a:rPr lang="en-US" altLang="en-US" i="0" dirty="0" err="1" smtClean="0">
                <a:solidFill>
                  <a:schemeClr val="tx1"/>
                </a:solidFill>
              </a:rPr>
              <a:t>eg</a:t>
            </a:r>
            <a:r>
              <a:rPr lang="en-US" altLang="en-US" i="0" dirty="0" smtClean="0">
                <a:solidFill>
                  <a:schemeClr val="tx1"/>
                </a:solidFill>
              </a:rPr>
              <a:t>.(</a:t>
            </a:r>
            <a:r>
              <a:rPr lang="en-US" altLang="en-US" i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i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dev/sdb1</a:t>
            </a:r>
            <a:r>
              <a:rPr lang="en-US" altLang="en-US" i="0" dirty="0">
                <a:solidFill>
                  <a:schemeClr val="tx1"/>
                </a:solidFill>
              </a:rPr>
              <a:t>)? That is your SD card. </a:t>
            </a:r>
            <a:r>
              <a:rPr lang="en-US" altLang="en-US" i="0" dirty="0" err="1">
                <a:solidFill>
                  <a:schemeClr val="tx1"/>
                </a:solidFill>
              </a:rPr>
              <a:t>sdb</a:t>
            </a:r>
            <a:r>
              <a:rPr lang="en-US" altLang="en-US" i="0" dirty="0">
                <a:solidFill>
                  <a:schemeClr val="tx1"/>
                </a:solidFill>
              </a:rPr>
              <a:t> is the actual device name and 1 is the partition number. Your actual device may be named something different. </a:t>
            </a:r>
            <a:endParaRPr lang="en-US" altLang="en-US" i="0" dirty="0" smtClean="0">
              <a:solidFill>
                <a:schemeClr val="tx1"/>
              </a:solidFill>
            </a:endParaRPr>
          </a:p>
          <a:p>
            <a:r>
              <a:rPr lang="en-US" altLang="en-US" i="0" dirty="0" smtClean="0">
                <a:solidFill>
                  <a:schemeClr val="tx1"/>
                </a:solidFill>
                <a:cs typeface="Courier New" panose="02070309020205020404" pitchFamily="49" charset="0"/>
              </a:rPr>
              <a:t>Run </a:t>
            </a:r>
            <a:r>
              <a:rPr lang="en-US" altLang="en-US" i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en-US" i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i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umount</a:t>
            </a:r>
            <a:r>
              <a:rPr lang="en-US" altLang="en-US" i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altLang="en-US" i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dev/sdb1</a:t>
            </a:r>
          </a:p>
          <a:p>
            <a:pPr lvl="1"/>
            <a:r>
              <a:rPr lang="en-US" altLang="en-US" i="0" dirty="0" smtClean="0">
                <a:solidFill>
                  <a:schemeClr val="tx1"/>
                </a:solidFill>
              </a:rPr>
              <a:t> You may have to run this more than once with a different number at the end if you have more than one partition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IMPORTANT: Note 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sdb</a:t>
            </a:r>
            <a:r>
              <a:rPr lang="en-US" altLang="en-US" dirty="0">
                <a:solidFill>
                  <a:srgbClr val="FF0000"/>
                </a:solidFill>
              </a:rPr>
              <a:t> is just an example id. Your actual device may be named something different. </a:t>
            </a:r>
            <a:endParaRPr lang="en-US" altLang="en-US" i="0" dirty="0" smtClean="0">
              <a:solidFill>
                <a:srgbClr val="FF0000"/>
              </a:solidFill>
            </a:endParaRPr>
          </a:p>
          <a:p>
            <a:r>
              <a:rPr lang="en-US" altLang="en-US" i="0" dirty="0" smtClean="0">
                <a:solidFill>
                  <a:schemeClr val="tx1"/>
                </a:solidFill>
              </a:rPr>
              <a:t>Run </a:t>
            </a:r>
            <a:r>
              <a:rPr lang="en-US" alt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if=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Location_OF_EV3DEV_IMG</a:t>
            </a:r>
            <a:r>
              <a:rPr lang="en-US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</a:t>
            </a:r>
            <a:r>
              <a:rPr lang="en-US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=4M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of=/dev/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sdb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US" altLang="en-US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en-US" i="1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8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</a:t>
            </a:r>
            <a:r>
              <a:rPr lang="en-US" dirty="0" smtClean="0"/>
              <a:t>Write </a:t>
            </a:r>
            <a:r>
              <a:rPr lang="en-US" dirty="0"/>
              <a:t>Image </a:t>
            </a:r>
            <a:r>
              <a:rPr lang="en-US" dirty="0" smtClean="0"/>
              <a:t>(Ubuntu Linux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3"/>
            <a:ext cx="8058528" cy="4880919"/>
          </a:xfrm>
        </p:spPr>
        <p:txBody>
          <a:bodyPr>
            <a:normAutofit/>
          </a:bodyPr>
          <a:lstStyle/>
          <a:p>
            <a:pPr lvl="0"/>
            <a:r>
              <a:rPr lang="en-US" altLang="en-US" dirty="0" smtClean="0">
                <a:solidFill>
                  <a:schemeClr val="tx1"/>
                </a:solidFill>
              </a:rPr>
              <a:t>Download the ev3dev image file ending with .</a:t>
            </a:r>
            <a:r>
              <a:rPr lang="en-US" altLang="en-US" dirty="0" err="1" smtClean="0">
                <a:solidFill>
                  <a:schemeClr val="tx1"/>
                </a:solidFill>
              </a:rPr>
              <a:t>xz</a:t>
            </a:r>
            <a:r>
              <a:rPr lang="en-US" altLang="en-US" dirty="0" smtClean="0">
                <a:solidFill>
                  <a:schemeClr val="tx1"/>
                </a:solidFill>
              </a:rPr>
              <a:t> instead of .zip (do not extract)</a:t>
            </a:r>
            <a:endParaRPr lang="en-US" altLang="en-US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en-US" i="1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2/6/2016)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68" y="2097156"/>
            <a:ext cx="2894288" cy="40436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72209" y="2534478"/>
            <a:ext cx="2183447" cy="258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045" y="2048275"/>
            <a:ext cx="3580757" cy="17390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52730" y="3600706"/>
            <a:ext cx="2176670" cy="276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55164" y="3824596"/>
            <a:ext cx="4730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This is our micro SD card. (Yours will probably be different)</a:t>
            </a:r>
            <a:endParaRPr lang="en-US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045" y="4439135"/>
            <a:ext cx="4596978" cy="180102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156174" y="5840318"/>
            <a:ext cx="1046920" cy="300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00180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6396</TotalTime>
  <Words>640</Words>
  <Application>Microsoft Office PowerPoint</Application>
  <PresentationFormat>On-screen Show (4:3)</PresentationFormat>
  <Paragraphs>115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Courier New</vt:lpstr>
      <vt:lpstr>Franklin Gothic Book</vt:lpstr>
      <vt:lpstr>Helvetica neue</vt:lpstr>
      <vt:lpstr>Lato</vt:lpstr>
      <vt:lpstr>Menlo</vt:lpstr>
      <vt:lpstr>Wingdings</vt:lpstr>
      <vt:lpstr>Crop</vt:lpstr>
      <vt:lpstr>Introduction to ev3dev:  Setup</vt:lpstr>
      <vt:lpstr>Objectives</vt:lpstr>
      <vt:lpstr>Materials</vt:lpstr>
      <vt:lpstr>What is ev3dev?</vt:lpstr>
      <vt:lpstr>Step 1: Download ev3dev</vt:lpstr>
      <vt:lpstr>Step 2: Write Image (Windows)</vt:lpstr>
      <vt:lpstr>Step 2: Write Image (Mac OS X)</vt:lpstr>
      <vt:lpstr>Step 2: Write Image (Linux)</vt:lpstr>
      <vt:lpstr>Step 2: Write Image (Ubuntu Linux)</vt:lpstr>
      <vt:lpstr>Step 3: Boot ev3dev</vt:lpstr>
      <vt:lpstr>Step 4: Connect to the Internet</vt:lpstr>
      <vt:lpstr>Step 5: SSH on Linux/Mac OS X</vt:lpstr>
      <vt:lpstr>Step 5: SSH on Windows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Sanjay Seshan</cp:lastModifiedBy>
  <cp:revision>115</cp:revision>
  <cp:lastPrinted>2016-01-20T22:55:27Z</cp:lastPrinted>
  <dcterms:created xsi:type="dcterms:W3CDTF">2016-01-20T18:24:43Z</dcterms:created>
  <dcterms:modified xsi:type="dcterms:W3CDTF">2016-02-07T00:53:41Z</dcterms:modified>
</cp:coreProperties>
</file>