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tmp"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5"/>
  </p:notesMasterIdLst>
  <p:handoutMasterIdLst>
    <p:handoutMasterId r:id="rId16"/>
  </p:handoutMasterIdLst>
  <p:sldIdLst>
    <p:sldId id="390" r:id="rId3"/>
    <p:sldId id="383" r:id="rId4"/>
    <p:sldId id="356" r:id="rId5"/>
    <p:sldId id="386" r:id="rId6"/>
    <p:sldId id="389" r:id="rId7"/>
    <p:sldId id="385" r:id="rId8"/>
    <p:sldId id="368" r:id="rId9"/>
    <p:sldId id="391" r:id="rId10"/>
    <p:sldId id="387" r:id="rId11"/>
    <p:sldId id="388" r:id="rId12"/>
    <p:sldId id="384" r:id="rId13"/>
    <p:sldId id="38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4" autoAdjust="0"/>
    <p:restoredTop sz="96271" autoAdjust="0"/>
  </p:normalViewPr>
  <p:slideViewPr>
    <p:cSldViewPr snapToGrid="0" snapToObjects="1">
      <p:cViewPr varScale="1">
        <p:scale>
          <a:sx n="117" d="100"/>
          <a:sy n="117" d="100"/>
        </p:scale>
        <p:origin x="520" y="168"/>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t>7/19/16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t>‹#›</a:t>
            </a:fld>
            <a:endParaRPr lang="en-US"/>
          </a:p>
        </p:txBody>
      </p:sp>
    </p:spTree>
    <p:extLst>
      <p:ext uri="{BB962C8B-B14F-4D97-AF65-F5344CB8AC3E}">
        <p14:creationId xmlns:p14="http://schemas.microsoft.com/office/powerpoint/2010/main"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12</a:t>
            </a:fld>
            <a:endParaRPr lang="en-US"/>
          </a:p>
        </p:txBody>
      </p:sp>
    </p:spTree>
    <p:extLst>
      <p:ext uri="{BB962C8B-B14F-4D97-AF65-F5344CB8AC3E}">
        <p14:creationId xmlns:p14="http://schemas.microsoft.com/office/powerpoint/2010/main" val="39171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373553" y="471740"/>
            <a:ext cx="4857665" cy="2001435"/>
          </a:xfrm>
          <a:ln>
            <a:noFill/>
          </a:ln>
        </p:spPr>
        <p:txBody>
          <a:bodyPr anchor="b">
            <a:normAutofit/>
          </a:bodyPr>
          <a:lstStyle>
            <a:lvl1pPr algn="l">
              <a:lnSpc>
                <a:spcPct val="85000"/>
              </a:lnSpc>
              <a:defRPr sz="54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80834F2-D82D-4ABD-BA37-F220F9E0698E}"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userDrawn="1"/>
        </p:nvSpPr>
        <p:spPr>
          <a:xfrm>
            <a:off x="1481621" y="5931894"/>
            <a:ext cx="2391085" cy="369332"/>
          </a:xfrm>
          <a:prstGeom prst="rect">
            <a:avLst/>
          </a:prstGeom>
          <a:noFill/>
        </p:spPr>
        <p:txBody>
          <a:bodyPr wrap="square" rtlCol="0">
            <a:spAutoFit/>
          </a:bodyPr>
          <a:lstStyle/>
          <a:p>
            <a:r>
              <a:rPr lang="en-US" dirty="0"/>
              <a:t>By </a:t>
            </a:r>
            <a:r>
              <a:rPr lang="en-US"/>
              <a:t>Droids Robotics</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4036" y="4938756"/>
            <a:ext cx="1317585" cy="1260490"/>
          </a:xfrm>
          <a:prstGeom prst="rect">
            <a:avLst/>
          </a:prstGeom>
        </p:spPr>
      </p:pic>
      <p:pic>
        <p:nvPicPr>
          <p:cNvPr id="15" name="Picture 14" descr="EV3Lessons.com"/>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5422605" y="409394"/>
            <a:ext cx="3487140" cy="12952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504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D67A9-1452-485C-B73A-1B512A717C49}"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655869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EE6F9-5FE0-49E0-B5AC-796DFE700F12}"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063103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96279" y="154094"/>
            <a:ext cx="3853207" cy="1870649"/>
          </a:xfrm>
          <a:ln>
            <a:noFill/>
          </a:ln>
        </p:spPr>
        <p:txBody>
          <a:bodyPr anchor="ctr">
            <a:normAutofit/>
          </a:bodyPr>
          <a:lstStyle>
            <a:lvl1pPr algn="l">
              <a:lnSpc>
                <a:spcPct val="85000"/>
              </a:lnSpc>
              <a:defRPr sz="4000" spc="-50" baseline="0">
                <a:solidFill>
                  <a:schemeClr val="tx1">
                    <a:lumMod val="85000"/>
                    <a:lumOff val="15000"/>
                  </a:schemeClr>
                </a:solidFill>
              </a:defRPr>
            </a:lvl1pPr>
          </a:lstStyle>
          <a:p>
            <a:r>
              <a:rPr lang="en-US" dirty="0"/>
              <a:t>INTERMEDIATE PROGRAMMING LESSON</a:t>
            </a:r>
          </a:p>
        </p:txBody>
      </p:sp>
      <p:sp>
        <p:nvSpPr>
          <p:cNvPr id="3" name="Subtitle 2"/>
          <p:cNvSpPr>
            <a:spLocks noGrp="1"/>
          </p:cNvSpPr>
          <p:nvPr>
            <p:ph type="subTitle" idx="1"/>
          </p:nvPr>
        </p:nvSpPr>
        <p:spPr>
          <a:xfrm>
            <a:off x="1548051" y="3452894"/>
            <a:ext cx="6004883" cy="401411"/>
          </a:xfrm>
        </p:spPr>
        <p:txBody>
          <a:bodyPr lIns="91440" rIns="91440">
            <a:normAutofit/>
          </a:bodyPr>
          <a:lstStyle>
            <a:lvl1pPr marL="0" indent="0" algn="ct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4815DD-0CCA-42EC-8E49-056E00817DA0}"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cxnSp>
        <p:nvCxnSpPr>
          <p:cNvPr id="9" name="Straight Connector 8"/>
          <p:cNvCxnSpPr/>
          <p:nvPr/>
        </p:nvCxnSpPr>
        <p:spPr>
          <a:xfrm>
            <a:off x="905744" y="3854305"/>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p:cNvSpPr txBox="1"/>
          <p:nvPr/>
        </p:nvSpPr>
        <p:spPr>
          <a:xfrm>
            <a:off x="2363695" y="3959525"/>
            <a:ext cx="4373593" cy="369332"/>
          </a:xfrm>
          <a:prstGeom prst="rect">
            <a:avLst/>
          </a:prstGeom>
          <a:noFill/>
        </p:spPr>
        <p:txBody>
          <a:bodyPr wrap="square" rtlCol="0">
            <a:spAutoFit/>
          </a:bodyPr>
          <a:lstStyle/>
          <a:p>
            <a:pPr algn="ctr"/>
            <a:r>
              <a:rPr lang="en-US" dirty="0">
                <a:latin typeface="+mj-lt"/>
              </a:rPr>
              <a:t>By</a:t>
            </a:r>
            <a:r>
              <a:rPr lang="en-US" baseline="0" dirty="0">
                <a:latin typeface="+mj-lt"/>
              </a:rPr>
              <a:t> Sanjay and Arvind Seshan</a:t>
            </a:r>
            <a:endParaRPr lang="en-US" dirty="0">
              <a:latin typeface="+mj-lt"/>
            </a:endParaRPr>
          </a:p>
        </p:txBody>
      </p:sp>
      <p:pic>
        <p:nvPicPr>
          <p:cNvPr id="1026" name="Picture 2" descr="EV3Lesson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687" y="139554"/>
            <a:ext cx="5075507" cy="18851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390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9133A-CFDC-4DF2-9490-DB3073A6D32C}"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29201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C3C486-1BB6-41FB-8A03-5D1FAD1FD4BF}"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06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2D1257-5C8A-4DE1-A08C-7CFCB6A638FF}"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2659330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4BE7E-9042-4540-B0A0-C075778EBEC5}" type="datetime1">
              <a:rPr lang="en-US" smtClean="0"/>
              <a:t>7/19/16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87820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40B1E-EF49-433A-B93C-6B560B61BE32}" type="datetime1">
              <a:rPr lang="en-US" smtClean="0"/>
              <a:t>7/19/16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86508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CE2B37-C8E0-460F-A80D-CE79818E55B4}"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3722317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274C677-3F83-46AA-9140-16A297CD6D7F}"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4290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FFA0A4-E670-4607-924C-EFC02F8D61EE}"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902093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04BD83-BD5D-427F-97C8-2354C6E70318}"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67086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B288F-AF23-433B-B70B-271577BBAC2B}"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38590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9F9C-C689-4691-801D-AC5CB7E0FEDD}"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79384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CEF4A-66A4-4E36-A472-28FB2F1942E9}" type="datetime1">
              <a:rPr lang="en-US" smtClean="0"/>
              <a:t>7/19/16</a:t>
            </a:fld>
            <a:endParaRPr lang="en-US"/>
          </a:p>
        </p:txBody>
      </p:sp>
      <p:sp>
        <p:nvSpPr>
          <p:cNvPr id="5" name="Footer Placeholder 4"/>
          <p:cNvSpPr>
            <a:spLocks noGrp="1"/>
          </p:cNvSpPr>
          <p:nvPr>
            <p:ph type="ftr" sz="quarter" idx="11"/>
          </p:nvPr>
        </p:nvSpPr>
        <p:spPr/>
        <p:txBody>
          <a:bodyPr/>
          <a:lstStyle/>
          <a:p>
            <a:r>
              <a:rPr lang="en-US"/>
              <a:t>© 2015 EV3Lessons.com, Last edit 7/06/2016</a:t>
            </a:r>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2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DCCDB-71AE-4D8A-B0F6-FA4D19E2B0BE}"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6953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7CD09-89EE-4427-B9B2-0950C940050A}" type="datetime1">
              <a:rPr lang="en-US" smtClean="0"/>
              <a:t>7/19/16</a:t>
            </a:fld>
            <a:endParaRPr lang="en-US"/>
          </a:p>
        </p:txBody>
      </p:sp>
      <p:sp>
        <p:nvSpPr>
          <p:cNvPr id="8" name="Footer Placeholder 7"/>
          <p:cNvSpPr>
            <a:spLocks noGrp="1"/>
          </p:cNvSpPr>
          <p:nvPr>
            <p:ph type="ftr" sz="quarter" idx="11"/>
          </p:nvPr>
        </p:nvSpPr>
        <p:spPr/>
        <p:txBody>
          <a:body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59442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10A6C2-8176-4789-A4FF-B6F274F7959C}" type="datetime1">
              <a:rPr lang="en-US" smtClean="0"/>
              <a:t>7/19/16</a:t>
            </a:fld>
            <a:endParaRPr lang="en-US"/>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49757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5EEBE9-D54B-42CD-8C1B-3770CFC98156}" type="datetime1">
              <a:rPr lang="en-US" smtClean="0"/>
              <a:t>7/19/16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2015 EV3Lessons.com, Last edit 7/06/2016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443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C5E233D-5DAD-4DF0-BD04-0B158FF7A0ED}" type="datetime1">
              <a:rPr lang="en-US" smtClean="0"/>
              <a:t>7/19/16</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 2015 EV3Lessons.com, Last edit 7/06/2016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CE407-6216-4202-80E4-A30DC2F709B2}" type="slidenum">
              <a:rPr lang="en-US" smtClean="0"/>
              <a:t>‹#›</a:t>
            </a:fld>
            <a:endParaRPr lang="en-US"/>
          </a:p>
        </p:txBody>
      </p:sp>
    </p:spTree>
    <p:extLst>
      <p:ext uri="{BB962C8B-B14F-4D97-AF65-F5344CB8AC3E}">
        <p14:creationId xmlns:p14="http://schemas.microsoft.com/office/powerpoint/2010/main" val="326690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5DCBC-56C6-4900-9962-F81EBC97CC51}" type="datetime1">
              <a:rPr lang="en-US" smtClean="0"/>
              <a:t>7/19/16</a:t>
            </a:fld>
            <a:endParaRPr lang="en-US"/>
          </a:p>
        </p:txBody>
      </p:sp>
      <p:sp>
        <p:nvSpPr>
          <p:cNvPr id="6" name="Footer Placeholder 5"/>
          <p:cNvSpPr>
            <a:spLocks noGrp="1"/>
          </p:cNvSpPr>
          <p:nvPr>
            <p:ph type="ftr" sz="quarter" idx="11"/>
          </p:nvPr>
        </p:nvSpPr>
        <p:spPr/>
        <p:txBody>
          <a:bodyPr/>
          <a:lstStyle/>
          <a:p>
            <a:r>
              <a:rPr lang="en-US"/>
              <a:t>© 2015 EV3Lessons.com, Last edit 7/06/2016</a:t>
            </a:r>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727719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7635549-8895-4789-B0F3-226371CC24B2}"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08283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4487333" cy="9238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7874" y="287088"/>
            <a:ext cx="8596812" cy="87405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27874" y="1505616"/>
            <a:ext cx="8596811" cy="4654528"/>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CF73676-29B8-4A10-A522-9786BF6F2E84}" type="datetime1">
              <a:rPr lang="en-US" smtClean="0"/>
              <a:t>7/19/16</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2015 EV3Lessons.com, Last edit 7/06/2016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382A7F7-08BF-4252-8141-63FB96055BBB}" type="slidenum">
              <a:rPr lang="en-US" smtClean="0"/>
              <a:t>‹#›</a:t>
            </a:fld>
            <a:endParaRPr lang="en-US"/>
          </a:p>
        </p:txBody>
      </p:sp>
      <p:cxnSp>
        <p:nvCxnSpPr>
          <p:cNvPr id="10" name="Straight Connector 9"/>
          <p:cNvCxnSpPr/>
          <p:nvPr/>
        </p:nvCxnSpPr>
        <p:spPr>
          <a:xfrm flipV="1">
            <a:off x="227874" y="1335314"/>
            <a:ext cx="8596811"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4487333" y="6334315"/>
            <a:ext cx="4656667" cy="9238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296761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tmp"/></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tmp"/><Relationship Id="rId3" Type="http://schemas.openxmlformats.org/officeDocument/2006/relationships/image" Target="../media/image7.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tmp"/><Relationship Id="rId3"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INTERMEDIATE PROGRAMMING LESSON</a:t>
            </a:r>
          </a:p>
        </p:txBody>
      </p:sp>
      <p:sp>
        <p:nvSpPr>
          <p:cNvPr id="3" name="Subtitle 2"/>
          <p:cNvSpPr>
            <a:spLocks noGrp="1"/>
          </p:cNvSpPr>
          <p:nvPr>
            <p:ph type="subTitle" idx="1"/>
          </p:nvPr>
        </p:nvSpPr>
        <p:spPr>
          <a:xfrm>
            <a:off x="1282263" y="3289738"/>
            <a:ext cx="6474372" cy="564567"/>
          </a:xfrm>
        </p:spPr>
        <p:txBody>
          <a:bodyPr>
            <a:normAutofit fontScale="85000" lnSpcReduction="20000"/>
          </a:bodyPr>
          <a:lstStyle/>
          <a:p>
            <a:r>
              <a:rPr lang="en-US"/>
              <a:t>COLOR LINE FOLLOWER MY BLOCK WITH INPUTS: MOVE FOR DISTANCE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Tree>
    <p:extLst>
      <p:ext uri="{BB962C8B-B14F-4D97-AF65-F5344CB8AC3E}">
        <p14:creationId xmlns:p14="http://schemas.microsoft.com/office/powerpoint/2010/main" val="190739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3B: Wire the </a:t>
            </a:r>
            <a:r>
              <a:rPr lang="en-US"/>
              <a:t>My Block</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196" y="1511437"/>
            <a:ext cx="8593644" cy="3549825"/>
          </a:xfrm>
        </p:spPr>
      </p:pic>
      <p:sp>
        <p:nvSpPr>
          <p:cNvPr id="4" name="Footer Placeholder 3"/>
          <p:cNvSpPr>
            <a:spLocks noGrp="1"/>
          </p:cNvSpPr>
          <p:nvPr>
            <p:ph type="ftr" sz="quarter" idx="11"/>
          </p:nvPr>
        </p:nvSpPr>
        <p:spPr/>
        <p:txBody>
          <a:bodyPr/>
          <a:lstStyle/>
          <a:p>
            <a:r>
              <a:rPr lang="en-US"/>
              <a:t>© 2015 EV3Lessons.com, Last edit 7/06/2016</a:t>
            </a:r>
          </a:p>
        </p:txBody>
      </p:sp>
      <p:sp>
        <p:nvSpPr>
          <p:cNvPr id="6" name="TextBox 5"/>
          <p:cNvSpPr txBox="1"/>
          <p:nvPr/>
        </p:nvSpPr>
        <p:spPr>
          <a:xfrm>
            <a:off x="541281" y="5137835"/>
            <a:ext cx="79081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degrees input goes into loop exit condition</a:t>
            </a:r>
          </a:p>
          <a:p>
            <a:pPr marL="285750" indent="-285750">
              <a:buFont typeface="Arial" panose="020B0604020202020204" pitchFamily="34" charset="0"/>
              <a:buChar char="•"/>
            </a:pPr>
            <a:r>
              <a:rPr lang="en-US" dirty="0"/>
              <a:t>The power input goes into power input on the steering block</a:t>
            </a:r>
          </a:p>
          <a:p>
            <a:pPr marL="285750" indent="-285750">
              <a:buFont typeface="Arial" panose="020B0604020202020204" pitchFamily="34" charset="0"/>
              <a:buChar char="•"/>
            </a:pPr>
            <a:r>
              <a:rPr lang="en-US" dirty="0"/>
              <a:t>The color input goes into color input for the switch</a:t>
            </a:r>
          </a:p>
        </p:txBody>
      </p:sp>
      <p:sp>
        <p:nvSpPr>
          <p:cNvPr id="7" name="TextBox 6"/>
          <p:cNvSpPr txBox="1"/>
          <p:nvPr/>
        </p:nvSpPr>
        <p:spPr>
          <a:xfrm>
            <a:off x="154132" y="5093946"/>
            <a:ext cx="426128" cy="523220"/>
          </a:xfrm>
          <a:prstGeom prst="rect">
            <a:avLst/>
          </a:prstGeom>
          <a:noFill/>
        </p:spPr>
        <p:txBody>
          <a:bodyPr wrap="square" rtlCol="0">
            <a:spAutoFit/>
          </a:bodyPr>
          <a:lstStyle/>
          <a:p>
            <a:r>
              <a:rPr lang="en-US" sz="2800" b="1" dirty="0">
                <a:solidFill>
                  <a:srgbClr val="FF0000"/>
                </a:solidFill>
              </a:rPr>
              <a:t>C</a:t>
            </a:r>
          </a:p>
        </p:txBody>
      </p:sp>
      <p:sp>
        <p:nvSpPr>
          <p:cNvPr id="8" name="TextBox 7"/>
          <p:cNvSpPr txBox="1"/>
          <p:nvPr/>
        </p:nvSpPr>
        <p:spPr>
          <a:xfrm>
            <a:off x="773596" y="4545279"/>
            <a:ext cx="1054619" cy="261610"/>
          </a:xfrm>
          <a:prstGeom prst="rect">
            <a:avLst/>
          </a:prstGeom>
          <a:noFill/>
        </p:spPr>
        <p:txBody>
          <a:bodyPr wrap="square" rtlCol="0">
            <a:spAutoFit/>
          </a:bodyPr>
          <a:lstStyle/>
          <a:p>
            <a:r>
              <a:rPr lang="en-US" sz="1100" dirty="0"/>
              <a:t>Degrees</a:t>
            </a:r>
          </a:p>
        </p:txBody>
      </p:sp>
      <p:sp>
        <p:nvSpPr>
          <p:cNvPr id="9" name="TextBox 8"/>
          <p:cNvSpPr txBox="1"/>
          <p:nvPr/>
        </p:nvSpPr>
        <p:spPr>
          <a:xfrm>
            <a:off x="4918016" y="4723080"/>
            <a:ext cx="652464" cy="261610"/>
          </a:xfrm>
          <a:prstGeom prst="rect">
            <a:avLst/>
          </a:prstGeom>
          <a:noFill/>
        </p:spPr>
        <p:txBody>
          <a:bodyPr wrap="square" rtlCol="0">
            <a:spAutoFit/>
          </a:bodyPr>
          <a:lstStyle/>
          <a:p>
            <a:r>
              <a:rPr lang="en-US" sz="1100" dirty="0"/>
              <a:t>Power</a:t>
            </a:r>
          </a:p>
        </p:txBody>
      </p:sp>
      <p:sp>
        <p:nvSpPr>
          <p:cNvPr id="10" name="TextBox 9"/>
          <p:cNvSpPr txBox="1"/>
          <p:nvPr/>
        </p:nvSpPr>
        <p:spPr>
          <a:xfrm>
            <a:off x="3710889" y="4338204"/>
            <a:ext cx="1054619" cy="261610"/>
          </a:xfrm>
          <a:prstGeom prst="rect">
            <a:avLst/>
          </a:prstGeom>
          <a:noFill/>
        </p:spPr>
        <p:txBody>
          <a:bodyPr wrap="square" rtlCol="0">
            <a:spAutoFit/>
          </a:bodyPr>
          <a:lstStyle/>
          <a:p>
            <a:r>
              <a:rPr lang="en-US" sz="1100" dirty="0"/>
              <a:t>Color</a:t>
            </a:r>
          </a:p>
        </p:txBody>
      </p:sp>
    </p:spTree>
    <p:extLst>
      <p:ext uri="{BB962C8B-B14F-4D97-AF65-F5344CB8AC3E}">
        <p14:creationId xmlns:p14="http://schemas.microsoft.com/office/powerpoint/2010/main" val="127845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74" y="1552208"/>
            <a:ext cx="5270790" cy="4296054"/>
          </a:xfrm>
          <a:prstGeom prst="rect">
            <a:avLst/>
          </a:prstGeom>
        </p:spPr>
      </p:pic>
      <p:sp>
        <p:nvSpPr>
          <p:cNvPr id="2" name="Title 1"/>
          <p:cNvSpPr>
            <a:spLocks noGrp="1"/>
          </p:cNvSpPr>
          <p:nvPr>
            <p:ph type="title"/>
          </p:nvPr>
        </p:nvSpPr>
        <p:spPr/>
        <p:txBody>
          <a:bodyPr/>
          <a:lstStyle/>
          <a:p>
            <a:r>
              <a:rPr lang="en-US" dirty="0"/>
              <a:t>STEP 3C: Using the My Block</a:t>
            </a:r>
          </a:p>
        </p:txBody>
      </p:sp>
      <p:sp>
        <p:nvSpPr>
          <p:cNvPr id="3" name="Content Placeholder 2"/>
          <p:cNvSpPr>
            <a:spLocks noGrp="1"/>
          </p:cNvSpPr>
          <p:nvPr>
            <p:ph idx="1"/>
          </p:nvPr>
        </p:nvSpPr>
        <p:spPr>
          <a:xfrm>
            <a:off x="5204298" y="1481777"/>
            <a:ext cx="3620388" cy="4720207"/>
          </a:xfrm>
        </p:spPr>
        <p:txBody>
          <a:bodyPr>
            <a:normAutofit lnSpcReduction="10000"/>
          </a:bodyPr>
          <a:lstStyle/>
          <a:p>
            <a:pPr marL="342900" indent="-342900">
              <a:buFont typeface="Arial" panose="020B0604020202020204" pitchFamily="34" charset="0"/>
              <a:buChar char="•"/>
            </a:pPr>
            <a:r>
              <a:rPr lang="en-US" sz="1800" b="0" dirty="0"/>
              <a:t>Now the My Block appears in the turquoise tab and the same My Block can be used again and again with new inputs (see left)</a:t>
            </a:r>
          </a:p>
          <a:p>
            <a:pPr marL="342900" indent="-342900">
              <a:buFont typeface="Arial" panose="020B0604020202020204" pitchFamily="34" charset="0"/>
              <a:buChar char="•"/>
            </a:pPr>
            <a:r>
              <a:rPr lang="en-US" sz="1800" b="0" dirty="0"/>
              <a:t>The first block alone solves the challenge of line following for 720 degrees.</a:t>
            </a:r>
          </a:p>
          <a:p>
            <a:pPr marL="342900" indent="-342900">
              <a:buFont typeface="Arial" panose="020B0604020202020204" pitchFamily="34" charset="0"/>
              <a:buChar char="•"/>
            </a:pPr>
            <a:r>
              <a:rPr lang="en-US" sz="1800" b="0" dirty="0"/>
              <a:t>The second block in this code is to show that the same block can be used with different inputs to follow a different line for a different distance.</a:t>
            </a:r>
          </a:p>
          <a:p>
            <a:pPr marL="233363" indent="-233363">
              <a:buFont typeface="Arial"/>
              <a:buChar char="•"/>
            </a:pPr>
            <a:endParaRPr lang="en-US" sz="1800" b="0" dirty="0"/>
          </a:p>
          <a:p>
            <a:pPr marL="347663" indent="-347663">
              <a:buFont typeface="Arial"/>
              <a:buChar char="•"/>
            </a:pPr>
            <a:r>
              <a:rPr lang="en-US" sz="1800" b="0" dirty="0"/>
              <a:t>If you want to learn smoother line followers, proceed to the proportional control lesson in Advanced.</a:t>
            </a:r>
          </a:p>
          <a:p>
            <a:endParaRPr lang="en-US" sz="1800" dirty="0"/>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409418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This tutorial was created by Sanjay Seshan and Arvind Seshan</a:t>
            </a:r>
          </a:p>
          <a:p>
            <a:r>
              <a:rPr lang="en-US" dirty="0"/>
              <a:t>More lessons are available at www.ev3lessons.com</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a:t>© 2015 EV3Lessons.com, Last edit 7/06/2016</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r>
              <a:rPr kumimoji="0" lang="en-US" altLang="en-US" sz="1600" b="0" i="0" u="none" strike="noStrike" cap="none" normalizeH="0" baseline="0" dirty="0">
                <a:ln>
                  <a:noFill/>
                </a:ln>
                <a:solidFill>
                  <a:schemeClr val="tx1"/>
                </a:solidFill>
                <a:effectLst/>
              </a:rPr>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3187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Objectives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Learn how to write a line follower that takes multiple inputs</a:t>
            </a:r>
          </a:p>
          <a:p>
            <a:pPr marL="457200" indent="-457200">
              <a:buFont typeface="+mj-lt"/>
              <a:buAutoNum type="arabicPeriod"/>
            </a:pPr>
            <a:r>
              <a:rPr lang="en-US" dirty="0"/>
              <a:t>Learn how to write a line follower that stops after a certain number of degrees</a:t>
            </a:r>
          </a:p>
          <a:p>
            <a:pPr marL="457200" indent="-457200">
              <a:buFont typeface="+mj-lt"/>
              <a:buAutoNum type="arabicPeriod"/>
            </a:pPr>
            <a:r>
              <a:rPr lang="en-US" dirty="0"/>
              <a:t>Practice making a useful My Block</a:t>
            </a:r>
          </a:p>
          <a:p>
            <a:endParaRPr lang="en-US" dirty="0"/>
          </a:p>
          <a:p>
            <a:endParaRPr lang="en-US" dirty="0"/>
          </a:p>
          <a:p>
            <a:r>
              <a:rPr lang="en-US" dirty="0"/>
              <a:t>Prerequisites: My Blocks with Inputs &amp; Outputs, Data wires, Loops, Switches.</a:t>
            </a:r>
          </a:p>
          <a:p>
            <a:endParaRPr lang="en-US" dirty="0"/>
          </a:p>
          <a:p>
            <a:r>
              <a:rPr lang="en-US" dirty="0"/>
              <a:t>The code uses Blue Comment Blocks.  Make sure you are running the most recent version of the EV3 Software. EV3Lessons has Quick Guides to help you.</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328682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marL="233363" indent="-233363"/>
            <a:r>
              <a:rPr lang="en-US" dirty="0"/>
              <a:t>My Block Line Follower with Inputs</a:t>
            </a:r>
          </a:p>
        </p:txBody>
      </p:sp>
      <p:sp>
        <p:nvSpPr>
          <p:cNvPr id="3" name="Content Placeholder 2"/>
          <p:cNvSpPr>
            <a:spLocks noGrp="1"/>
          </p:cNvSpPr>
          <p:nvPr>
            <p:ph idx="1"/>
          </p:nvPr>
        </p:nvSpPr>
        <p:spPr>
          <a:xfrm>
            <a:off x="457199" y="1524318"/>
            <a:ext cx="7886700" cy="4755296"/>
          </a:xfrm>
        </p:spPr>
        <p:txBody>
          <a:bodyPr>
            <a:noAutofit/>
          </a:bodyPr>
          <a:lstStyle/>
          <a:p>
            <a:pPr marL="233363" indent="-233363">
              <a:buFont typeface="Arial"/>
              <a:buChar char="•"/>
            </a:pPr>
            <a:r>
              <a:rPr lang="en-US" b="0" dirty="0"/>
              <a:t>Making a My Block out of your line follower reduces the length of your code and makes it reusable</a:t>
            </a:r>
          </a:p>
          <a:p>
            <a:pPr marL="233363" indent="-233363">
              <a:buFont typeface="Arial"/>
              <a:buChar char="•"/>
            </a:pPr>
            <a:r>
              <a:rPr lang="en-US" b="0" dirty="0"/>
              <a:t>Learning to write a line follower that takes multiple inputs (power, degrees and color) can be very useful</a:t>
            </a:r>
          </a:p>
          <a:p>
            <a:pPr marL="690563" lvl="1" indent="-233363">
              <a:buFont typeface="Arial"/>
              <a:buChar char="•"/>
            </a:pPr>
            <a:r>
              <a:rPr lang="en-US" dirty="0"/>
              <a:t>Every time you want a line follower that goes a different distance, you just need to change the input!</a:t>
            </a:r>
            <a:endParaRPr lang="en-US" b="0" dirty="0"/>
          </a:p>
          <a:p>
            <a:endParaRPr lang="en-US" b="0" dirty="0"/>
          </a:p>
        </p:txBody>
      </p:sp>
      <p:sp>
        <p:nvSpPr>
          <p:cNvPr id="9" name="Footer Placeholder 8"/>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202819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Succeed</a:t>
            </a:r>
          </a:p>
        </p:txBody>
      </p:sp>
      <p:sp>
        <p:nvSpPr>
          <p:cNvPr id="3" name="Content Placeholder 2"/>
          <p:cNvSpPr>
            <a:spLocks noGrp="1"/>
          </p:cNvSpPr>
          <p:nvPr>
            <p:ph idx="1"/>
          </p:nvPr>
        </p:nvSpPr>
        <p:spPr/>
        <p:txBody>
          <a:bodyPr/>
          <a:lstStyle/>
          <a:p>
            <a:pPr marL="0" indent="0">
              <a:buNone/>
            </a:pPr>
            <a:r>
              <a:rPr lang="en-US" dirty="0"/>
              <a:t>You will need to know how to make a Simple Color Line Follower program and how to make a My Block with inputs</a:t>
            </a:r>
          </a:p>
          <a:p>
            <a:pPr marL="0" indent="0">
              <a:buNone/>
            </a:pPr>
            <a:r>
              <a:rPr lang="en-US" dirty="0"/>
              <a:t>Since you will use your EV3 Color Sensor in Color Mode, you will not have to Calibrate your color sensor for this lesson</a:t>
            </a:r>
          </a:p>
          <a:p>
            <a:pPr marL="0" indent="0">
              <a:buNone/>
            </a:pPr>
            <a:r>
              <a:rPr lang="en-US" dirty="0"/>
              <a:t>Check which ports you have your color sensor connected to and adjust the code as needed</a:t>
            </a:r>
          </a:p>
          <a:p>
            <a:pPr marL="0" indent="0">
              <a:buNone/>
            </a:pPr>
            <a:r>
              <a:rPr lang="en-US" dirty="0"/>
              <a:t>You may have to adjust the speed or direction to work for your robot.  Make sure that the the color sensor is in front of the wheels in the direction of travel.</a:t>
            </a:r>
          </a:p>
          <a:p>
            <a:pPr marL="0" indent="0">
              <a:buNone/>
            </a:pPr>
            <a:r>
              <a:rPr lang="en-US" dirty="0"/>
              <a:t>Make sure you place the robot on the side of the line that you are following.  The most common mistake is placing the robot on the wrong side of the line to begin with.</a:t>
            </a:r>
          </a:p>
        </p:txBody>
      </p:sp>
      <p:sp>
        <p:nvSpPr>
          <p:cNvPr id="4" name="Footer Placeholder 3"/>
          <p:cNvSpPr>
            <a:spLocks noGrp="1"/>
          </p:cNvSpPr>
          <p:nvPr>
            <p:ph type="ftr" sz="quarter" idx="11"/>
          </p:nvPr>
        </p:nvSpPr>
        <p:spPr/>
        <p:txBody>
          <a:bodyPr/>
          <a:lstStyle/>
          <a:p>
            <a:r>
              <a:rPr lang="en-US"/>
              <a:t>© 2015 EV3Lessons.com, Last edit 7/06/2016</a:t>
            </a:r>
          </a:p>
        </p:txBody>
      </p:sp>
    </p:spTree>
    <p:extLst>
      <p:ext uri="{BB962C8B-B14F-4D97-AF65-F5344CB8AC3E}">
        <p14:creationId xmlns:p14="http://schemas.microsoft.com/office/powerpoint/2010/main" val="389276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Block</a:t>
            </a:r>
          </a:p>
        </p:txBody>
      </p:sp>
      <p:sp>
        <p:nvSpPr>
          <p:cNvPr id="3" name="Content Placeholder 2"/>
          <p:cNvSpPr>
            <a:spLocks noGrp="1"/>
          </p:cNvSpPr>
          <p:nvPr>
            <p:ph idx="1"/>
          </p:nvPr>
        </p:nvSpPr>
        <p:spPr/>
        <p:txBody>
          <a:bodyPr/>
          <a:lstStyle/>
          <a:p>
            <a:r>
              <a:rPr lang="en-US"/>
              <a:t>In this lesson, you will use the Sensor Block from the yellow tab for the first time.</a:t>
            </a:r>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64" y="1870691"/>
            <a:ext cx="7986452" cy="1097375"/>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9082" y="3392717"/>
            <a:ext cx="4580368" cy="2733446"/>
          </a:xfrm>
          <a:prstGeom prst="rect">
            <a:avLst/>
          </a:prstGeom>
        </p:spPr>
      </p:pic>
      <p:sp>
        <p:nvSpPr>
          <p:cNvPr id="13" name="TextBox 12"/>
          <p:cNvSpPr txBox="1"/>
          <p:nvPr/>
        </p:nvSpPr>
        <p:spPr>
          <a:xfrm>
            <a:off x="457200" y="3132944"/>
            <a:ext cx="3380282" cy="2862322"/>
          </a:xfrm>
          <a:prstGeom prst="rect">
            <a:avLst/>
          </a:prstGeom>
          <a:noFill/>
        </p:spPr>
        <p:txBody>
          <a:bodyPr wrap="square" rtlCol="0">
            <a:spAutoFit/>
          </a:bodyPr>
          <a:lstStyle/>
          <a:p>
            <a:r>
              <a:rPr lang="en-US" dirty="0"/>
              <a:t>We will use the Motor Rotation block.  This is the rotation sensor.</a:t>
            </a:r>
          </a:p>
          <a:p>
            <a:endParaRPr lang="en-US" dirty="0"/>
          </a:p>
          <a:p>
            <a:r>
              <a:rPr lang="en-US" dirty="0"/>
              <a:t>The block has many useful modes.</a:t>
            </a:r>
          </a:p>
          <a:p>
            <a:endParaRPr lang="en-US" dirty="0"/>
          </a:p>
          <a:p>
            <a:r>
              <a:rPr lang="en-US" dirty="0"/>
              <a:t>In this lesson, we learn to use it in reset mode so that the value in the sensor will be set to 0.</a:t>
            </a:r>
          </a:p>
        </p:txBody>
      </p:sp>
      <p:sp>
        <p:nvSpPr>
          <p:cNvPr id="14" name="Rounded Rectangle 13"/>
          <p:cNvSpPr/>
          <p:nvPr/>
        </p:nvSpPr>
        <p:spPr>
          <a:xfrm>
            <a:off x="5058136" y="5503404"/>
            <a:ext cx="1551007" cy="33023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9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966080" y="1524318"/>
            <a:ext cx="3602187" cy="432074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Color Follower for Distance</a:t>
            </a:r>
          </a:p>
        </p:txBody>
      </p:sp>
      <p:sp>
        <p:nvSpPr>
          <p:cNvPr id="3" name="Content Placeholder 2"/>
          <p:cNvSpPr>
            <a:spLocks noGrp="1"/>
          </p:cNvSpPr>
          <p:nvPr>
            <p:ph idx="1"/>
          </p:nvPr>
        </p:nvSpPr>
        <p:spPr>
          <a:xfrm>
            <a:off x="227875" y="1505616"/>
            <a:ext cx="4599422" cy="4654528"/>
          </a:xfrm>
        </p:spPr>
        <p:txBody>
          <a:bodyPr/>
          <a:lstStyle/>
          <a:p>
            <a:r>
              <a:rPr lang="en-US" dirty="0"/>
              <a:t>STEP 1: Create a simple color line follower program</a:t>
            </a:r>
          </a:p>
          <a:p>
            <a:r>
              <a:rPr lang="en-US" dirty="0"/>
              <a:t>STEP 2: </a:t>
            </a:r>
          </a:p>
          <a:p>
            <a:r>
              <a:rPr lang="en-US" dirty="0"/>
              <a:t>	A. Include a “reset the rotation” sensor block to delete any prior readings</a:t>
            </a:r>
          </a:p>
          <a:p>
            <a:r>
              <a:rPr lang="en-US" dirty="0"/>
              <a:t>	B. Exit the line follower loop when the robot has moved certain degrees</a:t>
            </a:r>
          </a:p>
          <a:p>
            <a:r>
              <a:rPr lang="en-US" dirty="0"/>
              <a:t>STEP 3:</a:t>
            </a:r>
          </a:p>
          <a:p>
            <a:r>
              <a:rPr lang="en-US" dirty="0"/>
              <a:t>	A. Create a My Block with the code in Step 2 with inputs for degrees, power and color. </a:t>
            </a:r>
          </a:p>
          <a:p>
            <a:r>
              <a:rPr lang="en-US" dirty="0"/>
              <a:t>	B. Wire the inputs in the My Block</a:t>
            </a:r>
          </a:p>
          <a:p>
            <a:endParaRPr lang="en-US" dirty="0"/>
          </a:p>
          <a:p>
            <a:endParaRPr lang="en-US" dirty="0"/>
          </a:p>
        </p:txBody>
      </p:sp>
      <p:sp>
        <p:nvSpPr>
          <p:cNvPr id="4" name="Footer Placeholder 3"/>
          <p:cNvSpPr>
            <a:spLocks noGrp="1"/>
          </p:cNvSpPr>
          <p:nvPr>
            <p:ph type="ftr" sz="quarter" idx="11"/>
          </p:nvPr>
        </p:nvSpPr>
        <p:spPr/>
        <p:txBody>
          <a:bodyPr/>
          <a:lstStyle/>
          <a:p>
            <a:r>
              <a:rPr lang="en-US"/>
              <a:t>© 2015 EV3Lessons.com, Last edit 7/06/2016</a:t>
            </a:r>
          </a:p>
        </p:txBody>
      </p:sp>
      <p:sp>
        <p:nvSpPr>
          <p:cNvPr id="5" name="TextBox 4"/>
          <p:cNvSpPr txBox="1"/>
          <p:nvPr/>
        </p:nvSpPr>
        <p:spPr>
          <a:xfrm>
            <a:off x="5050342" y="1622734"/>
            <a:ext cx="3334565" cy="1384995"/>
          </a:xfrm>
          <a:prstGeom prst="rect">
            <a:avLst/>
          </a:prstGeom>
          <a:noFill/>
        </p:spPr>
        <p:txBody>
          <a:bodyPr wrap="square" rtlCol="0">
            <a:spAutoFit/>
          </a:bodyPr>
          <a:lstStyle/>
          <a:p>
            <a:r>
              <a:rPr lang="en-US" sz="1400" dirty="0">
                <a:solidFill>
                  <a:srgbClr val="FF0000"/>
                </a:solidFill>
              </a:rPr>
              <a:t>Challenge: Write a line follower My Block that follows a colored line and stops after moving a certain number of degrees.  The line follower should take three inputs (degrees, power and color to follow).</a:t>
            </a:r>
          </a:p>
        </p:txBody>
      </p:sp>
      <p:cxnSp>
        <p:nvCxnSpPr>
          <p:cNvPr id="6" name="Straight Connector 5"/>
          <p:cNvCxnSpPr/>
          <p:nvPr/>
        </p:nvCxnSpPr>
        <p:spPr>
          <a:xfrm flipV="1">
            <a:off x="7198351" y="3232780"/>
            <a:ext cx="0" cy="2057567"/>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6868071" y="4454221"/>
            <a:ext cx="660559" cy="790597"/>
            <a:chOff x="6310708" y="2223671"/>
            <a:chExt cx="809489" cy="898563"/>
          </a:xfrm>
        </p:grpSpPr>
        <p:sp>
          <p:nvSpPr>
            <p:cNvPr id="9" name="Rounded Rectangle 8"/>
            <p:cNvSpPr/>
            <p:nvPr/>
          </p:nvSpPr>
          <p:spPr>
            <a:xfrm>
              <a:off x="6451830" y="2223671"/>
              <a:ext cx="519438" cy="898563"/>
            </a:xfrm>
            <a:prstGeom prst="roundRect">
              <a:avLst/>
            </a:prstGeom>
            <a:solidFill>
              <a:schemeClr val="accent5">
                <a:lumMod val="60000"/>
                <a:lumOff val="40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6979076"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1" name="Rounded Rectangle 10"/>
            <p:cNvSpPr/>
            <p:nvPr/>
          </p:nvSpPr>
          <p:spPr>
            <a:xfrm>
              <a:off x="6310708" y="2525434"/>
              <a:ext cx="141121" cy="295036"/>
            </a:xfrm>
            <a:prstGeom prst="roundRect">
              <a:avLst/>
            </a:prstGeom>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12" name="Oval 11"/>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6047376" y="3570788"/>
            <a:ext cx="1220941" cy="646331"/>
          </a:xfrm>
          <a:prstGeom prst="rect">
            <a:avLst/>
          </a:prstGeom>
          <a:noFill/>
        </p:spPr>
        <p:txBody>
          <a:bodyPr wrap="square" rtlCol="0">
            <a:spAutoFit/>
          </a:bodyPr>
          <a:lstStyle/>
          <a:p>
            <a:r>
              <a:rPr lang="en-US" sz="1200" dirty="0"/>
              <a:t>Goal: Stop after 720 degrees</a:t>
            </a:r>
          </a:p>
        </p:txBody>
      </p:sp>
    </p:spTree>
    <p:extLst>
      <p:ext uri="{BB962C8B-B14F-4D97-AF65-F5344CB8AC3E}">
        <p14:creationId xmlns:p14="http://schemas.microsoft.com/office/powerpoint/2010/main" val="234398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4.07407E-6 L -0.00121 -0.33079 " pathEditMode="relative" rAng="0" ptsTypes="AA">
                                      <p:cBhvr>
                                        <p:cTn id="6" dur="2000" fill="hold"/>
                                        <p:tgtEl>
                                          <p:spTgt spid="8"/>
                                        </p:tgtEl>
                                        <p:attrNameLst>
                                          <p:attrName>ppt_x</p:attrName>
                                          <p:attrName>ppt_y</p:attrName>
                                        </p:attrNameLst>
                                      </p:cBhvr>
                                      <p:rCtr x="-69" y="-1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Simple Color Line Follower</a:t>
            </a:r>
          </a:p>
        </p:txBody>
      </p:sp>
      <p:sp>
        <p:nvSpPr>
          <p:cNvPr id="4" name="Footer Placeholder 3"/>
          <p:cNvSpPr>
            <a:spLocks noGrp="1"/>
          </p:cNvSpPr>
          <p:nvPr>
            <p:ph type="ftr" sz="quarter" idx="11"/>
          </p:nvPr>
        </p:nvSpPr>
        <p:spPr/>
        <p:txBody>
          <a:bodyPr/>
          <a:lstStyle/>
          <a:p>
            <a:r>
              <a:rPr lang="en-US"/>
              <a:t>© 2015 EV3Lessons.com, Last edit 7/06/2016</a:t>
            </a:r>
            <a:endParaRPr lang="en-US" dirty="0"/>
          </a:p>
        </p:txBody>
      </p:sp>
      <p:pic>
        <p:nvPicPr>
          <p:cNvPr id="7" name="Picture 6" descr="Screen Shot 2014-10-12 at 7.11.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55" y="1471448"/>
            <a:ext cx="8323233" cy="4781253"/>
          </a:xfrm>
          <a:prstGeom prst="rect">
            <a:avLst/>
          </a:prstGeom>
        </p:spPr>
      </p:pic>
    </p:spTree>
    <p:extLst>
      <p:ext uri="{BB962C8B-B14F-4D97-AF65-F5344CB8AC3E}">
        <p14:creationId xmlns:p14="http://schemas.microsoft.com/office/powerpoint/2010/main" val="2058380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Add Reset &amp; Loop Exit</a:t>
            </a:r>
          </a:p>
        </p:txBody>
      </p:sp>
      <p:sp>
        <p:nvSpPr>
          <p:cNvPr id="4" name="Footer Placeholder 3"/>
          <p:cNvSpPr>
            <a:spLocks noGrp="1"/>
          </p:cNvSpPr>
          <p:nvPr>
            <p:ph type="ftr" sz="quarter" idx="11"/>
          </p:nvPr>
        </p:nvSpPr>
        <p:spPr/>
        <p:txBody>
          <a:bodyPr/>
          <a:lstStyle/>
          <a:p>
            <a:r>
              <a:rPr lang="en-US"/>
              <a:t>© 2015 EV3Lessons.com, Last edit 7/06/2016</a:t>
            </a:r>
          </a:p>
        </p:txBody>
      </p:sp>
      <p:pic>
        <p:nvPicPr>
          <p:cNvPr id="6" name="Picture 5" descr="Screen Shot 2014-10-12 at 7.13.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46" y="1788012"/>
            <a:ext cx="8702674" cy="4269967"/>
          </a:xfrm>
          <a:prstGeom prst="rect">
            <a:avLst/>
          </a:prstGeom>
        </p:spPr>
      </p:pic>
      <p:sp>
        <p:nvSpPr>
          <p:cNvPr id="7" name="Rounded Rectangle 6"/>
          <p:cNvSpPr/>
          <p:nvPr/>
        </p:nvSpPr>
        <p:spPr>
          <a:xfrm>
            <a:off x="260946" y="3075068"/>
            <a:ext cx="1279987" cy="20489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58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740" y="1441542"/>
            <a:ext cx="5017225" cy="1805845"/>
          </a:xfrm>
          <a:prstGeom prst="rect">
            <a:avLst/>
          </a:prstGeom>
        </p:spPr>
      </p:pic>
      <p:sp>
        <p:nvSpPr>
          <p:cNvPr id="2" name="Title 1"/>
          <p:cNvSpPr>
            <a:spLocks noGrp="1"/>
          </p:cNvSpPr>
          <p:nvPr>
            <p:ph type="title"/>
          </p:nvPr>
        </p:nvSpPr>
        <p:spPr/>
        <p:txBody>
          <a:bodyPr>
            <a:normAutofit/>
          </a:bodyPr>
          <a:lstStyle/>
          <a:p>
            <a:r>
              <a:rPr lang="en-US" dirty="0"/>
              <a:t>Step 3a: Create a My Block</a:t>
            </a:r>
          </a:p>
        </p:txBody>
      </p:sp>
      <p:sp>
        <p:nvSpPr>
          <p:cNvPr id="4" name="Footer Placeholder 3"/>
          <p:cNvSpPr>
            <a:spLocks noGrp="1"/>
          </p:cNvSpPr>
          <p:nvPr>
            <p:ph type="ftr" sz="quarter" idx="11"/>
          </p:nvPr>
        </p:nvSpPr>
        <p:spPr/>
        <p:txBody>
          <a:bodyPr/>
          <a:lstStyle/>
          <a:p>
            <a:r>
              <a:rPr lang="en-US"/>
              <a:t>© 2015 EV3Lessons.com, Last edit 7/06/2016</a:t>
            </a:r>
          </a:p>
        </p:txBody>
      </p:sp>
      <p:sp>
        <p:nvSpPr>
          <p:cNvPr id="9" name="Rectangle 8"/>
          <p:cNvSpPr/>
          <p:nvPr/>
        </p:nvSpPr>
        <p:spPr>
          <a:xfrm>
            <a:off x="4130613" y="1445558"/>
            <a:ext cx="4651351" cy="1882108"/>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solidFill>
                <a:srgbClr val="00B0F0"/>
              </a:solidFill>
            </a:endParaRPr>
          </a:p>
        </p:txBody>
      </p:sp>
      <p:sp>
        <p:nvSpPr>
          <p:cNvPr id="11" name="TextBox 10"/>
          <p:cNvSpPr txBox="1"/>
          <p:nvPr/>
        </p:nvSpPr>
        <p:spPr>
          <a:xfrm>
            <a:off x="254833" y="1391353"/>
            <a:ext cx="3589198" cy="5262979"/>
          </a:xfrm>
          <a:prstGeom prst="rect">
            <a:avLst/>
          </a:prstGeom>
          <a:noFill/>
        </p:spPr>
        <p:txBody>
          <a:bodyPr wrap="square" rtlCol="0">
            <a:spAutoFit/>
          </a:bodyPr>
          <a:lstStyle/>
          <a:p>
            <a:pPr marL="342900" indent="-342900">
              <a:buFont typeface="+mj-lt"/>
              <a:buAutoNum type="alphaUcPeriod"/>
            </a:pPr>
            <a:r>
              <a:rPr lang="en-US" sz="2400" dirty="0">
                <a:solidFill>
                  <a:srgbClr val="00B0F0"/>
                </a:solidFill>
              </a:rPr>
              <a:t>Highlight all the blocks then go to My Block Builder</a:t>
            </a:r>
          </a:p>
          <a:p>
            <a:pPr marL="342900" indent="-342900">
              <a:buFont typeface="+mj-lt"/>
              <a:buAutoNum type="alphaUcPeriod"/>
            </a:pPr>
            <a:endParaRPr lang="en-US" sz="2400" dirty="0">
              <a:solidFill>
                <a:srgbClr val="00B050"/>
              </a:solidFill>
            </a:endParaRPr>
          </a:p>
          <a:p>
            <a:pPr marL="342900" indent="-342900">
              <a:buFont typeface="+mj-lt"/>
              <a:buAutoNum type="alphaUcPeriod"/>
            </a:pPr>
            <a:r>
              <a:rPr lang="en-US" sz="2400" dirty="0">
                <a:solidFill>
                  <a:srgbClr val="FF0000"/>
                </a:solidFill>
              </a:rPr>
              <a:t>Add 3 inputs: one for power and one for color, and one for degrees</a:t>
            </a:r>
            <a:r>
              <a:rPr lang="en-US" sz="2400" dirty="0">
                <a:solidFill>
                  <a:srgbClr val="00B050"/>
                </a:solidFill>
              </a:rPr>
              <a:t> </a:t>
            </a:r>
          </a:p>
          <a:p>
            <a:pPr marL="342900" indent="-342900">
              <a:buFont typeface="+mj-lt"/>
              <a:buAutoNum type="alphaUcPeriod"/>
            </a:pPr>
            <a:endParaRPr lang="en-US" sz="2400" dirty="0">
              <a:solidFill>
                <a:srgbClr val="00B050"/>
              </a:solidFill>
            </a:endParaRPr>
          </a:p>
          <a:p>
            <a:pPr marL="342900" indent="-342900">
              <a:buFont typeface="Arial" panose="020B0604020202020204" pitchFamily="34" charset="0"/>
              <a:buChar char="•"/>
            </a:pPr>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a:solidFill>
                  <a:srgbClr val="FF0000"/>
                </a:solidFill>
              </a:rPr>
              <a:t>B</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7411" y="3497874"/>
            <a:ext cx="3034982" cy="2766582"/>
          </a:xfrm>
          <a:prstGeom prst="rect">
            <a:avLst/>
          </a:prstGeom>
        </p:spPr>
      </p:pic>
      <p:sp>
        <p:nvSpPr>
          <p:cNvPr id="10" name="TextBox 9"/>
          <p:cNvSpPr txBox="1"/>
          <p:nvPr/>
        </p:nvSpPr>
        <p:spPr>
          <a:xfrm>
            <a:off x="4804663" y="1567028"/>
            <a:ext cx="426128" cy="523220"/>
          </a:xfrm>
          <a:prstGeom prst="rect">
            <a:avLst/>
          </a:prstGeom>
          <a:noFill/>
        </p:spPr>
        <p:txBody>
          <a:bodyPr wrap="square" rtlCol="0">
            <a:spAutoFit/>
          </a:bodyPr>
          <a:lstStyle/>
          <a:p>
            <a:r>
              <a:rPr lang="en-US" sz="2800" b="1" dirty="0">
                <a:solidFill>
                  <a:srgbClr val="00B0F0"/>
                </a:solidFill>
              </a:rPr>
              <a:t>A</a:t>
            </a:r>
          </a:p>
        </p:txBody>
      </p:sp>
    </p:spTree>
    <p:extLst>
      <p:ext uri="{BB962C8B-B14F-4D97-AF65-F5344CB8AC3E}">
        <p14:creationId xmlns:p14="http://schemas.microsoft.com/office/powerpoint/2010/main" val="273124098"/>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intermediatev2">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intermediatev2" id="{63F5E447-E8B5-4335-8726-12777BA731C5}" vid="{7C754D33-5435-4000-AB94-F54A58B2A98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9694</TotalTime>
  <Words>724</Words>
  <Application>Microsoft Macintosh PowerPoint</Application>
  <PresentationFormat>On-screen Show (4:3)</PresentationFormat>
  <Paragraphs>79</Paragraphs>
  <Slides>12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Calibri</vt:lpstr>
      <vt:lpstr>Calibri Light</vt:lpstr>
      <vt:lpstr>Helvetica Neue</vt:lpstr>
      <vt:lpstr>Arial</vt:lpstr>
      <vt:lpstr>Retrospect</vt:lpstr>
      <vt:lpstr>intermediatev2</vt:lpstr>
      <vt:lpstr>INTERMEDIATE PROGRAMMING LESSON</vt:lpstr>
      <vt:lpstr>Lesson Objectives</vt:lpstr>
      <vt:lpstr>My Block Line Follower with Inputs</vt:lpstr>
      <vt:lpstr>Tips to Succeed</vt:lpstr>
      <vt:lpstr>New Block</vt:lpstr>
      <vt:lpstr>Color Follower for Distance</vt:lpstr>
      <vt:lpstr>Step 1: Simple Color Line Follower</vt:lpstr>
      <vt:lpstr>Step 2: Add Reset &amp; Loop Exit</vt:lpstr>
      <vt:lpstr>Step 3a: Create a My Block</vt:lpstr>
      <vt:lpstr>Step 3B: Wire the My Block</vt:lpstr>
      <vt:lpstr>STEP 3C: Using the My Block</vt:lpstr>
      <vt:lpstr>Credits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Sanjay Seshan</dc:creator>
  <cp:lastModifiedBy>Microsoft Office User</cp:lastModifiedBy>
  <cp:revision>43</cp:revision>
  <dcterms:created xsi:type="dcterms:W3CDTF">2014-08-07T02:19:13Z</dcterms:created>
  <dcterms:modified xsi:type="dcterms:W3CDTF">2016-07-20T03:33:49Z</dcterms:modified>
</cp:coreProperties>
</file>