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Lst>
  <p:notesMasterIdLst>
    <p:notesMasterId r:id="rId15"/>
  </p:notesMasterIdLst>
  <p:handoutMasterIdLst>
    <p:handoutMasterId r:id="rId16"/>
  </p:handoutMasterIdLst>
  <p:sldIdLst>
    <p:sldId id="289" r:id="rId3"/>
    <p:sldId id="283" r:id="rId4"/>
    <p:sldId id="275" r:id="rId5"/>
    <p:sldId id="285" r:id="rId6"/>
    <p:sldId id="277" r:id="rId7"/>
    <p:sldId id="278" r:id="rId8"/>
    <p:sldId id="279" r:id="rId9"/>
    <p:sldId id="280" r:id="rId10"/>
    <p:sldId id="288" r:id="rId11"/>
    <p:sldId id="284" r:id="rId12"/>
    <p:sldId id="287"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00" autoAdjust="0"/>
    <p:restoredTop sz="94613"/>
  </p:normalViewPr>
  <p:slideViewPr>
    <p:cSldViewPr snapToGrid="0" snapToObjects="1">
      <p:cViewPr varScale="1">
        <p:scale>
          <a:sx n="115" d="100"/>
          <a:sy n="115" d="100"/>
        </p:scale>
        <p:origin x="376"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B75482BB-5DD5-4583-B6E6-E6A6B4E57171}"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5996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3B462-E1FD-4457-88A6-D53574D24FE6}"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3056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CCA3E-C529-404A-A264-934F947D4EFE}"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34391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5995BE-EEA9-460F-A854-64565FAAB871}"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590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DEC0F-822B-4AEC-A9E2-E56CB3D0B120}"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5858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6C8579-C8C9-4C8D-98F3-B696F5B20534}"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958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294C58-60A5-4555-AC3C-381971D3813C}" type="datetime1">
              <a:rPr lang="en-US" smtClean="0"/>
              <a:t>7/19/16</a:t>
            </a:fld>
            <a:endParaRPr lang="en-US"/>
          </a:p>
        </p:txBody>
      </p:sp>
      <p:sp>
        <p:nvSpPr>
          <p:cNvPr id="6" name="Footer Placeholder 5"/>
          <p:cNvSpPr>
            <a:spLocks noGrp="1"/>
          </p:cNvSpPr>
          <p:nvPr>
            <p:ph type="ftr" sz="quarter" idx="11"/>
          </p:nvPr>
        </p:nvSpPr>
        <p:spPr/>
        <p:txBody>
          <a:bodyPr/>
          <a:lstStyle/>
          <a:p>
            <a:r>
              <a:rPr lang="en-US"/>
              <a:t>© 2016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67759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08D4D-CBF7-43C7-8461-20C8AE5F0860}" type="datetime1">
              <a:rPr lang="en-US" smtClean="0"/>
              <a:t>7/19/16</a:t>
            </a:fld>
            <a:endParaRPr lang="en-US"/>
          </a:p>
        </p:txBody>
      </p:sp>
      <p:sp>
        <p:nvSpPr>
          <p:cNvPr id="8" name="Footer Placeholder 7"/>
          <p:cNvSpPr>
            <a:spLocks noGrp="1"/>
          </p:cNvSpPr>
          <p:nvPr>
            <p:ph type="ftr" sz="quarter" idx="11"/>
          </p:nvPr>
        </p:nvSpPr>
        <p:spPr/>
        <p:txBody>
          <a:body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02717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8D510-3917-491B-9405-C039E2DF44E8}" type="datetime1">
              <a:rPr lang="en-US" smtClean="0"/>
              <a:t>7/19/16</a:t>
            </a:fld>
            <a:endParaRPr lang="en-US"/>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213236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4AC558-13A0-4A6F-8FAE-36DCDB27AD5A}"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74363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515BF3C-7478-4DFE-80BD-1E3AE5E0B7CD}"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2016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69156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6D4B1-2B05-4441-ACFE-1BADA70BB853}"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4062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44E606-D08A-42BD-85D5-C8E242E5C180}" type="datetime1">
              <a:rPr lang="en-US" smtClean="0"/>
              <a:t>7/19/16</a:t>
            </a:fld>
            <a:endParaRPr lang="en-US"/>
          </a:p>
        </p:txBody>
      </p:sp>
      <p:sp>
        <p:nvSpPr>
          <p:cNvPr id="6" name="Footer Placeholder 5"/>
          <p:cNvSpPr>
            <a:spLocks noGrp="1"/>
          </p:cNvSpPr>
          <p:nvPr>
            <p:ph type="ftr" sz="quarter" idx="11"/>
          </p:nvPr>
        </p:nvSpPr>
        <p:spPr/>
        <p:txBody>
          <a:bodyPr/>
          <a:lstStyle/>
          <a:p>
            <a:r>
              <a:rPr lang="en-US"/>
              <a:t>© 2016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60793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94F1D-D6B9-4B8D-82D6-04DB45C67F68}"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96164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1C0F7-E0ED-429B-97CA-AE4024AE805B}"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4872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25450-6801-40DA-9ACE-BDBCC63847C3}"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92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449995-60E8-44EB-9892-F1472FB19A52}" type="datetime1">
              <a:rPr lang="en-US" smtClean="0"/>
              <a:t>7/19/16</a:t>
            </a:fld>
            <a:endParaRPr lang="en-US"/>
          </a:p>
        </p:txBody>
      </p:sp>
      <p:sp>
        <p:nvSpPr>
          <p:cNvPr id="6" name="Footer Placeholder 5"/>
          <p:cNvSpPr>
            <a:spLocks noGrp="1"/>
          </p:cNvSpPr>
          <p:nvPr>
            <p:ph type="ftr" sz="quarter" idx="11"/>
          </p:nvPr>
        </p:nvSpPr>
        <p:spPr/>
        <p:txBody>
          <a:bodyPr/>
          <a:lstStyle/>
          <a:p>
            <a:r>
              <a:rPr lang="en-US"/>
              <a:t>© 2016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4506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823BE-0160-4C05-BBAD-4F985F6AD20B}" type="datetime1">
              <a:rPr lang="en-US" smtClean="0"/>
              <a:t>7/19/16</a:t>
            </a:fld>
            <a:endParaRPr lang="en-US"/>
          </a:p>
        </p:txBody>
      </p:sp>
      <p:sp>
        <p:nvSpPr>
          <p:cNvPr id="8" name="Footer Placeholder 7"/>
          <p:cNvSpPr>
            <a:spLocks noGrp="1"/>
          </p:cNvSpPr>
          <p:nvPr>
            <p:ph type="ftr" sz="quarter" idx="11"/>
          </p:nvPr>
        </p:nvSpPr>
        <p:spPr/>
        <p:txBody>
          <a:body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7500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577C80-7EB0-4A40-9F78-FBECB6A4E2A0}" type="datetime1">
              <a:rPr lang="en-US" smtClean="0"/>
              <a:t>7/19/16</a:t>
            </a:fld>
            <a:endParaRPr lang="en-US"/>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1441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512A8C-5BDE-47BE-A615-2A98F073CCC3}"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0912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5DE7347-0E9F-41E0-98D4-5FF50CB73EF3}"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2016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7316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671B5F-46F0-4209-9AF5-4B0FE545C394}" type="datetime1">
              <a:rPr lang="en-US" smtClean="0"/>
              <a:t>7/19/16</a:t>
            </a:fld>
            <a:endParaRPr lang="en-US"/>
          </a:p>
        </p:txBody>
      </p:sp>
      <p:sp>
        <p:nvSpPr>
          <p:cNvPr id="6" name="Footer Placeholder 5"/>
          <p:cNvSpPr>
            <a:spLocks noGrp="1"/>
          </p:cNvSpPr>
          <p:nvPr>
            <p:ph type="ftr" sz="quarter" idx="11"/>
          </p:nvPr>
        </p:nvSpPr>
        <p:spPr/>
        <p:txBody>
          <a:bodyPr/>
          <a:lstStyle/>
          <a:p>
            <a:r>
              <a:rPr lang="en-US"/>
              <a:t>© 2016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09642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BD8396B-2487-4704-99BF-4ABC128C85D9}"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2016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033377"/>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05BAC59-BD9B-4742-AF2F-3BADDFCE3F7E}"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2016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6557147"/>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Infrared sensor</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41212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Guide</a:t>
            </a:r>
            <a:endParaRPr lang="en-US" dirty="0"/>
          </a:p>
        </p:txBody>
      </p:sp>
      <p:sp>
        <p:nvSpPr>
          <p:cNvPr id="3" name="Content Placeholder 2"/>
          <p:cNvSpPr>
            <a:spLocks noGrp="1"/>
          </p:cNvSpPr>
          <p:nvPr>
            <p:ph idx="1"/>
          </p:nvPr>
        </p:nvSpPr>
        <p:spPr/>
        <p:txBody>
          <a:bodyPr/>
          <a:lstStyle/>
          <a:p>
            <a:r>
              <a:rPr lang="en-US"/>
              <a:t>What modes does the Infrared sensor have?</a:t>
            </a:r>
          </a:p>
          <a:p>
            <a:pPr lvl="1"/>
            <a:r>
              <a:rPr lang="en-US"/>
              <a:t>Ans: Proximity, Beacon and Remote</a:t>
            </a:r>
          </a:p>
          <a:p>
            <a:r>
              <a:rPr lang="en-US"/>
              <a:t>Can the Infrared sensor measure distance?</a:t>
            </a:r>
          </a:p>
          <a:p>
            <a:pPr lvl="1"/>
            <a:r>
              <a:rPr lang="en-US"/>
              <a:t>Yes, but not accurately because it is based on the reflected light intensity.  So, it is going to vary based on the material the object is made of.</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Tree>
    <p:extLst>
      <p:ext uri="{BB962C8B-B14F-4D97-AF65-F5344CB8AC3E}">
        <p14:creationId xmlns:p14="http://schemas.microsoft.com/office/powerpoint/2010/main" val="154794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Steps</a:t>
            </a:r>
            <a:endParaRPr lang="en-US" dirty="0"/>
          </a:p>
        </p:txBody>
      </p:sp>
      <p:sp>
        <p:nvSpPr>
          <p:cNvPr id="3" name="Content Placeholder 2"/>
          <p:cNvSpPr>
            <a:spLocks noGrp="1"/>
          </p:cNvSpPr>
          <p:nvPr>
            <p:ph idx="1"/>
          </p:nvPr>
        </p:nvSpPr>
        <p:spPr/>
        <p:txBody>
          <a:bodyPr/>
          <a:lstStyle/>
          <a:p>
            <a:r>
              <a:rPr lang="en-US"/>
              <a:t>Go to the Advanced Lesson on the Infrared Sensor (*coming soon)</a:t>
            </a:r>
          </a:p>
          <a:p>
            <a:r>
              <a:rPr lang="en-US"/>
              <a:t>Read the Advanced Lesson on Proportional Control.</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Tree>
    <p:extLst>
      <p:ext uri="{BB962C8B-B14F-4D97-AF65-F5344CB8AC3E}">
        <p14:creationId xmlns:p14="http://schemas.microsoft.com/office/powerpoint/2010/main" val="35079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pPr lvl="1"/>
            <a:r>
              <a:rPr lang="en-US" dirty="0"/>
              <a:t>This tutorial was created by Sanjay Seshan and Arvind Seshan </a:t>
            </a:r>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Rectangle 1"/>
          <p:cNvSpPr>
            <a:spLocks noChangeArrowheads="1"/>
          </p:cNvSpPr>
          <p:nvPr/>
        </p:nvSpPr>
        <p:spPr bwMode="auto">
          <a:xfrm>
            <a:off x="414168" y="4649680"/>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456" y="3570568"/>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use an Infrared Sensor </a:t>
            </a:r>
          </a:p>
          <a:p>
            <a:pPr marL="457200" indent="-457200">
              <a:buFont typeface="+mj-lt"/>
              <a:buAutoNum type="arabicPeriod"/>
            </a:pPr>
            <a:r>
              <a:rPr lang="en-US" dirty="0"/>
              <a:t>Learn to make a remote control system and a program that follows the beacon.</a:t>
            </a:r>
          </a:p>
          <a:p>
            <a:pPr marL="457200" indent="-457200">
              <a:buFont typeface="+mj-lt"/>
              <a:buAutoNum type="arabicPeriod"/>
            </a:pPr>
            <a:r>
              <a:rPr lang="en-US" dirty="0"/>
              <a:t>Learn to use the Infrared Sensor in all three major modes</a:t>
            </a:r>
          </a:p>
          <a:p>
            <a:pPr marL="457200" indent="-457200">
              <a:buFont typeface="+mj-lt"/>
              <a:buAutoNum type="arabicPeriod"/>
            </a:pPr>
            <a:r>
              <a:rPr lang="en-US" dirty="0"/>
              <a:t>Learn the limitations of the Infrared Sensor</a:t>
            </a:r>
          </a:p>
          <a:p>
            <a:endParaRPr lang="en-US" dirty="0"/>
          </a:p>
          <a:p>
            <a:endParaRPr lang="en-US" dirty="0"/>
          </a:p>
          <a:p>
            <a:r>
              <a:rPr lang="en-US" dirty="0"/>
              <a:t>Prerequisites: Switches, Loops, Compare blocks, and Math blocks</a:t>
            </a:r>
          </a:p>
        </p:txBody>
      </p:sp>
      <p:sp>
        <p:nvSpPr>
          <p:cNvPr id="4" name="Footer Placeholder 3"/>
          <p:cNvSpPr>
            <a:spLocks noGrp="1"/>
          </p:cNvSpPr>
          <p:nvPr>
            <p:ph type="ftr" sz="quarter" idx="11"/>
          </p:nvPr>
        </p:nvSpPr>
        <p:spPr/>
        <p:txBody>
          <a:bodyPr/>
          <a:lstStyle/>
          <a:p>
            <a:r>
              <a:rPr lang="en-US"/>
              <a:t>© 2016 EV3Lessons.com, Last edit 7/06/2016</a:t>
            </a:r>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the Infrared Sensor do?</a:t>
            </a:r>
            <a:endParaRPr lang="en-US" dirty="0"/>
          </a:p>
        </p:txBody>
      </p:sp>
      <p:sp>
        <p:nvSpPr>
          <p:cNvPr id="3" name="Content Placeholder 2"/>
          <p:cNvSpPr>
            <a:spLocks noGrp="1"/>
          </p:cNvSpPr>
          <p:nvPr>
            <p:ph idx="1"/>
          </p:nvPr>
        </p:nvSpPr>
        <p:spPr>
          <a:xfrm>
            <a:off x="227874" y="1505616"/>
            <a:ext cx="5943727" cy="4654528"/>
          </a:xfrm>
        </p:spPr>
        <p:txBody>
          <a:bodyPr/>
          <a:lstStyle/>
          <a:p>
            <a:r>
              <a:rPr lang="en-US" dirty="0"/>
              <a:t>Measures proximity to beacon or object</a:t>
            </a:r>
          </a:p>
          <a:p>
            <a:r>
              <a:rPr lang="en-US" dirty="0"/>
              <a:t>Measures the angle of the beacon relative to the sensor</a:t>
            </a:r>
          </a:p>
          <a:p>
            <a:r>
              <a:rPr lang="en-US" dirty="0"/>
              <a:t>Measures which button is pressed on remote.</a:t>
            </a:r>
          </a:p>
          <a:p>
            <a:r>
              <a:rPr lang="en-US" dirty="0"/>
              <a:t>Beacon/remote can be set to 1 of 4 channels. Infrared sensor code must specify which channel to use. This allows you to use multiple remotes in the same room</a:t>
            </a:r>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pic>
        <p:nvPicPr>
          <p:cNvPr id="7" name="Picture 6" descr="http://storage.technicbricks.com/Media/2013/TBs_20130108_1/TBs_20130108_1_13.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92569" y="4038708"/>
            <a:ext cx="1583067" cy="18795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cache.lego.com/e/dynamic/is/image/LEGO/45509?$mai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6437" y="1756017"/>
            <a:ext cx="2075332" cy="15564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723392" y="3355056"/>
            <a:ext cx="2075332" cy="369332"/>
          </a:xfrm>
          <a:prstGeom prst="rect">
            <a:avLst/>
          </a:prstGeom>
          <a:noFill/>
        </p:spPr>
        <p:txBody>
          <a:bodyPr wrap="square" rtlCol="0">
            <a:spAutoFit/>
          </a:bodyPr>
          <a:lstStyle/>
          <a:p>
            <a:r>
              <a:rPr lang="en-US" dirty="0"/>
              <a:t>Infrared Sensor</a:t>
            </a:r>
          </a:p>
        </p:txBody>
      </p:sp>
      <p:sp>
        <p:nvSpPr>
          <p:cNvPr id="10" name="TextBox 9"/>
          <p:cNvSpPr txBox="1"/>
          <p:nvPr/>
        </p:nvSpPr>
        <p:spPr>
          <a:xfrm>
            <a:off x="6782918" y="5616741"/>
            <a:ext cx="2075332" cy="369332"/>
          </a:xfrm>
          <a:prstGeom prst="rect">
            <a:avLst/>
          </a:prstGeom>
          <a:noFill/>
        </p:spPr>
        <p:txBody>
          <a:bodyPr wrap="square" rtlCol="0">
            <a:spAutoFit/>
          </a:bodyPr>
          <a:lstStyle/>
          <a:p>
            <a:r>
              <a:rPr lang="en-US" dirty="0"/>
              <a:t>Beacon/Remote</a:t>
            </a:r>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Modes</a:t>
            </a:r>
            <a:endParaRPr lang="en-US" dirty="0"/>
          </a:p>
        </p:txBody>
      </p:sp>
      <p:sp>
        <p:nvSpPr>
          <p:cNvPr id="3" name="Content Placeholder 2"/>
          <p:cNvSpPr>
            <a:spLocks noGrp="1"/>
          </p:cNvSpPr>
          <p:nvPr>
            <p:ph idx="1"/>
          </p:nvPr>
        </p:nvSpPr>
        <p:spPr/>
        <p:txBody>
          <a:bodyPr/>
          <a:lstStyle/>
          <a:p>
            <a:r>
              <a:rPr lang="en-US"/>
              <a:t>Works up to about 70cm away (or 100 proximity units)</a:t>
            </a:r>
          </a:p>
          <a:p>
            <a:r>
              <a:rPr lang="en-US"/>
              <a:t>Proximity Mode</a:t>
            </a:r>
          </a:p>
          <a:p>
            <a:pPr lvl="1"/>
            <a:r>
              <a:rPr lang="en-US"/>
              <a:t>Returns undefined unit type called proximity (not inches or centimeters)</a:t>
            </a:r>
          </a:p>
          <a:p>
            <a:r>
              <a:rPr lang="en-US"/>
              <a:t>Beacon Mode</a:t>
            </a:r>
          </a:p>
          <a:p>
            <a:pPr lvl="1"/>
            <a:r>
              <a:rPr lang="en-US"/>
              <a:t>Returns heading (angle) and distance to beacon.</a:t>
            </a:r>
            <a:br>
              <a:rPr lang="en-US"/>
            </a:br>
            <a:r>
              <a:rPr lang="en-US"/>
              <a:t>Heading measurement is not in degrees.</a:t>
            </a:r>
          </a:p>
          <a:p>
            <a:r>
              <a:rPr lang="en-US"/>
              <a:t>Remote Mode</a:t>
            </a:r>
          </a:p>
          <a:p>
            <a:pPr lvl="1"/>
            <a:r>
              <a:rPr lang="en-US"/>
              <a:t>Returns which button is pressed on the remote</a:t>
            </a:r>
          </a:p>
          <a:p>
            <a:r>
              <a:rPr lang="en-US"/>
              <a:t>We will use all three in this lesson</a:t>
            </a:r>
          </a:p>
          <a:p>
            <a:r>
              <a:rPr lang="en-US"/>
              <a:t>The Infrared Sensor block can be found in the yellow sensor tab</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6" name="Picture 5"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3320" y="2997509"/>
            <a:ext cx="2777974" cy="1728517"/>
          </a:xfrm>
          <a:prstGeom prst="rect">
            <a:avLst/>
          </a:prstGeom>
        </p:spPr>
      </p:pic>
    </p:spTree>
    <p:extLst>
      <p:ext uri="{BB962C8B-B14F-4D97-AF65-F5344CB8AC3E}">
        <p14:creationId xmlns:p14="http://schemas.microsoft.com/office/powerpoint/2010/main" val="333209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a:t>
            </a:r>
            <a:endParaRPr lang="en-US" dirty="0"/>
          </a:p>
        </p:txBody>
      </p:sp>
      <p:sp>
        <p:nvSpPr>
          <p:cNvPr id="3" name="Content Placeholder 2"/>
          <p:cNvSpPr>
            <a:spLocks noGrp="1"/>
          </p:cNvSpPr>
          <p:nvPr>
            <p:ph idx="1"/>
          </p:nvPr>
        </p:nvSpPr>
        <p:spPr/>
        <p:txBody>
          <a:bodyPr/>
          <a:lstStyle/>
          <a:p>
            <a:r>
              <a:rPr lang="en-US"/>
              <a:t>To learn how to use the Infrared Sensor you will complete three challenges:</a:t>
            </a:r>
          </a:p>
          <a:p>
            <a:pPr lvl="1"/>
            <a:r>
              <a:rPr lang="en-US"/>
              <a:t>Challenge 1: Create a remote control for your robot that does a different action based on which button you press on the Remote</a:t>
            </a:r>
          </a:p>
          <a:p>
            <a:pPr lvl="1"/>
            <a:r>
              <a:rPr lang="en-US"/>
              <a:t>Challenge 2: Proportional Dog Follower: The robot should move to wherever the Beacon is using proximity and heading</a:t>
            </a:r>
          </a:p>
          <a:p>
            <a:pPr lvl="1"/>
            <a:r>
              <a:rPr lang="en-US"/>
              <a:t>Challenge 3: Test how accurate the Infrared Sensor is for measuring distances</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Tree>
    <p:extLst>
      <p:ext uri="{BB962C8B-B14F-4D97-AF65-F5344CB8AC3E}">
        <p14:creationId xmlns:p14="http://schemas.microsoft.com/office/powerpoint/2010/main" val="3803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a:t>Pseudocode</a:t>
            </a:r>
            <a:r>
              <a:rPr lang="en-US" dirty="0"/>
              <a:t>/Hints</a:t>
            </a:r>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88289481"/>
              </p:ext>
            </p:extLst>
          </p:nvPr>
        </p:nvGraphicFramePr>
        <p:xfrm>
          <a:off x="602340" y="2087843"/>
          <a:ext cx="8013339" cy="3662680"/>
        </p:xfrm>
        <a:graphic>
          <a:graphicData uri="http://schemas.openxmlformats.org/drawingml/2006/table">
            <a:tbl>
              <a:tblPr firstRow="1" bandRow="1">
                <a:tableStyleId>{2D5ABB26-0587-4C30-8999-92F81FD0307C}</a:tableStyleId>
              </a:tblPr>
              <a:tblGrid>
                <a:gridCol w="1528287">
                  <a:extLst>
                    <a:ext uri="{9D8B030D-6E8A-4147-A177-3AD203B41FA5}">
                      <a16:colId xmlns:a16="http://schemas.microsoft.com/office/drawing/2014/main" xmlns="" val="20000"/>
                    </a:ext>
                  </a:extLst>
                </a:gridCol>
                <a:gridCol w="6485052">
                  <a:extLst>
                    <a:ext uri="{9D8B030D-6E8A-4147-A177-3AD203B41FA5}">
                      <a16:colId xmlns:a16="http://schemas.microsoft.com/office/drawing/2014/main" xmlns="" val="20001"/>
                    </a:ext>
                  </a:extLst>
                </a:gridCol>
              </a:tblGrid>
              <a:tr h="370840">
                <a:tc>
                  <a:txBody>
                    <a:bodyPr/>
                    <a:lstStyle/>
                    <a:p>
                      <a:r>
                        <a:rPr lang="en-US" b="1" dirty="0"/>
                        <a:t>Challenge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c>
                  <a:txBody>
                    <a:bodyPr/>
                    <a:lstStyle/>
                    <a:p>
                      <a:r>
                        <a:rPr lang="en-US" b="1" dirty="0"/>
                        <a:t>Hint/</a:t>
                      </a:r>
                      <a:r>
                        <a:rPr lang="en-US" b="1" dirty="0" err="1"/>
                        <a:t>Pseudocode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extLst>
                  <a:ext uri="{0D108BD9-81ED-4DB2-BD59-A6C34878D82A}">
                    <a16:rowId xmlns:a16="http://schemas.microsoft.com/office/drawing/2014/main" xmlns="" val="10000"/>
                  </a:ext>
                </a:extLst>
              </a:tr>
              <a:tr h="370840">
                <a:tc>
                  <a:txBody>
                    <a:bodyPr/>
                    <a:lstStyle/>
                    <a:p>
                      <a:r>
                        <a:rPr lang="en-US" b="1" dirty="0"/>
                        <a:t>Remote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Run</a:t>
                      </a:r>
                      <a:r>
                        <a:rPr lang="en-US" baseline="0" dirty="0"/>
                        <a:t> different actions based on which button(s) are pressed on channel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b="1" dirty="0"/>
                        <a:t>Proportional Dog Follower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If the robot is</a:t>
                      </a:r>
                      <a:r>
                        <a:rPr lang="en-US" baseline="0" dirty="0"/>
                        <a:t> &lt;15 proximity from the beacon move backward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the robot is</a:t>
                      </a:r>
                      <a:r>
                        <a:rPr lang="en-US" baseline="0" dirty="0"/>
                        <a:t> &gt;15 proximity from the beacon move forward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Use proportional control to adjust the steering base on the “heading” of the beacon</a:t>
                      </a: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solidFill>
                            <a:srgbClr val="FF0000"/>
                          </a:solidFill>
                        </a:rPr>
                        <a:t>Note: Proportional Control is covered in an Advanced Lesson on EV3Lessons.com. Please refer to this lesson.</a:t>
                      </a:r>
                      <a:endParaRPr lang="en-US"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b="1" dirty="0"/>
                        <a:t>Accuracy</a:t>
                      </a:r>
                      <a:r>
                        <a:rPr lang="en-US" b="1" baseline="0" dirty="0"/>
                        <a:t> of Proximity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Measure distance using ultrasonic</a:t>
                      </a:r>
                      <a:r>
                        <a:rPr lang="en-US" baseline="0" dirty="0"/>
                        <a:t> and measure proximity using infrared (use Port View on brick). Compare measurements for different distances to different surfaces.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0033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a:t>Solution: Remote Control</a:t>
            </a:r>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pic>
        <p:nvPicPr>
          <p:cNvPr id="5" name="Picture 4"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7874" y="1524770"/>
            <a:ext cx="8859837" cy="4395895"/>
          </a:xfrm>
          <a:prstGeom prst="rect">
            <a:avLst/>
          </a:prstGeom>
        </p:spPr>
      </p:pic>
      <p:sp>
        <p:nvSpPr>
          <p:cNvPr id="6" name="TextBox 5"/>
          <p:cNvSpPr txBox="1"/>
          <p:nvPr/>
        </p:nvSpPr>
        <p:spPr>
          <a:xfrm>
            <a:off x="2984740" y="2041137"/>
            <a:ext cx="2846717" cy="923330"/>
          </a:xfrm>
          <a:prstGeom prst="rect">
            <a:avLst/>
          </a:prstGeom>
          <a:noFill/>
        </p:spPr>
        <p:txBody>
          <a:bodyPr wrap="square" rtlCol="0">
            <a:spAutoFit/>
          </a:bodyPr>
          <a:lstStyle/>
          <a:p>
            <a:r>
              <a:rPr lang="en-US" dirty="0"/>
              <a:t>Make sure to set your remote to channel 1 using the slider button on remote.</a:t>
            </a:r>
          </a:p>
        </p:txBody>
      </p:sp>
    </p:spTree>
    <p:extLst>
      <p:ext uri="{BB962C8B-B14F-4D97-AF65-F5344CB8AC3E}">
        <p14:creationId xmlns:p14="http://schemas.microsoft.com/office/powerpoint/2010/main" val="4079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Solution: Dog Follower</a:t>
            </a:r>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pic>
        <p:nvPicPr>
          <p:cNvPr id="6" name="Picture 5"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155" y="1444886"/>
            <a:ext cx="8858250" cy="4499429"/>
          </a:xfrm>
          <a:prstGeom prst="rect">
            <a:avLst/>
          </a:prstGeom>
        </p:spPr>
      </p:pic>
    </p:spTree>
    <p:extLst>
      <p:ext uri="{BB962C8B-B14F-4D97-AF65-F5344CB8AC3E}">
        <p14:creationId xmlns:p14="http://schemas.microsoft.com/office/powerpoint/2010/main" val="84248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3: Compare Sensors</a:t>
            </a:r>
          </a:p>
        </p:txBody>
      </p:sp>
      <p:sp>
        <p:nvSpPr>
          <p:cNvPr id="3" name="Content Placeholder 2"/>
          <p:cNvSpPr>
            <a:spLocks noGrp="1"/>
          </p:cNvSpPr>
          <p:nvPr>
            <p:ph idx="1"/>
          </p:nvPr>
        </p:nvSpPr>
        <p:spPr>
          <a:xfrm>
            <a:off x="5604734" y="1637501"/>
            <a:ext cx="3006090" cy="3992563"/>
          </a:xfrm>
        </p:spPr>
        <p:txBody>
          <a:bodyPr>
            <a:noAutofit/>
          </a:bodyPr>
          <a:lstStyle/>
          <a:p>
            <a:pPr marL="0" indent="0">
              <a:buNone/>
            </a:pPr>
            <a:r>
              <a:rPr lang="en-US" sz="1600" b="1" u="sng" dirty="0"/>
              <a:t>Instructions:</a:t>
            </a:r>
          </a:p>
          <a:p>
            <a:pPr marL="457200" indent="-457200">
              <a:buAutoNum type="arabicParenR"/>
            </a:pPr>
            <a:r>
              <a:rPr lang="en-US" sz="1600" dirty="0"/>
              <a:t>Hold the each sensor 10CM away from the material and check the sensor readings on Port View</a:t>
            </a:r>
          </a:p>
          <a:p>
            <a:pPr marL="457200" indent="-457200">
              <a:buAutoNum type="arabicParenR"/>
            </a:pPr>
            <a:r>
              <a:rPr lang="en-US" sz="1600" dirty="0"/>
              <a:t>Pick reflective and non-reflective surfaces to try</a:t>
            </a:r>
          </a:p>
          <a:p>
            <a:pPr marL="0" indent="0">
              <a:buNone/>
            </a:pPr>
            <a:r>
              <a:rPr lang="en-US" sz="1600" b="1" u="sng" dirty="0"/>
              <a:t>Lesson: </a:t>
            </a:r>
          </a:p>
          <a:p>
            <a:pPr marL="0" indent="0">
              <a:buNone/>
            </a:pPr>
            <a:r>
              <a:rPr lang="en-US" sz="1600" dirty="0"/>
              <a:t>The Infrared Sensor’s reading are based on the intensity of the reflective light.  It will not be as accurate as an ultrasonic sensor in measuring how far away an object is. Try different distances next.</a:t>
            </a:r>
          </a:p>
        </p:txBody>
      </p:sp>
      <p:sp>
        <p:nvSpPr>
          <p:cNvPr id="4" name="Footer Placeholder 3"/>
          <p:cNvSpPr>
            <a:spLocks noGrp="1"/>
          </p:cNvSpPr>
          <p:nvPr>
            <p:ph type="ftr" sz="quarter" idx="11"/>
          </p:nvPr>
        </p:nvSpPr>
        <p:spPr/>
        <p:txBody>
          <a:bodyPr/>
          <a:lstStyle/>
          <a:p>
            <a:r>
              <a:rPr lang="en-US"/>
              <a:t>© 2016 EV3Lessons.com, Last edit 7/06/2016</a:t>
            </a:r>
          </a:p>
        </p:txBody>
      </p:sp>
      <p:graphicFrame>
        <p:nvGraphicFramePr>
          <p:cNvPr id="6" name="Table 5"/>
          <p:cNvGraphicFramePr>
            <a:graphicFrameLocks noGrp="1"/>
          </p:cNvGraphicFramePr>
          <p:nvPr>
            <p:extLst>
              <p:ext uri="{D42A27DB-BD31-4B8C-83A1-F6EECF244321}">
                <p14:modId xmlns:p14="http://schemas.microsoft.com/office/powerpoint/2010/main" val="677812573"/>
              </p:ext>
            </p:extLst>
          </p:nvPr>
        </p:nvGraphicFramePr>
        <p:xfrm>
          <a:off x="355365" y="1482179"/>
          <a:ext cx="4818547" cy="4501249"/>
        </p:xfrm>
        <a:graphic>
          <a:graphicData uri="http://schemas.openxmlformats.org/drawingml/2006/table">
            <a:tbl>
              <a:tblPr firstRow="1" bandRow="1">
                <a:tableStyleId>{5C22544A-7EE6-4342-B048-85BDC9FD1C3A}</a:tableStyleId>
              </a:tblPr>
              <a:tblGrid>
                <a:gridCol w="1204637">
                  <a:extLst>
                    <a:ext uri="{9D8B030D-6E8A-4147-A177-3AD203B41FA5}">
                      <a16:colId xmlns:a16="http://schemas.microsoft.com/office/drawing/2014/main" xmlns="" val="20000"/>
                    </a:ext>
                  </a:extLst>
                </a:gridCol>
                <a:gridCol w="960106">
                  <a:extLst>
                    <a:ext uri="{9D8B030D-6E8A-4147-A177-3AD203B41FA5}">
                      <a16:colId xmlns:a16="http://schemas.microsoft.com/office/drawing/2014/main" xmlns="" val="20001"/>
                    </a:ext>
                  </a:extLst>
                </a:gridCol>
                <a:gridCol w="1326902">
                  <a:extLst>
                    <a:ext uri="{9D8B030D-6E8A-4147-A177-3AD203B41FA5}">
                      <a16:colId xmlns:a16="http://schemas.microsoft.com/office/drawing/2014/main" xmlns="" val="20002"/>
                    </a:ext>
                  </a:extLst>
                </a:gridCol>
                <a:gridCol w="1326902">
                  <a:extLst>
                    <a:ext uri="{9D8B030D-6E8A-4147-A177-3AD203B41FA5}">
                      <a16:colId xmlns:a16="http://schemas.microsoft.com/office/drawing/2014/main" xmlns="" val="20003"/>
                    </a:ext>
                  </a:extLst>
                </a:gridCol>
              </a:tblGrid>
              <a:tr h="714392">
                <a:tc>
                  <a:txBody>
                    <a:bodyPr/>
                    <a:lstStyle/>
                    <a:p>
                      <a:r>
                        <a:rPr lang="en-US" sz="1400" dirty="0"/>
                        <a:t>Surface</a:t>
                      </a:r>
                    </a:p>
                  </a:txBody>
                  <a:tcPr/>
                </a:tc>
                <a:tc>
                  <a:txBody>
                    <a:bodyPr/>
                    <a:lstStyle/>
                    <a:p>
                      <a:r>
                        <a:rPr lang="en-US" sz="1400" dirty="0"/>
                        <a:t>Actual Distance</a:t>
                      </a:r>
                      <a:r>
                        <a:rPr lang="en-US" sz="1400" baseline="0" dirty="0"/>
                        <a:t> to Surface</a:t>
                      </a:r>
                      <a:endParaRPr lang="en-US" sz="1400" dirty="0"/>
                    </a:p>
                  </a:txBody>
                  <a:tcPr/>
                </a:tc>
                <a:tc>
                  <a:txBody>
                    <a:bodyPr/>
                    <a:lstStyle/>
                    <a:p>
                      <a:r>
                        <a:rPr lang="en-US" sz="1400" dirty="0"/>
                        <a:t>Ultrasonic Measurement</a:t>
                      </a:r>
                    </a:p>
                  </a:txBody>
                  <a:tcPr/>
                </a:tc>
                <a:tc>
                  <a:txBody>
                    <a:bodyPr/>
                    <a:lstStyle/>
                    <a:p>
                      <a:r>
                        <a:rPr lang="en-US" sz="1400" dirty="0"/>
                        <a:t>Infrared</a:t>
                      </a:r>
                      <a:r>
                        <a:rPr lang="en-US" sz="1400" baseline="0" dirty="0"/>
                        <a:t> Measurement</a:t>
                      </a:r>
                      <a:endParaRPr lang="en-US" sz="1400" dirty="0"/>
                    </a:p>
                  </a:txBody>
                  <a:tcPr/>
                </a:tc>
                <a:extLst>
                  <a:ext uri="{0D108BD9-81ED-4DB2-BD59-A6C34878D82A}">
                    <a16:rowId xmlns:a16="http://schemas.microsoft.com/office/drawing/2014/main" xmlns="" val="10000"/>
                  </a:ext>
                </a:extLst>
              </a:tr>
              <a:tr h="980781">
                <a:tc>
                  <a:txBody>
                    <a:bodyPr/>
                    <a:lstStyle/>
                    <a:p>
                      <a:r>
                        <a:rPr lang="en-US" dirty="0"/>
                        <a:t>Aluminum Foil</a:t>
                      </a:r>
                    </a:p>
                  </a:txBody>
                  <a:tcPr/>
                </a:tc>
                <a:tc>
                  <a:txBody>
                    <a:bodyPr/>
                    <a:lstStyle/>
                    <a:p>
                      <a:r>
                        <a:rPr lang="en-US" dirty="0"/>
                        <a:t>10CM</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1"/>
                  </a:ext>
                </a:extLst>
              </a:tr>
              <a:tr h="1143028">
                <a:tc>
                  <a:txBody>
                    <a:bodyPr/>
                    <a:lstStyle/>
                    <a:p>
                      <a:r>
                        <a:rPr lang="en-US" dirty="0"/>
                        <a:t>Wooden Table</a:t>
                      </a:r>
                    </a:p>
                  </a:txBody>
                  <a:tcPr/>
                </a:tc>
                <a:tc>
                  <a:txBody>
                    <a:bodyPr/>
                    <a:lstStyle/>
                    <a:p>
                      <a:r>
                        <a:rPr lang="en-US" dirty="0"/>
                        <a:t>10CM</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2"/>
                  </a:ext>
                </a:extLst>
              </a:tr>
              <a:tr h="500075">
                <a:tc>
                  <a:txBody>
                    <a:bodyPr/>
                    <a:lstStyle/>
                    <a:p>
                      <a:r>
                        <a:rPr lang="en-US" dirty="0"/>
                        <a:t>Black Paper</a:t>
                      </a:r>
                    </a:p>
                  </a:txBody>
                  <a:tcPr/>
                </a:tc>
                <a:tc>
                  <a:txBody>
                    <a:bodyPr/>
                    <a:lstStyle/>
                    <a:p>
                      <a:r>
                        <a:rPr lang="en-US" dirty="0"/>
                        <a:t>10 CM</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xmlns="" val="10003"/>
                  </a:ext>
                </a:extLst>
              </a:tr>
              <a:tr h="314324">
                <a:tc>
                  <a:txBody>
                    <a:bodyPr/>
                    <a:lstStyle/>
                    <a:p>
                      <a:r>
                        <a:rPr lang="en-US" dirty="0"/>
                        <a:t>Glass</a:t>
                      </a:r>
                    </a:p>
                  </a:txBody>
                  <a:tcPr/>
                </a:tc>
                <a:tc>
                  <a:txBody>
                    <a:bodyPr/>
                    <a:lstStyle/>
                    <a:p>
                      <a:r>
                        <a:rPr lang="en-US" dirty="0"/>
                        <a:t>10 CM</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4"/>
                  </a:ext>
                </a:extLst>
              </a:tr>
              <a:tr h="550067">
                <a:tc>
                  <a:txBody>
                    <a:bodyPr/>
                    <a:lstStyle/>
                    <a:p>
                      <a:r>
                        <a:rPr lang="en-US" dirty="0"/>
                        <a:t>White Paper</a:t>
                      </a:r>
                    </a:p>
                  </a:txBody>
                  <a:tcPr/>
                </a:tc>
                <a:tc>
                  <a:txBody>
                    <a:bodyPr/>
                    <a:lstStyle/>
                    <a:p>
                      <a:r>
                        <a:rPr lang="en-US" dirty="0"/>
                        <a:t>10 CM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4705568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4209</TotalTime>
  <Words>637</Words>
  <Application>Microsoft Macintosh PowerPoint</Application>
  <PresentationFormat>On-screen Show (4:3)</PresentationFormat>
  <Paragraphs>91</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Calibri</vt:lpstr>
      <vt:lpstr>Calibri Light</vt:lpstr>
      <vt:lpstr>Helvetica Neue</vt:lpstr>
      <vt:lpstr>Arial</vt:lpstr>
      <vt:lpstr>Retrospect</vt:lpstr>
      <vt:lpstr>intermediatev2</vt:lpstr>
      <vt:lpstr>INTERMEDIATE PROGRAMMING LESSON</vt:lpstr>
      <vt:lpstr>Lesson Objectives</vt:lpstr>
      <vt:lpstr>What does the Infrared Sensor do?</vt:lpstr>
      <vt:lpstr>Three Modes</vt:lpstr>
      <vt:lpstr>Challenges</vt:lpstr>
      <vt:lpstr>Pseudocode/Hints</vt:lpstr>
      <vt:lpstr>Solution: Remote Control</vt:lpstr>
      <vt:lpstr>Solution: Dog Follower</vt:lpstr>
      <vt:lpstr>Challenge 3: Compare Sensors</vt:lpstr>
      <vt:lpstr>Discussion Guide</vt:lpstr>
      <vt:lpstr>Next Steps</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Microsoft Office User</cp:lastModifiedBy>
  <cp:revision>46</cp:revision>
  <cp:lastPrinted>2016-07-20T03:35:26Z</cp:lastPrinted>
  <dcterms:created xsi:type="dcterms:W3CDTF">2014-10-28T21:59:38Z</dcterms:created>
  <dcterms:modified xsi:type="dcterms:W3CDTF">2016-07-20T03:35:27Z</dcterms:modified>
</cp:coreProperties>
</file>