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7" r:id="rId1"/>
    <p:sldMasterId id="2147483689" r:id="rId2"/>
  </p:sldMasterIdLst>
  <p:notesMasterIdLst>
    <p:notesMasterId r:id="rId15"/>
  </p:notesMasterIdLst>
  <p:handoutMasterIdLst>
    <p:handoutMasterId r:id="rId16"/>
  </p:handoutMasterIdLst>
  <p:sldIdLst>
    <p:sldId id="274" r:id="rId3"/>
    <p:sldId id="273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0" autoAdjust="0"/>
    <p:restoredTop sz="94613"/>
  </p:normalViewPr>
  <p:slideViewPr>
    <p:cSldViewPr snapToGrid="0" snapToObjects="1">
      <p:cViewPr>
        <p:scale>
          <a:sx n="66" d="100"/>
          <a:sy n="66" d="100"/>
        </p:scale>
        <p:origin x="2320" y="1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D27F7-9EF7-0C4F-894E-C435E4AB2EBC}" type="datetimeFigureOut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CF79A-2C9E-0648-AE62-AEE9F847D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415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F3520-AFFD-1446-A579-6C83B4D7BADC}" type="datetimeFigureOut">
              <a:rPr lang="en-US" smtClean="0"/>
              <a:t>7/19/16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CE7C3-15EF-3D4E-BBD6-8B736995B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804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CE7C3-15EF-3D4E-BBD6-8B736995B7E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06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3553" y="471740"/>
            <a:ext cx="4857665" cy="2001435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36FD-2B6F-441C-A1CE-0902E0C59CBD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 userDrawn="1"/>
        </p:nvSpPr>
        <p:spPr>
          <a:xfrm>
            <a:off x="1481621" y="5931894"/>
            <a:ext cx="239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</a:t>
            </a:r>
            <a:r>
              <a:rPr lang="en-US"/>
              <a:t>Droids Robotics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6" y="4938756"/>
            <a:ext cx="1317585" cy="1260490"/>
          </a:xfrm>
          <a:prstGeom prst="rect">
            <a:avLst/>
          </a:prstGeom>
        </p:spPr>
      </p:pic>
      <p:pic>
        <p:nvPicPr>
          <p:cNvPr id="15" name="Picture 14" descr="EV3Lessons.com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05" y="409394"/>
            <a:ext cx="3487140" cy="12952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92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0AF0-8636-47DE-AAD4-68AE79A4660D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20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7A04-3904-4CF9-A230-09C8F967D662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74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6279" y="154094"/>
            <a:ext cx="3853207" cy="1870649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410ED-5F0C-4D4E-9795-9CC6048A2E17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363695" y="3959525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By</a:t>
            </a:r>
            <a:r>
              <a:rPr lang="en-US" baseline="0" dirty="0">
                <a:latin typeface="+mj-lt"/>
              </a:rPr>
              <a:t> Sanjay and Arvind Seshan</a:t>
            </a:r>
            <a:endParaRPr lang="en-US" dirty="0">
              <a:latin typeface="+mj-lt"/>
            </a:endParaRP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687" y="139554"/>
            <a:ext cx="5075507" cy="188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408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EDCE6-ACD5-4AC1-AE6D-06E9F2CA9FD8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31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1DEE-63A6-49BE-AA82-875208695C43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924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2F1A3-AFC7-4856-A176-88B8FCB0D669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25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DBFA2-D6E5-460B-B914-86E60680B45C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52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52E1B-D789-4BCF-B3A6-D685A2853325}" type="datetime1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613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7086-B293-41EC-9D5B-C06D2682C97D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855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7EB758F7-42FF-4524-920E-EE5B409A5247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5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9D527-3693-43A6-89CE-8B3346814790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997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6F0C5-0551-4848-9C32-CD7EBCAF02D0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549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89537-D455-45F9-A669-1E3B9704FFA5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023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2522-D15E-4B44-96D6-FC6A8E2C891A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15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6EECA-E316-4651-8813-CEE6BF3D77BC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738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DE9D4-21C8-4B41-86E7-8DD839FA824C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9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7FC9-AAA5-4077-BACC-A494F6817E3A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08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11E26-9CB3-4135-A8CC-BF69ACF672AB}" type="datetime1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26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94B6-210A-4C2D-9C16-6F4C5BA42767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18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D3AEFA5-86F3-476C-91DB-8756EE843861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4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7BE66-6396-4BC8-A4E9-AD761FF4D0B0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3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44384A6-800E-4229-85D0-B2D75768AC16}" type="datetime1">
              <a:rPr lang="en-US" smtClean="0"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947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F30313C-1D09-46FF-BEAE-90A6FCD1B73F}" type="datetime1">
              <a:rPr lang="en-US" smtClean="0"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716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Relationship Id="rId3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IMPRoVING</a:t>
            </a:r>
            <a:r>
              <a:rPr lang="en-US" dirty="0"/>
              <a:t> PROGRAM RELIABILITY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702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Coast &amp; Reset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pic>
        <p:nvPicPr>
          <p:cNvPr id="5" name="Picture 4" descr="Screen Shot 2014-11-04 at 1.16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22" y="2040021"/>
            <a:ext cx="8686801" cy="18175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71693" y="4671083"/>
            <a:ext cx="565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reliable!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58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Factors in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Battery life</a:t>
            </a:r>
          </a:p>
          <a:p>
            <a:pPr lvl="1"/>
            <a:r>
              <a:rPr lang="en-US"/>
              <a:t>If you program your robot when the battery life is low, it won’t run the same when fully charged</a:t>
            </a:r>
          </a:p>
          <a:p>
            <a:pPr lvl="2"/>
            <a:r>
              <a:rPr lang="en-US"/>
              <a:t>Motors behave differently with low battery</a:t>
            </a:r>
          </a:p>
          <a:p>
            <a:pPr lvl="2"/>
            <a:r>
              <a:rPr lang="en-US"/>
              <a:t>But using sensors makes you not as dependent on battery</a:t>
            </a:r>
          </a:p>
          <a:p>
            <a:r>
              <a:rPr lang="en-US"/>
              <a:t>LEGO pieces come apart over time:</a:t>
            </a:r>
          </a:p>
          <a:p>
            <a:pPr lvl="1"/>
            <a:r>
              <a:rPr lang="en-US"/>
              <a:t>Squeeze in LEGO pieces in key areas before a run – the pegs get loose which means the sensors may not be in the same place as a previous run</a:t>
            </a:r>
          </a:p>
          <a:p>
            <a:pPr lvl="1"/>
            <a:r>
              <a:rPr lang="en-US"/>
              <a:t>Push wires in for sensors and motors.  They come out!</a:t>
            </a:r>
          </a:p>
          <a:p>
            <a:r>
              <a:rPr lang="en-US"/>
              <a:t>Motors and sensors don’t always match:</a:t>
            </a:r>
          </a:p>
          <a:p>
            <a:pPr lvl="1"/>
            <a:r>
              <a:rPr lang="en-US"/>
              <a:t>Some teams test motors, sensors and wheels to make sure that they match</a:t>
            </a:r>
          </a:p>
          <a:p>
            <a:pPr lvl="1"/>
            <a:r>
              <a:rPr lang="en-US"/>
              <a:t>You will never get a perfect match so we recommend use other techniques and accept that they will be different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12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lesson was written by Sanjay and Arvind Seshan</a:t>
            </a:r>
          </a:p>
          <a:p>
            <a:r>
              <a:rPr lang="en-US" dirty="0"/>
              <a:t>More lessons are available at www.ev3lessons.com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034" y="3357198"/>
            <a:ext cx="2495686" cy="879162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43344" y="4547229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05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Learn how to make your robot more reliable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Learn about common problems you might face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Learn some possible solutions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This lesson focuses on reliability issues faced by FIRST LEGO League teams. Many concepts are applicable to non-competition situations, but the terminology in the lesson and the main focus is for competition robots.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85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Sources of Problems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0963493"/>
              </p:ext>
            </p:extLst>
          </p:nvPr>
        </p:nvGraphicFramePr>
        <p:xfrm>
          <a:off x="477666" y="1657350"/>
          <a:ext cx="8191048" cy="385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5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955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Starting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 alignment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varies from run to 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Each run is different</a:t>
                      </a:r>
                      <a:r>
                        <a:rPr lang="en-US" baseline="0" dirty="0"/>
                        <a:t> and missions sometimes work.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Robots don’t travel straight for long or turn exactly the same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is hard</a:t>
                      </a:r>
                      <a:r>
                        <a:rPr lang="en-US" baseline="0" dirty="0"/>
                        <a:t> to predict the robot location exactly.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Errors accumulate as you travel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missions tend to fail. It is hard</a:t>
                      </a:r>
                      <a:r>
                        <a:rPr lang="en-US" baseline="0" dirty="0"/>
                        <a:t> to do missions far from base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Adjusting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 motors/attachments in base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</a:t>
                      </a:r>
                      <a:r>
                        <a:rPr lang="en-US" baseline="0" dirty="0"/>
                        <a:t> move out of base may behave differently each time.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Attachments don’t work the same each 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Battery levels impact motor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Tweaks that work today fail</a:t>
                      </a:r>
                      <a:r>
                        <a:rPr lang="en-US" baseline="0" dirty="0"/>
                        <a:t> tomorrow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08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Starting Points in Base are Critical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5955475" cy="4654528"/>
          </a:xfrm>
        </p:spPr>
        <p:txBody>
          <a:bodyPr>
            <a:normAutofit/>
          </a:bodyPr>
          <a:lstStyle/>
          <a:p>
            <a:r>
              <a:rPr lang="en-US" dirty="0"/>
              <a:t>In FIRST LEGO League, teams need to figure out where to start in base</a:t>
            </a:r>
          </a:p>
          <a:p>
            <a:pPr lvl="1"/>
            <a:r>
              <a:rPr lang="en-US" dirty="0"/>
              <a:t>Jigs: a LEGO ruler/wall that your robot can align against them in base</a:t>
            </a:r>
          </a:p>
          <a:p>
            <a:pPr lvl="1"/>
            <a:r>
              <a:rPr lang="en-US" dirty="0"/>
              <a:t>Same start each time: pick one spot and start there no matter what the mission for easy starts</a:t>
            </a:r>
          </a:p>
          <a:p>
            <a:pPr lvl="1"/>
            <a:r>
              <a:rPr lang="en-US" dirty="0"/>
              <a:t>Inch marks: Use the inch marks to pick a starting spot for each run</a:t>
            </a:r>
          </a:p>
          <a:p>
            <a:pPr lvl="1"/>
            <a:r>
              <a:rPr lang="en-US" dirty="0"/>
              <a:t>Words: Base has words. If you aren’t near an inch mark, pick a word or letter to start on.	</a:t>
            </a:r>
          </a:p>
          <a:p>
            <a:r>
              <a:rPr lang="en-US" dirty="0"/>
              <a:t>Even better, try to find a way to align the robot using other techniques (see next page)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grpSp>
        <p:nvGrpSpPr>
          <p:cNvPr id="20" name="Group 19"/>
          <p:cNvGrpSpPr/>
          <p:nvPr/>
        </p:nvGrpSpPr>
        <p:grpSpPr>
          <a:xfrm rot="16200000">
            <a:off x="6769557" y="1615877"/>
            <a:ext cx="1929324" cy="2080962"/>
            <a:chOff x="7130258" y="2305921"/>
            <a:chExt cx="1929324" cy="2080962"/>
          </a:xfrm>
        </p:grpSpPr>
        <p:sp>
          <p:nvSpPr>
            <p:cNvPr id="14" name="Rectangle 13"/>
            <p:cNvSpPr/>
            <p:nvPr/>
          </p:nvSpPr>
          <p:spPr>
            <a:xfrm>
              <a:off x="7218332" y="2437400"/>
              <a:ext cx="1793706" cy="1949482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Triangle 7"/>
            <p:cNvSpPr/>
            <p:nvPr/>
          </p:nvSpPr>
          <p:spPr>
            <a:xfrm rot="5400000">
              <a:off x="7374307" y="2381700"/>
              <a:ext cx="768731" cy="980312"/>
            </a:xfrm>
            <a:prstGeom prst="rtTriangle">
              <a:avLst/>
            </a:prstGeom>
            <a:solidFill>
              <a:srgbClr val="FFFFFF"/>
            </a:solidFill>
            <a:ln w="38100" cmpd="sng"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 rot="19027525">
              <a:off x="7678581" y="2905314"/>
              <a:ext cx="674712" cy="701814"/>
              <a:chOff x="7631605" y="3030052"/>
              <a:chExt cx="674712" cy="701814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7765298" y="3030052"/>
                <a:ext cx="412218" cy="701814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7631605" y="3319690"/>
                <a:ext cx="111410" cy="412176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8194907" y="3319690"/>
                <a:ext cx="111410" cy="412176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7142665" y="2464606"/>
              <a:ext cx="9135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Use a jig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130259" y="2305921"/>
              <a:ext cx="1929323" cy="13267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rot="5400000">
              <a:off x="6182844" y="3351395"/>
              <a:ext cx="1982902" cy="8807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8248829" y="3662395"/>
              <a:ext cx="617733" cy="5939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/>
          <p:cNvSpPr/>
          <p:nvPr/>
        </p:nvSpPr>
        <p:spPr>
          <a:xfrm rot="16200000">
            <a:off x="6953091" y="3969564"/>
            <a:ext cx="1793706" cy="1949482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 rot="10800000">
            <a:off x="7667566" y="4107411"/>
            <a:ext cx="674712" cy="701814"/>
            <a:chOff x="7631605" y="3030052"/>
            <a:chExt cx="674712" cy="701814"/>
          </a:xfrm>
        </p:grpSpPr>
        <p:sp>
          <p:nvSpPr>
            <p:cNvPr id="29" name="Rounded Rectangle 28"/>
            <p:cNvSpPr/>
            <p:nvPr/>
          </p:nvSpPr>
          <p:spPr>
            <a:xfrm>
              <a:off x="7765298" y="3030052"/>
              <a:ext cx="412218" cy="70181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631605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8194907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7798240" y="5472998"/>
            <a:ext cx="9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Use marks</a:t>
            </a:r>
          </a:p>
        </p:txBody>
      </p:sp>
      <p:sp>
        <p:nvSpPr>
          <p:cNvPr id="26" name="Rectangle 25"/>
          <p:cNvSpPr/>
          <p:nvPr/>
        </p:nvSpPr>
        <p:spPr>
          <a:xfrm rot="16200000">
            <a:off x="5845401" y="4898232"/>
            <a:ext cx="1929323" cy="13267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841784" y="5841158"/>
            <a:ext cx="1982902" cy="8807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7053945" y="4047451"/>
            <a:ext cx="0" cy="121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217486" y="4055031"/>
            <a:ext cx="0" cy="121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369886" y="4040331"/>
            <a:ext cx="0" cy="121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529434" y="4055031"/>
            <a:ext cx="0" cy="121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92975" y="4062611"/>
            <a:ext cx="0" cy="121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845375" y="4047911"/>
            <a:ext cx="0" cy="121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8004923" y="4062611"/>
            <a:ext cx="0" cy="121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168464" y="4070191"/>
            <a:ext cx="0" cy="121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8320864" y="4055491"/>
            <a:ext cx="0" cy="121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6381742" y="1505616"/>
            <a:ext cx="11141" cy="47455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6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Errors Accumulate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By the time you get to the far side of the table, you are no longer in the right position</a:t>
            </a:r>
          </a:p>
          <a:p>
            <a:r>
              <a:rPr lang="en-US"/>
              <a:t>Solution: Repeat alignment techniques multiple times in a run for better reliability (see next slide)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grpSp>
        <p:nvGrpSpPr>
          <p:cNvPr id="5" name="Group 4"/>
          <p:cNvGrpSpPr/>
          <p:nvPr/>
        </p:nvGrpSpPr>
        <p:grpSpPr>
          <a:xfrm rot="5136764">
            <a:off x="791013" y="3734291"/>
            <a:ext cx="674712" cy="701814"/>
            <a:chOff x="7631605" y="3030052"/>
            <a:chExt cx="674712" cy="701814"/>
          </a:xfrm>
        </p:grpSpPr>
        <p:sp>
          <p:nvSpPr>
            <p:cNvPr id="6" name="Rounded Rectangle 5"/>
            <p:cNvSpPr/>
            <p:nvPr/>
          </p:nvSpPr>
          <p:spPr>
            <a:xfrm>
              <a:off x="7765298" y="3030052"/>
              <a:ext cx="412218" cy="70181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7631605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8194907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Connector 9"/>
          <p:cNvCxnSpPr>
            <a:stCxn id="6" idx="2"/>
          </p:cNvCxnSpPr>
          <p:nvPr/>
        </p:nvCxnSpPr>
        <p:spPr>
          <a:xfrm flipV="1">
            <a:off x="778677" y="3553628"/>
            <a:ext cx="6351582" cy="5608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016404" y="3744144"/>
            <a:ext cx="1187198" cy="637693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Mission Model 1</a:t>
            </a:r>
          </a:p>
        </p:txBody>
      </p:sp>
      <p:grpSp>
        <p:nvGrpSpPr>
          <p:cNvPr id="13" name="Group 12"/>
          <p:cNvGrpSpPr/>
          <p:nvPr/>
        </p:nvGrpSpPr>
        <p:grpSpPr>
          <a:xfrm rot="5136764">
            <a:off x="834104" y="4726338"/>
            <a:ext cx="674712" cy="701814"/>
            <a:chOff x="7631605" y="3030052"/>
            <a:chExt cx="674712" cy="701814"/>
          </a:xfrm>
        </p:grpSpPr>
        <p:sp>
          <p:nvSpPr>
            <p:cNvPr id="14" name="Rounded Rectangle 13"/>
            <p:cNvSpPr/>
            <p:nvPr/>
          </p:nvSpPr>
          <p:spPr>
            <a:xfrm>
              <a:off x="7765298" y="3030052"/>
              <a:ext cx="412218" cy="70181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631605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8194907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/>
          <p:cNvCxnSpPr>
            <a:stCxn id="14" idx="2"/>
          </p:cNvCxnSpPr>
          <p:nvPr/>
        </p:nvCxnSpPr>
        <p:spPr>
          <a:xfrm flipV="1">
            <a:off x="821768" y="4545675"/>
            <a:ext cx="6351582" cy="5608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821469" y="4736191"/>
            <a:ext cx="1187198" cy="637693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Mission Model 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12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You on the FLL table?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5620055" cy="4654528"/>
          </a:xfrm>
        </p:spPr>
        <p:txBody>
          <a:bodyPr/>
          <a:lstStyle/>
          <a:p>
            <a:r>
              <a:rPr lang="en-US"/>
              <a:t>Consider these alignment strategies that are commonly used:</a:t>
            </a:r>
          </a:p>
          <a:p>
            <a:pPr lvl="1"/>
            <a:r>
              <a:rPr lang="en-US" dirty="0"/>
              <a:t>Align on walls – deliberately back into a wall to straighten out (note: You may stall doing this. See the Advanced: Stall Detection Lesson)</a:t>
            </a:r>
          </a:p>
          <a:p>
            <a:pPr lvl="1"/>
            <a:r>
              <a:rPr lang="en-US" dirty="0"/>
              <a:t>Square/Align on lines –If you are moving angled, you can straighten out whenever you see a line. (See Advanced: Squaring Lesson)</a:t>
            </a:r>
          </a:p>
          <a:p>
            <a:pPr lvl="1"/>
            <a:r>
              <a:rPr lang="en-US" dirty="0"/>
              <a:t>Move until a line – travel until you find a line so you know where you are on the mat (See Beginner: Color Sensor)</a:t>
            </a:r>
          </a:p>
          <a:p>
            <a:pPr lvl="1"/>
            <a:r>
              <a:rPr lang="en-US" dirty="0"/>
              <a:t>Align on a mission model – Mission models that are stuck in one place can be used to align against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6716194" y="4019734"/>
            <a:ext cx="1861911" cy="11139"/>
          </a:xfrm>
          <a:prstGeom prst="line">
            <a:avLst/>
          </a:prstGeom>
          <a:ln w="5715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359819" y="5090205"/>
            <a:ext cx="1187198" cy="534714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Mission Model</a:t>
            </a:r>
          </a:p>
        </p:txBody>
      </p:sp>
      <p:grpSp>
        <p:nvGrpSpPr>
          <p:cNvPr id="13" name="Group 12"/>
          <p:cNvGrpSpPr/>
          <p:nvPr/>
        </p:nvGrpSpPr>
        <p:grpSpPr>
          <a:xfrm rot="20696983">
            <a:off x="7382223" y="3206523"/>
            <a:ext cx="674712" cy="701814"/>
            <a:chOff x="7631605" y="3030052"/>
            <a:chExt cx="674712" cy="701814"/>
          </a:xfrm>
        </p:grpSpPr>
        <p:sp>
          <p:nvSpPr>
            <p:cNvPr id="10" name="Rounded Rectangle 9"/>
            <p:cNvSpPr/>
            <p:nvPr/>
          </p:nvSpPr>
          <p:spPr>
            <a:xfrm>
              <a:off x="7765298" y="3030052"/>
              <a:ext cx="412218" cy="70181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631605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8194907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 rot="10800000">
            <a:off x="7584509" y="4388391"/>
            <a:ext cx="674712" cy="701814"/>
            <a:chOff x="7631605" y="3030052"/>
            <a:chExt cx="674712" cy="701814"/>
          </a:xfrm>
        </p:grpSpPr>
        <p:sp>
          <p:nvSpPr>
            <p:cNvPr id="15" name="Rounded Rectangle 14"/>
            <p:cNvSpPr/>
            <p:nvPr/>
          </p:nvSpPr>
          <p:spPr>
            <a:xfrm>
              <a:off x="7765298" y="3030052"/>
              <a:ext cx="412218" cy="70181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631605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8194907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7049862" y="2699659"/>
            <a:ext cx="1483679" cy="668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5400000">
            <a:off x="7907452" y="2132015"/>
            <a:ext cx="1202134" cy="668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 rot="10800000">
            <a:off x="7478093" y="1983133"/>
            <a:ext cx="674712" cy="701814"/>
            <a:chOff x="7631605" y="3030052"/>
            <a:chExt cx="674712" cy="701814"/>
          </a:xfrm>
        </p:grpSpPr>
        <p:sp>
          <p:nvSpPr>
            <p:cNvPr id="21" name="Rounded Rectangle 20"/>
            <p:cNvSpPr/>
            <p:nvPr/>
          </p:nvSpPr>
          <p:spPr>
            <a:xfrm>
              <a:off x="7765298" y="3030052"/>
              <a:ext cx="412218" cy="70181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7631605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8194907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490940" y="2220642"/>
            <a:ext cx="913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Back into walls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399906" y="3522236"/>
            <a:ext cx="913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Square on a line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46903" y="4569735"/>
            <a:ext cx="913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Align on a mission model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6054534" y="1508948"/>
            <a:ext cx="11141" cy="47455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23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Adjusting Attachments in 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Just like the robot body, you need to set up your attachments in the same way each time for improving reliability</a:t>
            </a:r>
          </a:p>
          <a:p>
            <a:pPr lvl="1"/>
            <a:r>
              <a:rPr lang="en-US"/>
              <a:t>Jigs that allow the attachment arm to only move to a certain level to make sure the arm is set the same way each time</a:t>
            </a:r>
          </a:p>
          <a:p>
            <a:pPr lvl="2"/>
            <a:r>
              <a:rPr lang="en-US"/>
              <a:t>In Senior Solutions, we used a jig to make sure the arm that picked up the pill box always started at the right level</a:t>
            </a:r>
          </a:p>
          <a:p>
            <a:pPr lvl="1"/>
            <a:r>
              <a:rPr lang="en-US"/>
              <a:t>Indicators on the robot (e.g. bright peg) might help you remember where to reset the arm to</a:t>
            </a:r>
          </a:p>
          <a:p>
            <a:pPr lvl="2"/>
            <a:r>
              <a:rPr lang="en-US"/>
              <a:t>In Food Factor, we had a red peg in a hole to remember how far back to move the arm</a:t>
            </a:r>
          </a:p>
          <a:p>
            <a:pPr lvl="1"/>
            <a:r>
              <a:rPr lang="en-US"/>
              <a:t>You can use a touch sensor to detect the position of an attachment at the start of a run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00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Adjusting Motors in 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4732053" cy="4654528"/>
          </a:xfrm>
        </p:spPr>
        <p:txBody>
          <a:bodyPr/>
          <a:lstStyle/>
          <a:p>
            <a:r>
              <a:rPr lang="en-US" dirty="0"/>
              <a:t>Moving attachments or wheels</a:t>
            </a:r>
          </a:p>
          <a:p>
            <a:pPr lvl="1"/>
            <a:r>
              <a:rPr lang="en-US" dirty="0"/>
              <a:t>When the program is stopped you can move wheels and attachments easily and it has no impact</a:t>
            </a:r>
          </a:p>
          <a:p>
            <a:pPr lvl="1"/>
            <a:r>
              <a:rPr lang="en-US" dirty="0"/>
              <a:t>If a program is running, there are multiple steps</a:t>
            </a:r>
          </a:p>
          <a:p>
            <a:pPr lvl="2"/>
            <a:r>
              <a:rPr lang="en-US" dirty="0"/>
              <a:t>You need to put the motors into “coast” mode</a:t>
            </a:r>
          </a:p>
          <a:p>
            <a:pPr lvl="2"/>
            <a:r>
              <a:rPr lang="en-US" dirty="0"/>
              <a:t>If you move the motors in coast mode, the motors will move back to the original position on the first move!</a:t>
            </a:r>
          </a:p>
          <a:p>
            <a:pPr lvl="3"/>
            <a:r>
              <a:rPr lang="en-US" dirty="0"/>
              <a:t>You need to “reset” the motor after an adjustment and before you start your run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pic>
        <p:nvPicPr>
          <p:cNvPr id="5" name="Picture 4" descr="Screen Shot 2014-11-04 at 12.56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660" y="2147836"/>
            <a:ext cx="3308886" cy="15810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40660" y="1459114"/>
            <a:ext cx="33088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1) Put all the motors you use on coast so you can move the motors by hand to adjust</a:t>
            </a:r>
          </a:p>
        </p:txBody>
      </p:sp>
      <p:pic>
        <p:nvPicPr>
          <p:cNvPr id="10" name="Picture 9" descr="Screen Shot 2014-11-04 at 12.58.5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660" y="4723805"/>
            <a:ext cx="3124739" cy="140294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540660" y="4148668"/>
            <a:ext cx="3308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2) Now you have to “reset” the motors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5295558" y="1525744"/>
            <a:ext cx="11141" cy="47455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8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Coast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pic>
        <p:nvPicPr>
          <p:cNvPr id="3" name="Picture 2" descr="Screen Shot 2014-11-04 at 1.16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" y="1505616"/>
            <a:ext cx="8686800" cy="30544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71693" y="4671083"/>
            <a:ext cx="565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Doesn’t work well.  Not as reliable!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050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intermediatev2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v2" id="{63F5E447-E8B5-4335-8726-12777BA731C5}" vid="{7C754D33-5435-4000-AB94-F54A58B2A98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781</TotalTime>
  <Words>948</Words>
  <Application>Microsoft Macintosh PowerPoint</Application>
  <PresentationFormat>On-screen Show (4:3)</PresentationFormat>
  <Paragraphs>105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Calibri Light</vt:lpstr>
      <vt:lpstr>Helvetica Neue</vt:lpstr>
      <vt:lpstr>Arial</vt:lpstr>
      <vt:lpstr>Retrospect</vt:lpstr>
      <vt:lpstr>intermediatev2</vt:lpstr>
      <vt:lpstr>INTERMEDIATE PROGRAMMING LESSON</vt:lpstr>
      <vt:lpstr>Lesson Objectives</vt:lpstr>
      <vt:lpstr>Sources of Problems</vt:lpstr>
      <vt:lpstr>Starting Points in Base are Critical</vt:lpstr>
      <vt:lpstr>Errors Accumulate Over Time</vt:lpstr>
      <vt:lpstr>Where Are You on the FLL table?</vt:lpstr>
      <vt:lpstr>Adjusting Attachments in Base</vt:lpstr>
      <vt:lpstr>Adjusting Motors in Base</vt:lpstr>
      <vt:lpstr>Using Coast</vt:lpstr>
      <vt:lpstr>Using Coast &amp; Reset</vt:lpstr>
      <vt:lpstr>Other Factors in Reliability</vt:lpstr>
      <vt:lpstr>Credits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Programming Lesson: Improving Robot Reliability in FLL</dc:title>
  <cp:lastModifiedBy>Microsoft Office User</cp:lastModifiedBy>
  <cp:revision>10</cp:revision>
  <cp:lastPrinted>2015-11-14T04:34:43Z</cp:lastPrinted>
  <dcterms:created xsi:type="dcterms:W3CDTF">2014-11-14T02:10:18Z</dcterms:created>
  <dcterms:modified xsi:type="dcterms:W3CDTF">2016-07-20T03:37:35Z</dcterms:modified>
</cp:coreProperties>
</file>