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3"/>
  </p:notesMasterIdLst>
  <p:handoutMasterIdLst>
    <p:handoutMasterId r:id="rId14"/>
  </p:handoutMasterIdLst>
  <p:sldIdLst>
    <p:sldId id="289" r:id="rId2"/>
    <p:sldId id="300" r:id="rId3"/>
    <p:sldId id="306" r:id="rId4"/>
    <p:sldId id="308" r:id="rId5"/>
    <p:sldId id="303" r:id="rId6"/>
    <p:sldId id="305" r:id="rId7"/>
    <p:sldId id="310" r:id="rId8"/>
    <p:sldId id="304" r:id="rId9"/>
    <p:sldId id="309" r:id="rId10"/>
    <p:sldId id="31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5" autoAdjust="0"/>
    <p:restoredTop sz="94640"/>
  </p:normalViewPr>
  <p:slideViewPr>
    <p:cSldViewPr snapToGrid="0" snapToObjects="1">
      <p:cViewPr varScale="1">
        <p:scale>
          <a:sx n="100" d="100"/>
          <a:sy n="100" d="100"/>
        </p:scale>
        <p:origin x="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FB8-B8D8-1F4E-8861-D84753FE4A86}" type="datetime1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E48-91B0-6B4A-8444-F2FDFBAE5990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AA48-CB24-E64F-848D-A1D113AAAF21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E95-B0D4-8C43-A0BD-280497894608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427F93-6E45-C240-BB01-2E8BA11545D6}" type="datetime1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4/04/2017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53D-E52E-B542-A6D9-D8609D5B38DB}" type="datetime1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D6D-B077-3548-B485-DDBC59FEFD53}" type="datetime1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F9846C-C1A8-B94A-B7A0-AB1E862A98F5}" type="datetime1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81BA-1E11-1E42-8339-62CF020324EE}" type="datetime1">
              <a:rPr lang="en-US" smtClean="0"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3A4-1489-D047-B87A-354303E0181E}" type="datetime1">
              <a:rPr lang="en-US" smtClean="0"/>
              <a:t>3/4/17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3B0-9EBE-9149-A474-8C448F38366D}" type="datetime1">
              <a:rPr lang="en-US" smtClean="0"/>
              <a:t>3/4/17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ABE485-BE15-EF44-83EB-C74E1DF66D7B}" type="datetime1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en-US" sz="3600" dirty="0"/>
              <a:t>Comparing EV3 &amp; </a:t>
            </a:r>
            <a:r>
              <a:rPr lang="en-US" sz="3600" dirty="0" err="1"/>
              <a:t>HITechnic</a:t>
            </a:r>
            <a:r>
              <a:rPr lang="en-US" sz="3600" dirty="0"/>
              <a:t> COLOR SENSORS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3883250" cy="391920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600" b="1" dirty="0"/>
              <a:t>Position: </a:t>
            </a:r>
            <a:r>
              <a:rPr lang="en-US" sz="1600" dirty="0"/>
              <a:t>The EV3 sensor works best when mounted horizontally and close to the target. If you need to sense something further away, the </a:t>
            </a:r>
            <a:r>
              <a:rPr lang="en-US" sz="1600" dirty="0" err="1"/>
              <a:t>HiTechnic</a:t>
            </a:r>
            <a:r>
              <a:rPr lang="en-US" sz="1600" dirty="0"/>
              <a:t> Sensor may be better.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Number of Colors Detected</a:t>
            </a:r>
            <a:r>
              <a:rPr lang="en-US" sz="1600" dirty="0"/>
              <a:t>: In Color Mode, the </a:t>
            </a:r>
            <a:r>
              <a:rPr lang="en-US" sz="1600" dirty="0" err="1"/>
              <a:t>HiTecnic</a:t>
            </a:r>
            <a:r>
              <a:rPr lang="en-US" sz="1600" dirty="0"/>
              <a:t> Sensor does detect a larger number of colors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Modes: </a:t>
            </a:r>
            <a:r>
              <a:rPr lang="en-US" sz="1600" dirty="0"/>
              <a:t>The </a:t>
            </a:r>
            <a:r>
              <a:rPr lang="en-US" sz="1600" dirty="0" err="1"/>
              <a:t>HiTechnic</a:t>
            </a:r>
            <a:r>
              <a:rPr lang="en-US" sz="1600" dirty="0"/>
              <a:t> Sensor offers some extra modes including an RGB and Raw Mode. To get RGB Mode for the EV3, you will have to install David </a:t>
            </a:r>
            <a:r>
              <a:rPr lang="en-US" sz="1600" dirty="0" err="1"/>
              <a:t>Gilday’s</a:t>
            </a:r>
            <a:r>
              <a:rPr lang="en-US" sz="1600" dirty="0"/>
              <a:t> custom block.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Lighting: </a:t>
            </a:r>
            <a:r>
              <a:rPr lang="en-US" sz="1600" dirty="0"/>
              <a:t>Both the sensors were not great in sunlight.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LEGO Colors: </a:t>
            </a:r>
            <a:r>
              <a:rPr lang="en-US" sz="1600" dirty="0"/>
              <a:t>Overall, we felt that the EV3 Sensor was more accurate in detecting LEGO colors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differences between the </a:t>
            </a:r>
            <a:r>
              <a:rPr lang="en-US" dirty="0" err="1"/>
              <a:t>HiTechnic</a:t>
            </a:r>
            <a:r>
              <a:rPr lang="en-US" dirty="0"/>
              <a:t> and LEGO Color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EV3 Color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57948"/>
            <a:ext cx="3023419" cy="3291840"/>
          </a:xfrm>
        </p:spPr>
        <p:txBody>
          <a:bodyPr>
            <a:normAutofit/>
          </a:bodyPr>
          <a:lstStyle/>
          <a:p>
            <a:r>
              <a:rPr lang="en-US" dirty="0"/>
              <a:t>Digital sensor detects color intensity of the light that </a:t>
            </a:r>
          </a:p>
          <a:p>
            <a:r>
              <a:rPr lang="en-US" dirty="0"/>
              <a:t>Color Mode </a:t>
            </a:r>
            <a:r>
              <a:rPr lang="mr-IN" dirty="0"/>
              <a:t>–</a:t>
            </a:r>
            <a:r>
              <a:rPr lang="en-US" dirty="0"/>
              <a:t> 7 colors, no color</a:t>
            </a:r>
          </a:p>
          <a:p>
            <a:r>
              <a:rPr lang="en-US" dirty="0"/>
              <a:t>Reflected Light Intensity and Ambient Light Intensity modes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HiTechnic</a:t>
            </a:r>
            <a:r>
              <a:rPr lang="en-US" dirty="0"/>
              <a:t> Color V.2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2391168" cy="3291840"/>
          </a:xfrm>
        </p:spPr>
        <p:txBody>
          <a:bodyPr>
            <a:normAutofit/>
          </a:bodyPr>
          <a:lstStyle/>
          <a:p>
            <a:r>
              <a:rPr lang="en-US" dirty="0"/>
              <a:t>A single white LED (light emitting diode) to illuminate the target and </a:t>
            </a:r>
          </a:p>
          <a:p>
            <a:r>
              <a:rPr lang="en-US" i="1" dirty="0"/>
              <a:t>Color Mode with 18 colors</a:t>
            </a:r>
          </a:p>
          <a:p>
            <a:r>
              <a:rPr lang="en-US" i="1" dirty="0"/>
              <a:t>RGB, Passive and Raw modes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941" y="3827877"/>
            <a:ext cx="1637120" cy="1968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21" y="3783618"/>
            <a:ext cx="862781" cy="19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46793" y="298670"/>
            <a:ext cx="1511415" cy="15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/>
          <a:lstStyle/>
          <a:p>
            <a:r>
              <a:rPr lang="en-US" dirty="0"/>
              <a:t>EV3 Color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>
            <a:normAutofit/>
          </a:bodyPr>
          <a:lstStyle/>
          <a:p>
            <a:r>
              <a:rPr lang="en-US" sz="1600" dirty="0"/>
              <a:t>Sensor must be positioned at a right angle to surface it is examining</a:t>
            </a:r>
          </a:p>
          <a:p>
            <a:r>
              <a:rPr lang="en-US" sz="1600" dirty="0"/>
              <a:t>According to EV3 documentation, Color Sensors work best between 4-12mm (1/2 - 1 1/2 studs) off the surface you are detecting </a:t>
            </a:r>
          </a:p>
          <a:p>
            <a:r>
              <a:rPr lang="en-US" sz="1600" dirty="0"/>
              <a:t>Any higher or lower and the readings are not as accurate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/>
          <a:lstStyle/>
          <a:p>
            <a:r>
              <a:rPr lang="en-US" dirty="0" err="1"/>
              <a:t>HiTechnic</a:t>
            </a:r>
            <a:r>
              <a:rPr lang="en-US" dirty="0"/>
              <a:t> Color Sensor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The Color Sensor V2 works best when it is positioned higher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It is recommended that you install the sensor at an angle (see image)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AND ANGLE</a:t>
            </a:r>
          </a:p>
        </p:txBody>
      </p:sp>
      <p:pic>
        <p:nvPicPr>
          <p:cNvPr id="9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0509" y="4251960"/>
            <a:ext cx="1754917" cy="19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 flipH="1">
            <a:off x="3998319" y="4711850"/>
            <a:ext cx="1644946" cy="1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STANDARD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917367" cy="4050792"/>
          </a:xfrm>
        </p:spPr>
        <p:txBody>
          <a:bodyPr/>
          <a:lstStyle/>
          <a:p>
            <a:r>
              <a:rPr lang="en-US" dirty="0"/>
              <a:t>Both Sensors in Color-Measure mode return a value for the color (a color number)</a:t>
            </a:r>
          </a:p>
          <a:p>
            <a:r>
              <a:rPr lang="en-US" dirty="0"/>
              <a:t>The </a:t>
            </a:r>
            <a:r>
              <a:rPr lang="en-US" dirty="0" err="1"/>
              <a:t>HiTechnic</a:t>
            </a:r>
            <a:r>
              <a:rPr lang="en-US" dirty="0"/>
              <a:t> Sensor identifies 18 colors (values from 0-17)</a:t>
            </a:r>
          </a:p>
          <a:p>
            <a:r>
              <a:rPr lang="en-US" dirty="0"/>
              <a:t>The EV3 Color Sensor identifies 7 colors plus no color (0-7)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0751" y="6272785"/>
            <a:ext cx="4745736" cy="365125"/>
          </a:xfrm>
        </p:spPr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11" y="2268514"/>
            <a:ext cx="1352432" cy="162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399" y="2719135"/>
            <a:ext cx="1085894" cy="73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2" y="4069289"/>
            <a:ext cx="862781" cy="1926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741" y="4668506"/>
            <a:ext cx="2355067" cy="1211371"/>
          </a:xfrm>
          <a:prstGeom prst="rect">
            <a:avLst/>
          </a:prstGeom>
        </p:spPr>
      </p:pic>
      <p:pic>
        <p:nvPicPr>
          <p:cNvPr id="1026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40400" y="4597506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65768" y="5764461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Color 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3392" y="5763688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HiTechnic</a:t>
            </a:r>
            <a:r>
              <a:rPr lang="en-US" sz="900" dirty="0"/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RGB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939216" cy="2718866"/>
          </a:xfrm>
        </p:spPr>
        <p:txBody>
          <a:bodyPr/>
          <a:lstStyle/>
          <a:p>
            <a:r>
              <a:rPr lang="en-US" dirty="0"/>
              <a:t>To compare RGB values, we downloaded the EV3 RGB Block from David </a:t>
            </a:r>
            <a:r>
              <a:rPr lang="en-US" dirty="0" err="1"/>
              <a:t>Gilday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HiTechnic</a:t>
            </a:r>
            <a:r>
              <a:rPr lang="en-US" dirty="0"/>
              <a:t> Sensor identifies red, green, blue, and white values</a:t>
            </a:r>
          </a:p>
          <a:p>
            <a:r>
              <a:rPr lang="en-US" dirty="0"/>
              <a:t>The EV3 Color Sensor identifies red, green, and blue</a:t>
            </a:r>
          </a:p>
          <a:p>
            <a:r>
              <a:rPr lang="en-US" dirty="0"/>
              <a:t>The white output is similar to the reflected light intensity mode in the EV3 Color Sensor block.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1929" y="4926259"/>
            <a:ext cx="1085894" cy="736857"/>
          </a:xfrm>
          <a:prstGeom prst="rect">
            <a:avLst/>
          </a:prstGeom>
        </p:spPr>
      </p:pic>
      <p:pic>
        <p:nvPicPr>
          <p:cNvPr id="17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566" y="4840274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872" y="4841343"/>
            <a:ext cx="3033556" cy="10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11" y="346806"/>
            <a:ext cx="2423955" cy="113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186003" cy="4050792"/>
          </a:xfrm>
        </p:spPr>
        <p:txBody>
          <a:bodyPr>
            <a:normAutofit/>
          </a:bodyPr>
          <a:lstStyle/>
          <a:p>
            <a:r>
              <a:rPr lang="en-US" dirty="0"/>
              <a:t>Over the next few slides, we will go over some tests we conducted with both the sensors</a:t>
            </a:r>
          </a:p>
          <a:p>
            <a:r>
              <a:rPr lang="en-US" dirty="0"/>
              <a:t>The results will help you understand which sensor to use in which condition</a:t>
            </a:r>
          </a:p>
          <a:p>
            <a:r>
              <a:rPr lang="en-US" dirty="0"/>
              <a:t>We do not conduct any tests for angle and position as both LEGO and </a:t>
            </a:r>
            <a:r>
              <a:rPr lang="en-US" dirty="0" err="1"/>
              <a:t>HiTechnic</a:t>
            </a:r>
            <a:r>
              <a:rPr lang="en-US" dirty="0"/>
              <a:t> specify these in their documentation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3533" y="730589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LEGO Color Sensor RGB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6482" y="1909310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HiTechnic</a:t>
            </a:r>
            <a:r>
              <a:rPr lang="en-US" sz="900" dirty="0"/>
              <a:t> Color Sensor RGB mode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91" y="1522894"/>
            <a:ext cx="2101505" cy="10719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9885" y="1384395"/>
            <a:ext cx="119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5170932" y="2982877"/>
            <a:ext cx="3201342" cy="24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2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conditions: Indoor 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6374"/>
            <a:ext cx="7914503" cy="1084308"/>
          </a:xfrm>
        </p:spPr>
        <p:txBody>
          <a:bodyPr>
            <a:noAutofit/>
          </a:bodyPr>
          <a:lstStyle/>
          <a:p>
            <a:r>
              <a:rPr lang="en-US" sz="1200" dirty="0"/>
              <a:t>The performance of the EV3 and </a:t>
            </a:r>
            <a:r>
              <a:rPr lang="en-US" sz="1200" dirty="0" err="1"/>
              <a:t>HiTechnic</a:t>
            </a:r>
            <a:r>
              <a:rPr lang="en-US" sz="1200" dirty="0"/>
              <a:t> sensors are not the same</a:t>
            </a:r>
          </a:p>
          <a:p>
            <a:r>
              <a:rPr lang="en-US" sz="1200" dirty="0"/>
              <a:t>The RGB values with the EV3 are different compared to the </a:t>
            </a:r>
            <a:r>
              <a:rPr lang="en-US" sz="1200" dirty="0" err="1"/>
              <a:t>HiTechnic</a:t>
            </a:r>
            <a:r>
              <a:rPr lang="en-US" sz="1200" dirty="0"/>
              <a:t> Sensor.  A possible reason for this is that the color sensor was designed to work best on LEGO colors.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HiTechnic</a:t>
            </a:r>
            <a:r>
              <a:rPr lang="en-US" sz="1200" dirty="0"/>
              <a:t> color sensor did not accurately identify Brown LEGO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94672"/>
              </p:ext>
            </p:extLst>
          </p:nvPr>
        </p:nvGraphicFramePr>
        <p:xfrm>
          <a:off x="319579" y="2857793"/>
          <a:ext cx="8504842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431">
                  <a:extLst>
                    <a:ext uri="{9D8B030D-6E8A-4147-A177-3AD203B41FA5}">
                      <a16:colId xmlns="" xmlns:a16="http://schemas.microsoft.com/office/drawing/2014/main" val="1195640874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77535557"/>
                    </a:ext>
                  </a:extLst>
                </a:gridCol>
                <a:gridCol w="1107204">
                  <a:extLst>
                    <a:ext uri="{9D8B030D-6E8A-4147-A177-3AD203B41FA5}">
                      <a16:colId xmlns="" xmlns:a16="http://schemas.microsoft.com/office/drawing/2014/main" val="1474388230"/>
                    </a:ext>
                  </a:extLst>
                </a:gridCol>
                <a:gridCol w="1004420">
                  <a:extLst>
                    <a:ext uri="{9D8B030D-6E8A-4147-A177-3AD203B41FA5}">
                      <a16:colId xmlns="" xmlns:a16="http://schemas.microsoft.com/office/drawing/2014/main" val="3778477250"/>
                    </a:ext>
                  </a:extLst>
                </a:gridCol>
                <a:gridCol w="769431">
                  <a:extLst>
                    <a:ext uri="{9D8B030D-6E8A-4147-A177-3AD203B41FA5}">
                      <a16:colId xmlns="" xmlns:a16="http://schemas.microsoft.com/office/drawing/2014/main" val="2727106529"/>
                    </a:ext>
                  </a:extLst>
                </a:gridCol>
                <a:gridCol w="769431">
                  <a:extLst>
                    <a:ext uri="{9D8B030D-6E8A-4147-A177-3AD203B41FA5}">
                      <a16:colId xmlns="" xmlns:a16="http://schemas.microsoft.com/office/drawing/2014/main" val="3907240979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098743955"/>
                    </a:ext>
                  </a:extLst>
                </a:gridCol>
                <a:gridCol w="913818">
                  <a:extLst>
                    <a:ext uri="{9D8B030D-6E8A-4147-A177-3AD203B41FA5}">
                      <a16:colId xmlns="" xmlns:a16="http://schemas.microsoft.com/office/drawing/2014/main" val="754170348"/>
                    </a:ext>
                  </a:extLst>
                </a:gridCol>
                <a:gridCol w="1215685">
                  <a:extLst>
                    <a:ext uri="{9D8B030D-6E8A-4147-A177-3AD203B41FA5}">
                      <a16:colId xmlns="" xmlns:a16="http://schemas.microsoft.com/office/drawing/2014/main" val="984468234"/>
                    </a:ext>
                  </a:extLst>
                </a:gridCol>
                <a:gridCol w="769431">
                  <a:extLst>
                    <a:ext uri="{9D8B030D-6E8A-4147-A177-3AD203B41FA5}">
                      <a16:colId xmlns="" xmlns:a16="http://schemas.microsoft.com/office/drawing/2014/main" val="3990745486"/>
                    </a:ext>
                  </a:extLst>
                </a:gridCol>
                <a:gridCol w="769431">
                  <a:extLst>
                    <a:ext uri="{9D8B030D-6E8A-4147-A177-3AD203B41FA5}">
                      <a16:colId xmlns="" xmlns:a16="http://schemas.microsoft.com/office/drawing/2014/main" val="4029988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EV3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HiTechnic</a:t>
                      </a:r>
                      <a:r>
                        <a:rPr lang="en-US" sz="1400" dirty="0"/>
                        <a:t>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4627294"/>
                  </a:ext>
                </a:extLst>
              </a:tr>
              <a:tr h="171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Green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Blue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42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33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08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29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131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96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59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00365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89" y="1075185"/>
            <a:ext cx="779917" cy="937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Lighting conditions: Outdoor Sunlight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01383"/>
            <a:ext cx="7914503" cy="780527"/>
          </a:xfrm>
        </p:spPr>
        <p:txBody>
          <a:bodyPr>
            <a:noAutofit/>
          </a:bodyPr>
          <a:lstStyle/>
          <a:p>
            <a:r>
              <a:rPr lang="en-US" sz="1400" dirty="0"/>
              <a:t>Neither sensor worked well in bright sunlight. They misidentified most colors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4/04/2017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36535"/>
              </p:ext>
            </p:extLst>
          </p:nvPr>
        </p:nvGraphicFramePr>
        <p:xfrm>
          <a:off x="435824" y="2458491"/>
          <a:ext cx="8414451" cy="344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2">
                  <a:extLst>
                    <a:ext uri="{9D8B030D-6E8A-4147-A177-3AD203B41FA5}">
                      <a16:colId xmlns="" xmlns:a16="http://schemas.microsoft.com/office/drawing/2014/main" val="1195640874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77535557"/>
                    </a:ext>
                  </a:extLst>
                </a:gridCol>
                <a:gridCol w="1080834">
                  <a:extLst>
                    <a:ext uri="{9D8B030D-6E8A-4147-A177-3AD203B41FA5}">
                      <a16:colId xmlns="" xmlns:a16="http://schemas.microsoft.com/office/drawing/2014/main" val="1474388230"/>
                    </a:ext>
                  </a:extLst>
                </a:gridCol>
                <a:gridCol w="1007192">
                  <a:extLst>
                    <a:ext uri="{9D8B030D-6E8A-4147-A177-3AD203B41FA5}">
                      <a16:colId xmlns="" xmlns:a16="http://schemas.microsoft.com/office/drawing/2014/main" val="3778477250"/>
                    </a:ext>
                  </a:extLst>
                </a:gridCol>
                <a:gridCol w="760832">
                  <a:extLst>
                    <a:ext uri="{9D8B030D-6E8A-4147-A177-3AD203B41FA5}">
                      <a16:colId xmlns="" xmlns:a16="http://schemas.microsoft.com/office/drawing/2014/main" val="2727106529"/>
                    </a:ext>
                  </a:extLst>
                </a:gridCol>
                <a:gridCol w="760832">
                  <a:extLst>
                    <a:ext uri="{9D8B030D-6E8A-4147-A177-3AD203B41FA5}">
                      <a16:colId xmlns="" xmlns:a16="http://schemas.microsoft.com/office/drawing/2014/main" val="3907240979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098743955"/>
                    </a:ext>
                  </a:extLst>
                </a:gridCol>
                <a:gridCol w="1167659">
                  <a:extLst>
                    <a:ext uri="{9D8B030D-6E8A-4147-A177-3AD203B41FA5}">
                      <a16:colId xmlns="" xmlns:a16="http://schemas.microsoft.com/office/drawing/2014/main" val="754170348"/>
                    </a:ext>
                  </a:extLst>
                </a:gridCol>
                <a:gridCol w="938046">
                  <a:extLst>
                    <a:ext uri="{9D8B030D-6E8A-4147-A177-3AD203B41FA5}">
                      <a16:colId xmlns="" xmlns:a16="http://schemas.microsoft.com/office/drawing/2014/main" val="984468234"/>
                    </a:ext>
                  </a:extLst>
                </a:gridCol>
                <a:gridCol w="760832">
                  <a:extLst>
                    <a:ext uri="{9D8B030D-6E8A-4147-A177-3AD203B41FA5}">
                      <a16:colId xmlns="" xmlns:a16="http://schemas.microsoft.com/office/drawing/2014/main" val="3990745486"/>
                    </a:ext>
                  </a:extLst>
                </a:gridCol>
                <a:gridCol w="760832">
                  <a:extLst>
                    <a:ext uri="{9D8B030D-6E8A-4147-A177-3AD203B41FA5}">
                      <a16:colId xmlns="" xmlns:a16="http://schemas.microsoft.com/office/drawing/2014/main" val="4029988987"/>
                    </a:ext>
                  </a:extLst>
                </a:gridCol>
              </a:tblGrid>
              <a:tr h="3078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EV3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HiTechnic</a:t>
                      </a:r>
                      <a:r>
                        <a:rPr lang="en-US" sz="1400" dirty="0"/>
                        <a:t>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4627294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Green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Blue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425122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33967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082209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29316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131280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12, 55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23, 36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9686371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59346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1, 7, 14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20, 23, 17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11, 12, 12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00365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489" y="1075185"/>
            <a:ext cx="779917" cy="937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5365</TotalTime>
  <Words>809</Words>
  <Application>Microsoft Macintosh PowerPoint</Application>
  <PresentationFormat>On-screen Show (4:3)</PresentationFormat>
  <Paragraphs>224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 Neue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Comparing EV3 &amp; HITechnic COLOR SENSORS</vt:lpstr>
      <vt:lpstr>LESSON OBJECTIVES</vt:lpstr>
      <vt:lpstr>How they work</vt:lpstr>
      <vt:lpstr>POSITION AND ANGLE</vt:lpstr>
      <vt:lpstr>COMPARING STANDARD MODES</vt:lpstr>
      <vt:lpstr>COMPARING RGB MODES</vt:lpstr>
      <vt:lpstr>TESTS</vt:lpstr>
      <vt:lpstr>Lighting conditions: Indoor Lighting</vt:lpstr>
      <vt:lpstr>Lighting conditions: Outdoor Sunlight</vt:lpstr>
      <vt:lpstr>Lessons learned</vt:lpstr>
      <vt:lpstr>Credits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123</cp:revision>
  <cp:lastPrinted>2017-02-26T18:36:16Z</cp:lastPrinted>
  <dcterms:created xsi:type="dcterms:W3CDTF">2014-10-28T21:59:38Z</dcterms:created>
  <dcterms:modified xsi:type="dcterms:W3CDTF">2017-03-04T23:58:25Z</dcterms:modified>
</cp:coreProperties>
</file>