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62" r:id="rId4"/>
  </p:sldMasterIdLst>
  <p:notesMasterIdLst>
    <p:notesMasterId r:id="rId13"/>
  </p:notesMasterIdLst>
  <p:handoutMasterIdLst>
    <p:handoutMasterId r:id="rId14"/>
  </p:handoutMasterIdLst>
  <p:sldIdLst>
    <p:sldId id="416" r:id="rId5"/>
    <p:sldId id="407" r:id="rId6"/>
    <p:sldId id="408" r:id="rId7"/>
    <p:sldId id="409" r:id="rId8"/>
    <p:sldId id="410" r:id="rId9"/>
    <p:sldId id="414" r:id="rId10"/>
    <p:sldId id="411" r:id="rId11"/>
    <p:sldId id="40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6271" autoAdjust="0"/>
  </p:normalViewPr>
  <p:slideViewPr>
    <p:cSldViewPr snapToGrid="0" snapToObjects="1">
      <p:cViewPr varScale="1">
        <p:scale>
          <a:sx n="117" d="100"/>
          <a:sy n="117" d="100"/>
        </p:scale>
        <p:origin x="1384" y="16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7/26/16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 Id="rId3"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02A542-A347-7C4E-84B7-C69E7B921E8E}" type="datetime1">
              <a:rPr lang="en-US" smtClean="0"/>
              <a:t>7/26/16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smtClean="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0FF91-69EB-A04C-9075-744B7A39257F}"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31555-486E-2642-8608-DCAD4EE13C81}"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A57077-4167-6949-9D33-F7A9E1AAFA08}"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9E369-0BA0-8946-82A6-1B094D310696}"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EA75C8-F4B1-E544-9592-442E77C43C21}"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F948A-5BE3-0548-8A28-B877469D6A67}" type="datetime1">
              <a:rPr lang="en-US" smtClean="0"/>
              <a:t>7/26/16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4D454C-2257-D84E-B008-E3BB674E6B5D}" type="datetime1">
              <a:rPr lang="en-US" smtClean="0"/>
              <a:t>7/26/16</a:t>
            </a:fld>
            <a:endParaRPr lang="en-US"/>
          </a:p>
        </p:txBody>
      </p:sp>
      <p:sp>
        <p:nvSpPr>
          <p:cNvPr id="8" name="Footer Placeholder 7"/>
          <p:cNvSpPr>
            <a:spLocks noGrp="1"/>
          </p:cNvSpPr>
          <p:nvPr>
            <p:ph type="ftr" sz="quarter" idx="11"/>
          </p:nvPr>
        </p:nvSpPr>
        <p:spPr/>
        <p:txBody>
          <a:bodyPr/>
          <a:lstStyle/>
          <a:p>
            <a:r>
              <a:rPr lang="en-US" smtClean="0"/>
              <a:t>© EV3Lessons.com, 2016, (Last edit: 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BD3D21-4E25-CC4C-836E-91A72F67CF76}" type="datetime1">
              <a:rPr lang="en-US" smtClean="0"/>
              <a:t>7/26/16</a:t>
            </a:fld>
            <a:endParaRPr lang="en-US"/>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84E82-94C0-574A-AD63-516EC4B77AC0}" type="datetime1">
              <a:rPr lang="en-US" smtClean="0"/>
              <a:t>7/26/16</a:t>
            </a:fld>
            <a:endParaRPr lang="en-US"/>
          </a:p>
        </p:txBody>
      </p:sp>
      <p:sp>
        <p:nvSpPr>
          <p:cNvPr id="3" name="Footer Placeholder 2"/>
          <p:cNvSpPr>
            <a:spLocks noGrp="1"/>
          </p:cNvSpPr>
          <p:nvPr>
            <p:ph type="ftr" sz="quarter" idx="11"/>
          </p:nvPr>
        </p:nvSpPr>
        <p:spPr/>
        <p:txBody>
          <a:bodyPr/>
          <a:lstStyle/>
          <a:p>
            <a:r>
              <a:rPr lang="en-US" smtClean="0"/>
              <a:t>© EV3Lessons.com, 2016, (Last edit: 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F324CE-C4E0-C74D-88E6-9C7F8653632D}" type="datetime1">
              <a:rPr lang="en-US" smtClean="0"/>
              <a:t>7/26/16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CB6894-20E2-714A-8F24-113A73CBAAB1}"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806782-06ED-9A42-A974-A94EE091BE22}" type="datetime1">
              <a:rPr lang="en-US" smtClean="0"/>
              <a:t>7/26/16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C76E-463C-944C-98C5-343991D3A9B0}"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0EB3F-1ED3-464F-AFA5-07CCF3FD7308}"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02A542-A347-7C4E-84B7-C69E7B921E8E}"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
        <p:nvSpPr>
          <p:cNvPr id="7" name="Rectangle 6"/>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506896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CB6894-20E2-714A-8F24-113A73CBAAB1}"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476630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313BDA-17A9-8749-A339-66F6E8E03A82}"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17748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BCD953-9CDD-E641-8DF1-F34622718B00}" type="datetime1">
              <a:rPr lang="en-US" smtClean="0"/>
              <a:t>7/26/16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775595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EC1F0C-1782-5F47-BF85-11C088307CCE}" type="datetime1">
              <a:rPr lang="en-US" smtClean="0"/>
              <a:t>7/26/16</a:t>
            </a:fld>
            <a:endParaRPr lang="en-US"/>
          </a:p>
        </p:txBody>
      </p:sp>
      <p:sp>
        <p:nvSpPr>
          <p:cNvPr id="8" name="Footer Placeholder 7"/>
          <p:cNvSpPr>
            <a:spLocks noGrp="1"/>
          </p:cNvSpPr>
          <p:nvPr>
            <p:ph type="ftr" sz="quarter" idx="11"/>
          </p:nvPr>
        </p:nvSpPr>
        <p:spPr/>
        <p:txBody>
          <a:bodyPr/>
          <a:lstStyle/>
          <a:p>
            <a:r>
              <a:rPr lang="en-US" smtClean="0"/>
              <a:t>© EV3Lessons.com, 2016, (Last edit: 7/04/2016)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21654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7B37F7-1EB0-5044-95FC-9842E2636BD0}" type="datetime1">
              <a:rPr lang="en-US" smtClean="0"/>
              <a:t>7/26/16</a:t>
            </a:fld>
            <a:endParaRPr lang="en-US"/>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6432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37DE7-B9EE-4D40-A0EF-808DD4E7182D}" type="datetime1">
              <a:rPr lang="en-US" smtClean="0"/>
              <a:t>7/26/16</a:t>
            </a:fld>
            <a:endParaRPr lang="en-US"/>
          </a:p>
        </p:txBody>
      </p:sp>
      <p:sp>
        <p:nvSpPr>
          <p:cNvPr id="3" name="Footer Placeholder 2"/>
          <p:cNvSpPr>
            <a:spLocks noGrp="1"/>
          </p:cNvSpPr>
          <p:nvPr>
            <p:ph type="ftr" sz="quarter" idx="11"/>
          </p:nvPr>
        </p:nvSpPr>
        <p:spPr/>
        <p:txBody>
          <a:bodyPr/>
          <a:lstStyle/>
          <a:p>
            <a:r>
              <a:rPr lang="en-US" smtClean="0"/>
              <a:t>© EV3Lessons.com, 2016, (Last edit: 7/04/2016)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4533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C313BDA-17A9-8749-A339-66F6E8E03A82}" type="datetime1">
              <a:rPr lang="en-US" smtClean="0"/>
              <a:t>7/26/16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EV3Lessons.com, 2016, (Last edit: 7/04/2016)</a:t>
            </a:r>
            <a:endParaRPr lang="en-US"/>
          </a:p>
        </p:txBody>
      </p:sp>
    </p:spTree>
    <p:extLst>
      <p:ext uri="{BB962C8B-B14F-4D97-AF65-F5344CB8AC3E}">
        <p14:creationId xmlns:p14="http://schemas.microsoft.com/office/powerpoint/2010/main" val="2086529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395F5-5978-9540-BD24-F2F9C0B9FCBE}" type="datetime1">
              <a:rPr lang="en-US" smtClean="0"/>
              <a:t>7/26/16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46406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3B662-E131-CF46-AFCD-B12B87E9F76A}" type="datetime1">
              <a:rPr lang="en-US" smtClean="0"/>
              <a:t>7/26/16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065359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0FF91-69EB-A04C-9075-744B7A39257F}"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65322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31555-486E-2642-8608-DCAD4EE13C81}"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993324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2341448"/>
            <a:ext cx="6270922" cy="1732270"/>
          </a:xfrm>
        </p:spPr>
        <p:txBody>
          <a:bodyPr anchor="b">
            <a:noAutofit/>
          </a:bodyPr>
          <a:lstStyle>
            <a:lvl1pPr algn="ctr">
              <a:defRPr sz="4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4465439"/>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63C001C2-5D41-F84D-A1F8-E6C48E93B81B}" type="datetime1">
              <a:rPr lang="en-US" smtClean="0"/>
              <a:t>7/26/16</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smtClean="0"/>
              <a:t>Copyright © EV3Lessons.com 2016 (Last edit: 7/26/2016)</a:t>
            </a:r>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4DBC7FC8-25FB-FC45-8177-2B991DA6778C}" type="slidenum">
              <a:rPr lang="en-US" smtClean="0"/>
              <a:t>‹#›</a:t>
            </a:fld>
            <a:endParaRPr lang="en-US" dirty="0"/>
          </a:p>
        </p:txBody>
      </p:sp>
      <p:grpSp>
        <p:nvGrpSpPr>
          <p:cNvPr id="8" name="Group 7"/>
          <p:cNvGrpSpPr/>
          <p:nvPr/>
        </p:nvGrpSpPr>
        <p:grpSpPr>
          <a:xfrm>
            <a:off x="0" y="0"/>
            <a:ext cx="9143614" cy="6858000"/>
            <a:chOff x="564643" y="744469"/>
            <a:chExt cx="9143614" cy="6858000"/>
          </a:xfrm>
        </p:grpSpPr>
        <p:sp>
          <p:nvSpPr>
            <p:cNvPr id="11" name="Freeform 6"/>
            <p:cNvSpPr/>
            <p:nvPr/>
          </p:nvSpPr>
          <p:spPr bwMode="auto">
            <a:xfrm>
              <a:off x="7251997" y="3193981"/>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rgbClr val="7030A0"/>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rgbClr val="00B050"/>
            </a:solidFill>
            <a:ln w="0">
              <a:noFill/>
              <a:prstDash val="solid"/>
              <a:round/>
              <a:headEnd/>
              <a:tailEnd/>
            </a:ln>
          </p:spPr>
        </p:sp>
      </p:gr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403" t="18084" r="3256" b="25058"/>
          <a:stretch/>
        </p:blipFill>
        <p:spPr>
          <a:xfrm>
            <a:off x="3601281" y="4879077"/>
            <a:ext cx="1941298" cy="1208425"/>
          </a:xfrm>
          <a:prstGeom prst="rect">
            <a:avLst/>
          </a:prstGeom>
        </p:spPr>
      </p:pic>
      <p:sp>
        <p:nvSpPr>
          <p:cNvPr id="18" name="TextBox 17"/>
          <p:cNvSpPr txBox="1"/>
          <p:nvPr/>
        </p:nvSpPr>
        <p:spPr>
          <a:xfrm>
            <a:off x="268543" y="451540"/>
            <a:ext cx="2572323" cy="1077218"/>
          </a:xfrm>
          <a:prstGeom prst="rect">
            <a:avLst/>
          </a:prstGeom>
          <a:noFill/>
        </p:spPr>
        <p:txBody>
          <a:bodyPr wrap="square" rtlCol="0">
            <a:spAutoFit/>
          </a:bodyPr>
          <a:lstStyle/>
          <a:p>
            <a:pPr algn="ctr"/>
            <a:r>
              <a:rPr lang="en-US" sz="3200" smtClean="0"/>
              <a:t>TABLET LESSONS</a:t>
            </a:r>
            <a:endParaRPr lang="en-US" sz="3200" dirty="0"/>
          </a:p>
        </p:txBody>
      </p:sp>
      <p:pic>
        <p:nvPicPr>
          <p:cNvPr id="19" name="Picture 18" descr="EV3Lesson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442" y="191844"/>
            <a:ext cx="5787394" cy="214960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3640115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3845" y="214114"/>
            <a:ext cx="8271164" cy="991231"/>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33845" y="1672935"/>
            <a:ext cx="8271164" cy="45616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53FFDF-19E7-844D-A418-E9BE9160A077}"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7/26/2016)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10609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FB8825F2-527A-F84B-BDB0-747B2CE820B2}" type="datetime1">
              <a:rPr lang="en-US" smtClean="0"/>
              <a:t>7/26/16</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smtClean="0"/>
              <a:t>Copyright © EV3Lessons.com 2016 (Last edit: 7/26/2016)</a:t>
            </a:r>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4DBC7FC8-25FB-FC45-8177-2B991DA6778C}"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7779561"/>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809132-87E7-B14A-BEA9-9CDCD9D79D5B}" type="datetime1">
              <a:rPr lang="en-US" smtClean="0"/>
              <a:t>7/26/16</a:t>
            </a:fld>
            <a:endParaRPr lang="en-US"/>
          </a:p>
        </p:txBody>
      </p:sp>
      <p:sp>
        <p:nvSpPr>
          <p:cNvPr id="6" name="Footer Placeholder 5"/>
          <p:cNvSpPr>
            <a:spLocks noGrp="1"/>
          </p:cNvSpPr>
          <p:nvPr>
            <p:ph type="ftr" sz="quarter" idx="11"/>
          </p:nvPr>
        </p:nvSpPr>
        <p:spPr/>
        <p:txBody>
          <a:bodyPr/>
          <a:lstStyle/>
          <a:p>
            <a:r>
              <a:rPr lang="en-US" smtClean="0"/>
              <a:t>Copyright © EV3Lessons.com 2016 (Last edit: 7/26/2016)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995885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D8C1E8-B7E2-C440-BA33-CDF263813746}" type="datetime1">
              <a:rPr lang="en-US" smtClean="0"/>
              <a:t>7/26/16</a:t>
            </a:fld>
            <a:endParaRPr lang="en-US"/>
          </a:p>
        </p:txBody>
      </p:sp>
      <p:sp>
        <p:nvSpPr>
          <p:cNvPr id="8" name="Footer Placeholder 7"/>
          <p:cNvSpPr>
            <a:spLocks noGrp="1"/>
          </p:cNvSpPr>
          <p:nvPr>
            <p:ph type="ftr" sz="quarter" idx="11"/>
          </p:nvPr>
        </p:nvSpPr>
        <p:spPr/>
        <p:txBody>
          <a:bodyPr/>
          <a:lstStyle/>
          <a:p>
            <a:r>
              <a:rPr lang="en-US" smtClean="0"/>
              <a:t>Copyright © EV3Lessons.com 2016 (Last edit: 7/26/2016)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026225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C9BA6C-0526-FD4E-A22F-8F16DD47A95F}" type="datetime1">
              <a:rPr lang="en-US" smtClean="0"/>
              <a:t>7/26/16</a:t>
            </a:fld>
            <a:endParaRPr lang="en-US"/>
          </a:p>
        </p:txBody>
      </p:sp>
      <p:sp>
        <p:nvSpPr>
          <p:cNvPr id="4" name="Footer Placeholder 3"/>
          <p:cNvSpPr>
            <a:spLocks noGrp="1"/>
          </p:cNvSpPr>
          <p:nvPr>
            <p:ph type="ftr" sz="quarter" idx="11"/>
          </p:nvPr>
        </p:nvSpPr>
        <p:spPr/>
        <p:txBody>
          <a:bodyPr/>
          <a:lstStyle/>
          <a:p>
            <a:r>
              <a:rPr lang="en-US" smtClean="0"/>
              <a:t>Copyright © EV3Lessons.com 2016 (Last edit: 7/26/2016)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1225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BCD953-9CDD-E641-8DF1-F34622718B00}" type="datetime1">
              <a:rPr lang="en-US" smtClean="0"/>
              <a:t>7/26/16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82F69-E21E-9542-B059-3CF8A522B3FD}" type="datetime1">
              <a:rPr lang="en-US" smtClean="0"/>
              <a:t>7/26/16</a:t>
            </a:fld>
            <a:endParaRPr lang="en-US"/>
          </a:p>
        </p:txBody>
      </p:sp>
      <p:sp>
        <p:nvSpPr>
          <p:cNvPr id="3" name="Footer Placeholder 2"/>
          <p:cNvSpPr>
            <a:spLocks noGrp="1"/>
          </p:cNvSpPr>
          <p:nvPr>
            <p:ph type="ftr" sz="quarter" idx="11"/>
          </p:nvPr>
        </p:nvSpPr>
        <p:spPr/>
        <p:txBody>
          <a:bodyPr/>
          <a:lstStyle/>
          <a:p>
            <a:r>
              <a:rPr lang="en-US" smtClean="0"/>
              <a:t>Copyright © EV3Lessons.com 2016 (Last edit: 7/26/2016)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664743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3326CC3F-83F4-2F4F-BA26-6D7812957083}" type="datetime1">
              <a:rPr lang="en-US" smtClean="0"/>
              <a:t>7/26/16</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smtClean="0"/>
              <a:t>Copyright © EV3Lessons.com 2016 (Last edit: 7/26/2016)</a:t>
            </a:r>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4DBC7FC8-25FB-FC45-8177-2B991DA6778C}"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4035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7D94017-4663-C245-A9AE-9CA3D1534548}" type="datetime1">
              <a:rPr lang="en-US" smtClean="0"/>
              <a:t>7/26/16</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smtClean="0"/>
              <a:t>Copyright © EV3Lessons.com 2016 (Last edit: 7/26/2016)</a:t>
            </a:r>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4DBC7FC8-25FB-FC45-8177-2B991DA6778C}"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11937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8D19E8-458D-554E-83D8-8DE5666239DB}"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7/26/2016)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073163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3C818A-3F2F-ED4E-B6CA-61B85C36392A}" type="datetime1">
              <a:rPr lang="en-US" smtClean="0"/>
              <a:t>7/26/16</a:t>
            </a:fld>
            <a:endParaRPr lang="en-US"/>
          </a:p>
        </p:txBody>
      </p:sp>
      <p:sp>
        <p:nvSpPr>
          <p:cNvPr id="5" name="Footer Placeholder 4"/>
          <p:cNvSpPr>
            <a:spLocks noGrp="1"/>
          </p:cNvSpPr>
          <p:nvPr>
            <p:ph type="ftr" sz="quarter" idx="11"/>
          </p:nvPr>
        </p:nvSpPr>
        <p:spPr/>
        <p:txBody>
          <a:bodyPr/>
          <a:lstStyle/>
          <a:p>
            <a:r>
              <a:rPr lang="en-US" smtClean="0"/>
              <a:t>Copyright © EV3Lessons.com 2016 (Last edit: 7/26/2016)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4891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EC1F0C-1782-5F47-BF85-11C088307CCE}" type="datetime1">
              <a:rPr lang="en-US" smtClean="0"/>
              <a:t>7/26/16</a:t>
            </a:fld>
            <a:endParaRPr lang="en-US"/>
          </a:p>
        </p:txBody>
      </p:sp>
      <p:sp>
        <p:nvSpPr>
          <p:cNvPr id="8" name="Footer Placeholder 7"/>
          <p:cNvSpPr>
            <a:spLocks noGrp="1"/>
          </p:cNvSpPr>
          <p:nvPr>
            <p:ph type="ftr" sz="quarter" idx="11"/>
          </p:nvPr>
        </p:nvSpPr>
        <p:spPr/>
        <p:txBody>
          <a:bodyPr/>
          <a:lstStyle/>
          <a:p>
            <a:r>
              <a:rPr lang="en-US" smtClean="0"/>
              <a:t>© EV3Lessons.com, 2016,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7B37F7-1EB0-5044-95FC-9842E2636BD0}" type="datetime1">
              <a:rPr lang="en-US" smtClean="0"/>
              <a:t>7/26/16</a:t>
            </a:fld>
            <a:endParaRPr lang="en-US"/>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37DE7-B9EE-4D40-A0EF-808DD4E7182D}" type="datetime1">
              <a:rPr lang="en-US" smtClean="0"/>
              <a:t>7/26/16</a:t>
            </a:fld>
            <a:endParaRPr lang="en-US"/>
          </a:p>
        </p:txBody>
      </p:sp>
      <p:sp>
        <p:nvSpPr>
          <p:cNvPr id="3" name="Footer Placeholder 2"/>
          <p:cNvSpPr>
            <a:spLocks noGrp="1"/>
          </p:cNvSpPr>
          <p:nvPr>
            <p:ph type="ftr" sz="quarter" idx="11"/>
          </p:nvPr>
        </p:nvSpPr>
        <p:spPr/>
        <p:txBody>
          <a:bodyPr/>
          <a:lstStyle/>
          <a:p>
            <a:r>
              <a:rPr lang="en-US" smtClean="0"/>
              <a:t>© EV3Lessons.com, 2016,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395F5-5978-9540-BD24-F2F9C0B9FCBE}" type="datetime1">
              <a:rPr lang="en-US" smtClean="0"/>
              <a:t>7/26/16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3B662-E131-CF46-AFCD-B12B87E9F76A}" type="datetime1">
              <a:rPr lang="en-US" smtClean="0"/>
              <a:t>7/26/16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C388A24-F5D9-8F4C-8800-3F9D2728CE6D}" type="datetime1">
              <a:rPr lang="en-US" smtClean="0"/>
              <a:t>7/26/16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EV3Lessons.com, 2016, (Last edit: 7/04/2016)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77908-5A09-BB4F-859F-0387F355CD29}" type="datetime1">
              <a:rPr lang="en-US" smtClean="0"/>
              <a:t>7/26/16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EV3Lessons.com, 2016,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88A24-F5D9-8F4C-8800-3F9D2728CE6D}" type="datetime1">
              <a:rPr lang="en-US" smtClean="0"/>
              <a:t>7/26/16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EV3Lessons.com, 2016,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C7FC8-25FB-FC45-8177-2B991DA6778C}" type="slidenum">
              <a:rPr lang="en-US" smtClean="0"/>
              <a:t>‹#›</a:t>
            </a:fld>
            <a:endParaRPr lang="en-US"/>
          </a:p>
        </p:txBody>
      </p:sp>
      <p:sp>
        <p:nvSpPr>
          <p:cNvPr id="7" name="Rectangle 6"/>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4064983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C278D7EF-26F4-224B-8677-B085B9165B8F}" type="datetime1">
              <a:rPr lang="en-US" smtClean="0"/>
              <a:t>7/26/16</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r>
              <a:rPr lang="en-US" smtClean="0"/>
              <a:t>Copyright © EV3Lessons.com 2016 (Last edit: 7/26/2016)</a:t>
            </a:r>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4DBC7FC8-25FB-FC45-8177-2B991DA6778C}" type="slidenum">
              <a:rPr lang="en-US" smtClean="0"/>
              <a:t>‹#›</a:t>
            </a:fld>
            <a:endParaRPr lang="en-US"/>
          </a:p>
        </p:txBody>
      </p:sp>
      <p:sp>
        <p:nvSpPr>
          <p:cNvPr id="8" name="Rectangle 7" title="Side bar"/>
          <p:cNvSpPr/>
          <p:nvPr/>
        </p:nvSpPr>
        <p:spPr>
          <a:xfrm>
            <a:off x="0" y="376"/>
            <a:ext cx="1714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392976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1pPr>
      <a:lvl2pPr marL="685800" indent="-384175" algn="l" defTabSz="685800" rtl="0" eaLnBrk="1" latinLnBrk="0" hangingPunct="1">
        <a:lnSpc>
          <a:spcPct val="94000"/>
        </a:lnSpc>
        <a:spcBef>
          <a:spcPts val="500"/>
        </a:spcBef>
        <a:spcAft>
          <a:spcPts val="200"/>
        </a:spcAft>
        <a:buFont typeface="Franklin Gothic Book" panose="020B0503020102020204" pitchFamily="34" charset="0"/>
        <a:buChar char="–"/>
        <a:tabLst/>
        <a:defRPr sz="2100" i="1" kern="1200" baseline="0">
          <a:solidFill>
            <a:schemeClr val="tx2"/>
          </a:solidFill>
          <a:latin typeface="+mn-lt"/>
          <a:ea typeface="+mn-ea"/>
          <a:cs typeface="+mn-cs"/>
        </a:defRPr>
      </a:lvl2pPr>
      <a:lvl3pPr marL="915988" indent="-427038" algn="l" defTabSz="685800" rtl="0" eaLnBrk="1" latinLnBrk="0" hangingPunct="1">
        <a:lnSpc>
          <a:spcPct val="94000"/>
        </a:lnSpc>
        <a:spcBef>
          <a:spcPts val="500"/>
        </a:spcBef>
        <a:spcAft>
          <a:spcPts val="200"/>
        </a:spcAft>
        <a:buFont typeface="Franklin Gothic Book" panose="020B0503020102020204" pitchFamily="34" charset="0"/>
        <a:buChar char="■"/>
        <a:tabLst/>
        <a:defRPr sz="1800" kern="1200" baseline="0">
          <a:solidFill>
            <a:schemeClr val="tx2"/>
          </a:solidFill>
          <a:latin typeface="+mn-lt"/>
          <a:ea typeface="+mn-ea"/>
          <a:cs typeface="+mn-cs"/>
        </a:defRPr>
      </a:lvl3pPr>
      <a:lvl4pPr marL="1144588" indent="-406400" algn="l" defTabSz="685800" rtl="0" eaLnBrk="1" latinLnBrk="0" hangingPunct="1">
        <a:lnSpc>
          <a:spcPct val="94000"/>
        </a:lnSpc>
        <a:spcBef>
          <a:spcPts val="500"/>
        </a:spcBef>
        <a:spcAft>
          <a:spcPts val="200"/>
        </a:spcAft>
        <a:buFont typeface="Franklin Gothic Book" panose="020B0503020102020204" pitchFamily="34" charset="0"/>
        <a:buChar char="–"/>
        <a:tabLst/>
        <a:defRPr sz="1600" i="1" kern="1200" baseline="0">
          <a:solidFill>
            <a:schemeClr val="tx2"/>
          </a:solidFill>
          <a:latin typeface="+mn-lt"/>
          <a:ea typeface="+mn-ea"/>
          <a:cs typeface="+mn-cs"/>
        </a:defRPr>
      </a:lvl4pPr>
      <a:lvl5pPr marL="1320800" indent="-404813" algn="l" defTabSz="685800" rtl="0" eaLnBrk="1" latinLnBrk="0" hangingPunct="1">
        <a:lnSpc>
          <a:spcPct val="94000"/>
        </a:lnSpc>
        <a:spcBef>
          <a:spcPts val="500"/>
        </a:spcBef>
        <a:spcAft>
          <a:spcPts val="200"/>
        </a:spcAft>
        <a:buFont typeface="Franklin Gothic Book" panose="020B0503020102020204" pitchFamily="34" charset="0"/>
        <a:buChar char="■"/>
        <a:tabLst/>
        <a:defRPr sz="1600" kern="1200" baseline="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1" Type="http://schemas.openxmlformats.org/officeDocument/2006/relationships/slideLayout" Target="../slideLayouts/slideLayout35.xml"/><Relationship Id="rId2"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tiff"/><Relationship Id="rId5" Type="http://schemas.openxmlformats.org/officeDocument/2006/relationships/image" Target="../media/image11.tiff"/><Relationship Id="rId6" Type="http://schemas.openxmlformats.org/officeDocument/2006/relationships/image" Target="../media/image12.tiff"/><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hyperlink" Target="http://creativecommons.org/licenses/by-nc-sa/4.0/" TargetMode="Externa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PORT VIEW &amp; SENSOR DATA</a:t>
            </a:r>
            <a:endParaRPr lang="en-US" dirty="0"/>
          </a:p>
        </p:txBody>
      </p:sp>
      <p:sp>
        <p:nvSpPr>
          <p:cNvPr id="3" name="Subtitle 2"/>
          <p:cNvSpPr>
            <a:spLocks noGrp="1"/>
          </p:cNvSpPr>
          <p:nvPr>
            <p:ph type="subTitle" idx="1"/>
          </p:nvPr>
        </p:nvSpPr>
        <p:spPr/>
        <p:txBody>
          <a:bodyPr/>
          <a:lstStyle/>
          <a:p>
            <a:r>
              <a:rPr lang="en-US" dirty="0" smtClean="0"/>
              <a:t>By Sanjay and Arvind </a:t>
            </a:r>
            <a:r>
              <a:rPr lang="en-US" dirty="0" err="1" smtClean="0"/>
              <a:t>Seshan</a:t>
            </a:r>
            <a:endParaRPr lang="en-US" dirty="0"/>
          </a:p>
        </p:txBody>
      </p:sp>
    </p:spTree>
    <p:extLst>
      <p:ext uri="{BB962C8B-B14F-4D97-AF65-F5344CB8AC3E}">
        <p14:creationId xmlns:p14="http://schemas.microsoft.com/office/powerpoint/2010/main" val="86988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Learn how to retrieve and use data from your sensors</a:t>
            </a:r>
          </a:p>
          <a:p>
            <a:pPr marL="457200" indent="-457200">
              <a:buFont typeface="+mj-lt"/>
              <a:buAutoNum type="arabicPeriod"/>
            </a:pPr>
            <a:r>
              <a:rPr lang="en-US" dirty="0"/>
              <a:t>Learn how to use Port View on the EV3 </a:t>
            </a:r>
            <a:r>
              <a:rPr lang="en-US" dirty="0" smtClean="0"/>
              <a:t>Brick</a:t>
            </a:r>
          </a:p>
          <a:p>
            <a:pPr marL="457200" indent="-457200">
              <a:buFont typeface="+mj-lt"/>
              <a:buAutoNum type="arabicPeriod"/>
            </a:pPr>
            <a:r>
              <a:rPr lang="en-US" dirty="0" smtClean="0"/>
              <a:t>Learn some examples of when and where Port View would be useful</a:t>
            </a:r>
          </a:p>
          <a:p>
            <a:pPr marL="457200" indent="-457200">
              <a:buFont typeface="+mj-lt"/>
              <a:buAutoNum type="arabicPeriod"/>
            </a:pPr>
            <a:r>
              <a:rPr lang="en-US" dirty="0" smtClean="0"/>
              <a:t>Try to solve some common problems using Port View</a:t>
            </a:r>
            <a:endParaRPr lang="en-US"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YOU NEED SENSOR DATA?</a:t>
            </a:r>
            <a:endParaRPr lang="en-US" dirty="0"/>
          </a:p>
        </p:txBody>
      </p:sp>
      <p:sp>
        <p:nvSpPr>
          <p:cNvPr id="3" name="Content Placeholder 2"/>
          <p:cNvSpPr>
            <a:spLocks noGrp="1"/>
          </p:cNvSpPr>
          <p:nvPr>
            <p:ph idx="1"/>
          </p:nvPr>
        </p:nvSpPr>
        <p:spPr/>
        <p:txBody>
          <a:bodyPr>
            <a:normAutofit/>
          </a:bodyPr>
          <a:lstStyle/>
          <a:p>
            <a:r>
              <a:rPr lang="en-US" dirty="0" smtClean="0"/>
              <a:t>Sensor data can be</a:t>
            </a:r>
            <a:r>
              <a:rPr lang="is-IS" dirty="0" smtClean="0"/>
              <a:t>….</a:t>
            </a:r>
          </a:p>
          <a:p>
            <a:endParaRPr lang="is-IS" dirty="0" smtClean="0"/>
          </a:p>
          <a:p>
            <a:pPr lvl="1"/>
            <a:r>
              <a:rPr lang="en-US" dirty="0"/>
              <a:t>U</a:t>
            </a:r>
            <a:r>
              <a:rPr lang="en-US" dirty="0" smtClean="0"/>
              <a:t>sed to help program more easily (no more guess and check!!)</a:t>
            </a:r>
          </a:p>
          <a:p>
            <a:pPr lvl="1"/>
            <a:endParaRPr lang="en-US" dirty="0"/>
          </a:p>
          <a:p>
            <a:pPr lvl="1"/>
            <a:r>
              <a:rPr lang="en-US" dirty="0"/>
              <a:t>Used to help program more </a:t>
            </a:r>
            <a:r>
              <a:rPr lang="en-US" dirty="0" smtClean="0"/>
              <a:t>accurately</a:t>
            </a:r>
            <a:endParaRPr lang="en-US" dirty="0"/>
          </a:p>
          <a:p>
            <a:pPr lvl="1"/>
            <a:endParaRPr lang="en-US" dirty="0" smtClean="0"/>
          </a:p>
          <a:p>
            <a:pPr lvl="1"/>
            <a:r>
              <a:rPr lang="en-US" dirty="0"/>
              <a:t>U</a:t>
            </a:r>
            <a:r>
              <a:rPr lang="en-US" dirty="0" smtClean="0"/>
              <a:t>sed to debug code as well as build issues</a:t>
            </a:r>
          </a:p>
          <a:p>
            <a:pPr lvl="1"/>
            <a:endParaRPr lang="en-US" dirty="0"/>
          </a:p>
          <a:p>
            <a:pPr lvl="1"/>
            <a:endParaRPr lang="en-US" dirty="0" smtClean="0"/>
          </a:p>
          <a:p>
            <a:r>
              <a:rPr lang="en-US" dirty="0" smtClean="0"/>
              <a:t>PORT VIEW is an easy way to access SENSOR DATA!</a:t>
            </a:r>
          </a:p>
          <a:p>
            <a:endParaRPr lang="en-US" dirty="0" smtClean="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get to Port View?</a:t>
            </a:r>
            <a:endParaRPr lang="en-US" dirty="0"/>
          </a:p>
        </p:txBody>
      </p:sp>
      <p:sp>
        <p:nvSpPr>
          <p:cNvPr id="3" name="Content Placeholder 2"/>
          <p:cNvSpPr>
            <a:spLocks noGrp="1"/>
          </p:cNvSpPr>
          <p:nvPr>
            <p:ph idx="1"/>
          </p:nvPr>
        </p:nvSpPr>
        <p:spPr>
          <a:xfrm>
            <a:off x="476063" y="1700048"/>
            <a:ext cx="3757448" cy="3586655"/>
          </a:xfrm>
        </p:spPr>
        <p:txBody>
          <a:bodyPr>
            <a:normAutofit fontScale="77500" lnSpcReduction="20000"/>
          </a:bodyPr>
          <a:lstStyle/>
          <a:p>
            <a:pPr marL="342900" indent="-342900">
              <a:buFont typeface="Arial" charset="0"/>
              <a:buChar char="•"/>
            </a:pPr>
            <a:r>
              <a:rPr lang="en-US" dirty="0" smtClean="0">
                <a:solidFill>
                  <a:srgbClr val="00B900"/>
                </a:solidFill>
              </a:rPr>
              <a:t>Step 1</a:t>
            </a:r>
            <a:r>
              <a:rPr lang="en-US" b="0" dirty="0" smtClean="0">
                <a:solidFill>
                  <a:srgbClr val="00B900"/>
                </a:solidFill>
              </a:rPr>
              <a:t>: </a:t>
            </a:r>
          </a:p>
          <a:p>
            <a:pPr marL="800100" lvl="1" indent="-342900">
              <a:buFont typeface="Arial" charset="0"/>
              <a:buChar char="•"/>
            </a:pPr>
            <a:r>
              <a:rPr lang="en-US" b="0" dirty="0" smtClean="0">
                <a:solidFill>
                  <a:srgbClr val="00B900"/>
                </a:solidFill>
              </a:rPr>
              <a:t>Click the </a:t>
            </a:r>
            <a:r>
              <a:rPr lang="en-US" dirty="0" smtClean="0">
                <a:solidFill>
                  <a:srgbClr val="00B900"/>
                </a:solidFill>
              </a:rPr>
              <a:t>Left or Right buttons</a:t>
            </a:r>
            <a:r>
              <a:rPr lang="en-US" b="0" dirty="0" smtClean="0">
                <a:solidFill>
                  <a:srgbClr val="00B900"/>
                </a:solidFill>
              </a:rPr>
              <a:t> on the brick until you get to the third tab on the screen (icon with six small circles).  </a:t>
            </a:r>
          </a:p>
          <a:p>
            <a:pPr marL="800100" lvl="1" indent="-342900">
              <a:buFont typeface="Arial" charset="0"/>
              <a:buChar char="•"/>
            </a:pPr>
            <a:r>
              <a:rPr lang="en-US" b="0" dirty="0" smtClean="0">
                <a:solidFill>
                  <a:srgbClr val="00B900"/>
                </a:solidFill>
              </a:rPr>
              <a:t>The first choice in this tab is Port View</a:t>
            </a:r>
            <a:r>
              <a:rPr lang="en-US" dirty="0" smtClean="0">
                <a:solidFill>
                  <a:srgbClr val="00B900"/>
                </a:solidFill>
              </a:rPr>
              <a:t>. (Click the middle button on the brick to select Port View)</a:t>
            </a:r>
          </a:p>
          <a:p>
            <a:pPr marL="800100" lvl="1" indent="-342900">
              <a:buFont typeface="Arial" charset="0"/>
              <a:buChar char="•"/>
            </a:pPr>
            <a:endParaRPr lang="en-US" dirty="0">
              <a:solidFill>
                <a:srgbClr val="00B900"/>
              </a:solidFill>
            </a:endParaRPr>
          </a:p>
          <a:p>
            <a:pPr lvl="1" indent="0">
              <a:buNone/>
            </a:pPr>
            <a:endParaRPr lang="en-US" dirty="0" smtClean="0">
              <a:solidFill>
                <a:srgbClr val="00B900"/>
              </a:solidFill>
            </a:endParaRPr>
          </a:p>
          <a:p>
            <a:pPr marL="342900" indent="-342900">
              <a:buFont typeface="Arial" charset="0"/>
              <a:buChar char="•"/>
            </a:pPr>
            <a:r>
              <a:rPr lang="en-US" dirty="0" smtClean="0">
                <a:solidFill>
                  <a:srgbClr val="7030A0"/>
                </a:solidFill>
              </a:rPr>
              <a:t>Step 2: </a:t>
            </a:r>
          </a:p>
          <a:p>
            <a:pPr marL="800100" lvl="1" indent="-342900">
              <a:buFont typeface="Arial" charset="0"/>
              <a:buChar char="•"/>
            </a:pPr>
            <a:r>
              <a:rPr lang="en-US" dirty="0" smtClean="0">
                <a:solidFill>
                  <a:srgbClr val="7030A0"/>
                </a:solidFill>
              </a:rPr>
              <a:t>Use the Left and Right Buttons to pick the port and sensor/motor you want</a:t>
            </a:r>
            <a:endParaRPr lang="en-US"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10" name="Picture 9"/>
          <p:cNvPicPr>
            <a:picLocks noChangeAspect="1"/>
          </p:cNvPicPr>
          <p:nvPr/>
        </p:nvPicPr>
        <p:blipFill>
          <a:blip r:embed="rId3"/>
          <a:stretch>
            <a:fillRect/>
          </a:stretch>
        </p:blipFill>
        <p:spPr>
          <a:xfrm>
            <a:off x="4908331" y="1145627"/>
            <a:ext cx="2811438" cy="4368261"/>
          </a:xfrm>
          <a:prstGeom prst="rect">
            <a:avLst/>
          </a:prstGeom>
        </p:spPr>
      </p:pic>
      <p:sp>
        <p:nvSpPr>
          <p:cNvPr id="11" name="Rounded Rectangle 10"/>
          <p:cNvSpPr/>
          <p:nvPr/>
        </p:nvSpPr>
        <p:spPr>
          <a:xfrm>
            <a:off x="5318234" y="1524319"/>
            <a:ext cx="1870842" cy="556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26320" y="4193262"/>
            <a:ext cx="708848" cy="338554"/>
          </a:xfrm>
          <a:prstGeom prst="rect">
            <a:avLst/>
          </a:prstGeom>
          <a:noFill/>
        </p:spPr>
        <p:txBody>
          <a:bodyPr wrap="none" rtlCol="0">
            <a:spAutoFit/>
          </a:bodyPr>
          <a:lstStyle/>
          <a:p>
            <a:r>
              <a:rPr lang="en-US" sz="1600" b="1" smtClean="0">
                <a:solidFill>
                  <a:srgbClr val="7030A0"/>
                </a:solidFill>
              </a:rPr>
              <a:t>Right</a:t>
            </a:r>
            <a:endParaRPr lang="en-US" sz="1600" b="1" dirty="0">
              <a:solidFill>
                <a:srgbClr val="7030A0"/>
              </a:solidFill>
            </a:endParaRPr>
          </a:p>
        </p:txBody>
      </p:sp>
      <p:sp>
        <p:nvSpPr>
          <p:cNvPr id="14" name="TextBox 13"/>
          <p:cNvSpPr txBox="1"/>
          <p:nvPr/>
        </p:nvSpPr>
        <p:spPr>
          <a:xfrm>
            <a:off x="5120134" y="4150138"/>
            <a:ext cx="607859" cy="369332"/>
          </a:xfrm>
          <a:prstGeom prst="rect">
            <a:avLst/>
          </a:prstGeom>
          <a:noFill/>
        </p:spPr>
        <p:txBody>
          <a:bodyPr wrap="none" rtlCol="0">
            <a:spAutoFit/>
          </a:bodyPr>
          <a:lstStyle/>
          <a:p>
            <a:r>
              <a:rPr lang="en-US" b="1" dirty="0" smtClean="0">
                <a:solidFill>
                  <a:srgbClr val="7030A0"/>
                </a:solidFill>
              </a:rPr>
              <a:t>Left</a:t>
            </a:r>
            <a:endParaRPr lang="en-US" b="1" dirty="0">
              <a:solidFill>
                <a:srgbClr val="7030A0"/>
              </a:solidFill>
            </a:endParaRPr>
          </a:p>
        </p:txBody>
      </p:sp>
      <p:sp>
        <p:nvSpPr>
          <p:cNvPr id="15" name="TextBox 14"/>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Virtual Robotics </a:t>
            </a:r>
            <a:r>
              <a:rPr lang="en-US" sz="1200" dirty="0"/>
              <a:t>Toolkit</a:t>
            </a:r>
            <a:r>
              <a:rPr lang="en-US" sz="1200" dirty="0" smtClean="0"/>
              <a:t>.</a:t>
            </a:r>
            <a:endParaRPr lang="en-US" sz="1200" dirty="0"/>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917" y="3342792"/>
            <a:ext cx="2389535" cy="1747103"/>
          </a:xfrm>
          <a:prstGeom prst="rect">
            <a:avLst/>
          </a:prstGeom>
        </p:spPr>
      </p:pic>
      <p:sp>
        <p:nvSpPr>
          <p:cNvPr id="2" name="Title 1"/>
          <p:cNvSpPr>
            <a:spLocks noGrp="1"/>
          </p:cNvSpPr>
          <p:nvPr>
            <p:ph type="title"/>
          </p:nvPr>
        </p:nvSpPr>
        <p:spPr>
          <a:xfrm>
            <a:off x="457200" y="112001"/>
            <a:ext cx="8245475" cy="1371600"/>
          </a:xfrm>
        </p:spPr>
        <p:txBody>
          <a:bodyPr/>
          <a:lstStyle/>
          <a:p>
            <a:r>
              <a:rPr lang="en-US" dirty="0" smtClean="0"/>
              <a:t>WHAT YOU SEE in PORT VIEW</a:t>
            </a:r>
            <a:endParaRPr lang="en-US" dirty="0"/>
          </a:p>
        </p:txBody>
      </p:sp>
      <p:sp>
        <p:nvSpPr>
          <p:cNvPr id="3" name="Content Placeholder 2"/>
          <p:cNvSpPr>
            <a:spLocks noGrp="1"/>
          </p:cNvSpPr>
          <p:nvPr>
            <p:ph idx="1"/>
          </p:nvPr>
        </p:nvSpPr>
        <p:spPr>
          <a:xfrm>
            <a:off x="365810" y="1543436"/>
            <a:ext cx="2775728" cy="3608366"/>
          </a:xfrm>
        </p:spPr>
        <p:txBody>
          <a:bodyPr>
            <a:normAutofit fontScale="70000" lnSpcReduction="20000"/>
          </a:bodyPr>
          <a:lstStyle/>
          <a:p>
            <a:r>
              <a:rPr lang="en-US" dirty="0" smtClean="0">
                <a:solidFill>
                  <a:srgbClr val="FF0000"/>
                </a:solidFill>
              </a:rPr>
              <a:t>A. PORT Number</a:t>
            </a:r>
          </a:p>
          <a:p>
            <a:r>
              <a:rPr lang="en-US" dirty="0" smtClean="0">
                <a:solidFill>
                  <a:srgbClr val="00B0F0"/>
                </a:solidFill>
              </a:rPr>
              <a:t>B. SENSOR/MOTOR &amp; MODE</a:t>
            </a:r>
          </a:p>
          <a:p>
            <a:r>
              <a:rPr lang="en-US" dirty="0" smtClean="0">
                <a:solidFill>
                  <a:srgbClr val="00B900"/>
                </a:solidFill>
              </a:rPr>
              <a:t>C. If you select a particular sensor (middle button on brick), you can change the MODE</a:t>
            </a:r>
          </a:p>
          <a:p>
            <a:r>
              <a:rPr lang="en-US" dirty="0" smtClean="0">
                <a:solidFill>
                  <a:srgbClr val="FFC000"/>
                </a:solidFill>
              </a:rPr>
              <a:t>D. VALUE . You might want to start at “0” (e.g. If trying to measure degrees for a turn). To reset the value, exit Port View and return to back to this screen.</a:t>
            </a:r>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7" name="TextBox 6"/>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Virtual Robotics </a:t>
            </a:r>
            <a:r>
              <a:rPr lang="en-US" sz="1200" dirty="0"/>
              <a:t>Toolkit</a:t>
            </a:r>
            <a:r>
              <a:rPr lang="en-US" sz="1200" dirty="0" smtClean="0"/>
              <a:t>.</a:t>
            </a:r>
            <a:endParaRPr lang="en-US" sz="1200" dirty="0"/>
          </a:p>
        </p:txBody>
      </p:sp>
      <p:pic>
        <p:nvPicPr>
          <p:cNvPr id="16" name="Picture 15"/>
          <p:cNvPicPr>
            <a:picLocks noChangeAspect="1"/>
          </p:cNvPicPr>
          <p:nvPr/>
        </p:nvPicPr>
        <p:blipFill>
          <a:blip r:embed="rId3"/>
          <a:stretch>
            <a:fillRect/>
          </a:stretch>
        </p:blipFill>
        <p:spPr>
          <a:xfrm>
            <a:off x="3766917" y="1529883"/>
            <a:ext cx="2379058" cy="1766627"/>
          </a:xfrm>
          <a:prstGeom prst="rect">
            <a:avLst/>
          </a:prstGeom>
        </p:spPr>
      </p:pic>
      <p:pic>
        <p:nvPicPr>
          <p:cNvPr id="19" name="Picture 18"/>
          <p:cNvPicPr>
            <a:picLocks noChangeAspect="1"/>
          </p:cNvPicPr>
          <p:nvPr/>
        </p:nvPicPr>
        <p:blipFill>
          <a:blip r:embed="rId4"/>
          <a:stretch>
            <a:fillRect/>
          </a:stretch>
        </p:blipFill>
        <p:spPr>
          <a:xfrm>
            <a:off x="6202190" y="3345368"/>
            <a:ext cx="2411231" cy="1806433"/>
          </a:xfrm>
          <a:prstGeom prst="rect">
            <a:avLst/>
          </a:prstGeom>
        </p:spPr>
      </p:pic>
      <p:pic>
        <p:nvPicPr>
          <p:cNvPr id="21" name="Picture 20"/>
          <p:cNvPicPr>
            <a:picLocks noChangeAspect="1"/>
          </p:cNvPicPr>
          <p:nvPr/>
        </p:nvPicPr>
        <p:blipFill>
          <a:blip r:embed="rId5"/>
          <a:stretch>
            <a:fillRect/>
          </a:stretch>
        </p:blipFill>
        <p:spPr>
          <a:xfrm>
            <a:off x="6197549" y="1526461"/>
            <a:ext cx="2393785" cy="1773469"/>
          </a:xfrm>
          <a:prstGeom prst="rect">
            <a:avLst/>
          </a:prstGeom>
        </p:spPr>
      </p:pic>
      <p:sp>
        <p:nvSpPr>
          <p:cNvPr id="22" name="Rounded Rectangle 21"/>
          <p:cNvSpPr/>
          <p:nvPr/>
        </p:nvSpPr>
        <p:spPr>
          <a:xfrm>
            <a:off x="4666594" y="2196139"/>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V="1">
            <a:off x="4835123" y="2211142"/>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V="1">
            <a:off x="7129732" y="2194162"/>
            <a:ext cx="921191" cy="46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44285" y="2089766"/>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26" name="TextBox 25"/>
          <p:cNvSpPr txBox="1"/>
          <p:nvPr/>
        </p:nvSpPr>
        <p:spPr>
          <a:xfrm>
            <a:off x="5673950" y="2095799"/>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28" name="Rounded Rectangle 27"/>
          <p:cNvSpPr/>
          <p:nvPr/>
        </p:nvSpPr>
        <p:spPr>
          <a:xfrm>
            <a:off x="4677354" y="4010272"/>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V="1">
            <a:off x="4845883" y="4014764"/>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10836" y="3899420"/>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31" name="TextBox 30"/>
          <p:cNvSpPr txBox="1"/>
          <p:nvPr/>
        </p:nvSpPr>
        <p:spPr>
          <a:xfrm>
            <a:off x="5708004" y="3878418"/>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33" name="Rounded Rectangle 32"/>
          <p:cNvSpPr/>
          <p:nvPr/>
        </p:nvSpPr>
        <p:spPr>
          <a:xfrm flipV="1">
            <a:off x="7089752" y="4140885"/>
            <a:ext cx="575048" cy="23141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12043" y="4079804"/>
            <a:ext cx="351378" cy="369332"/>
          </a:xfrm>
          <a:prstGeom prst="rect">
            <a:avLst/>
          </a:prstGeom>
          <a:noFill/>
        </p:spPr>
        <p:txBody>
          <a:bodyPr wrap="none" rtlCol="0">
            <a:spAutoFit/>
          </a:bodyPr>
          <a:lstStyle/>
          <a:p>
            <a:r>
              <a:rPr lang="en-US" b="1" dirty="0">
                <a:solidFill>
                  <a:srgbClr val="FFC000"/>
                </a:solidFill>
              </a:rPr>
              <a:t>D</a:t>
            </a:r>
          </a:p>
        </p:txBody>
      </p:sp>
      <p:sp>
        <p:nvSpPr>
          <p:cNvPr id="27" name="TextBox 26"/>
          <p:cNvSpPr txBox="1"/>
          <p:nvPr/>
        </p:nvSpPr>
        <p:spPr>
          <a:xfrm>
            <a:off x="8145439" y="2111609"/>
            <a:ext cx="351378" cy="369332"/>
          </a:xfrm>
          <a:prstGeom prst="rect">
            <a:avLst/>
          </a:prstGeom>
          <a:noFill/>
        </p:spPr>
        <p:txBody>
          <a:bodyPr wrap="none" rtlCol="0">
            <a:spAutoFit/>
          </a:bodyPr>
          <a:lstStyle/>
          <a:p>
            <a:r>
              <a:rPr lang="en-US" b="1" dirty="0">
                <a:solidFill>
                  <a:srgbClr val="00B900"/>
                </a:solidFill>
              </a:rPr>
              <a:t>C</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VIEW IS POWERFUL</a:t>
            </a:r>
            <a:endParaRPr lang="en-US" dirty="0"/>
          </a:p>
        </p:txBody>
      </p:sp>
      <p:sp>
        <p:nvSpPr>
          <p:cNvPr id="3" name="Content Placeholder 2"/>
          <p:cNvSpPr>
            <a:spLocks noGrp="1"/>
          </p:cNvSpPr>
          <p:nvPr>
            <p:ph idx="1"/>
          </p:nvPr>
        </p:nvSpPr>
        <p:spPr>
          <a:xfrm>
            <a:off x="457200" y="1219200"/>
            <a:ext cx="8245474" cy="4906963"/>
          </a:xfrm>
        </p:spPr>
        <p:txBody>
          <a:bodyPr/>
          <a:lstStyle/>
          <a:p>
            <a:r>
              <a:rPr lang="en-US" dirty="0" smtClean="0"/>
              <a:t>As you go through the rest of the lessons on EV3Lessons.com, you will use Port View often</a:t>
            </a:r>
          </a:p>
          <a:p>
            <a:r>
              <a:rPr lang="en-US" dirty="0" smtClean="0"/>
              <a:t>As you complete each challenge, think about how Port View might help you.</a:t>
            </a:r>
          </a:p>
          <a:p>
            <a:r>
              <a:rPr lang="en-US" dirty="0" smtClean="0"/>
              <a:t>The next page has many several examples to think about.</a:t>
            </a:r>
            <a:endParaRPr lang="en-US"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Tree>
    <p:extLst>
      <p:ext uri="{BB962C8B-B14F-4D97-AF65-F5344CB8AC3E}">
        <p14:creationId xmlns:p14="http://schemas.microsoft.com/office/powerpoint/2010/main" val="26699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PROBLEMS YOU CAN SOLVE WITH PORT VIEW</a:t>
            </a:r>
            <a:endParaRPr lang="en-US" dirty="0"/>
          </a:p>
        </p:txBody>
      </p:sp>
      <p:sp>
        <p:nvSpPr>
          <p:cNvPr id="3" name="Content Placeholder 2"/>
          <p:cNvSpPr>
            <a:spLocks noGrp="1"/>
          </p:cNvSpPr>
          <p:nvPr>
            <p:ph idx="1"/>
          </p:nvPr>
        </p:nvSpPr>
        <p:spPr>
          <a:xfrm>
            <a:off x="1620350" y="1442658"/>
            <a:ext cx="6738471" cy="4945117"/>
          </a:xfrm>
        </p:spPr>
        <p:txBody>
          <a:bodyPr>
            <a:normAutofit fontScale="85000" lnSpcReduction="20000"/>
          </a:bodyPr>
          <a:lstStyle/>
          <a:p>
            <a:r>
              <a:rPr lang="en-US" sz="1400" dirty="0" smtClean="0"/>
              <a:t>Challenge 1: Program Easier/More Accurately</a:t>
            </a:r>
          </a:p>
          <a:p>
            <a:r>
              <a:rPr lang="en-US" sz="1400" b="0" dirty="0" smtClean="0"/>
              <a:t>I want to go from a starting point up to a LEGO model. I keep having to guess and check. How can I figure out how far away the LEGO model is?</a:t>
            </a:r>
          </a:p>
          <a:p>
            <a:endParaRPr lang="en-US" sz="1400" dirty="0"/>
          </a:p>
          <a:p>
            <a:r>
              <a:rPr lang="en-US" sz="1400" dirty="0" smtClean="0"/>
              <a:t>Challenge 2: </a:t>
            </a:r>
            <a:r>
              <a:rPr lang="en-US" sz="1400" dirty="0"/>
              <a:t>Program </a:t>
            </a:r>
            <a:r>
              <a:rPr lang="en-US" sz="1400" dirty="0" smtClean="0"/>
              <a:t>Easier/More Accurately</a:t>
            </a:r>
            <a:endParaRPr lang="en-US" sz="1400" dirty="0"/>
          </a:p>
          <a:p>
            <a:r>
              <a:rPr lang="en-US" sz="1400" b="0" dirty="0"/>
              <a:t>I want </a:t>
            </a:r>
            <a:r>
              <a:rPr lang="en-US" sz="1400" b="0" dirty="0" smtClean="0"/>
              <a:t>my robot to turn 90 degrees. But 90 degrees in the real world is not 90 degrees in the steering block. So, how much does my robot have to turn to make a 90 degree turn?</a:t>
            </a:r>
          </a:p>
          <a:p>
            <a:endParaRPr lang="en-US" sz="1400" dirty="0"/>
          </a:p>
          <a:p>
            <a:r>
              <a:rPr lang="en-US" sz="1400" dirty="0" smtClean="0"/>
              <a:t>Challenge 3: Debug Code</a:t>
            </a:r>
            <a:endParaRPr lang="en-US" sz="1400" dirty="0"/>
          </a:p>
          <a:p>
            <a:r>
              <a:rPr lang="en-US" sz="1400" b="0" dirty="0" smtClean="0"/>
              <a:t>The robot does not </a:t>
            </a:r>
            <a:r>
              <a:rPr lang="en-US" sz="1400" b="0" dirty="0" err="1" smtClean="0"/>
              <a:t>folllow</a:t>
            </a:r>
            <a:r>
              <a:rPr lang="en-US" sz="1400" b="0" dirty="0" smtClean="0"/>
              <a:t> the green line like I programmed it to do. Why not? What color does the robot think that green line is? Try placing the robot on different objects or parts of mat/picture – what colors or reflected light values does the sensor read</a:t>
            </a:r>
          </a:p>
          <a:p>
            <a:endParaRPr lang="en-US" sz="1400" dirty="0"/>
          </a:p>
          <a:p>
            <a:r>
              <a:rPr lang="en-US" sz="1400" dirty="0" smtClean="0"/>
              <a:t>Challenge 4: Check Builds</a:t>
            </a:r>
          </a:p>
          <a:p>
            <a:r>
              <a:rPr lang="en-US" sz="1400" b="0" dirty="0" smtClean="0"/>
              <a:t>I built my robot with the touch sensor a little bit inside the robot.  I am not sure that the touch sensor is getting pressed enough.   How can I make sure the sensor is getting pressed?</a:t>
            </a:r>
          </a:p>
          <a:p>
            <a:endParaRPr lang="en-US" sz="1400" dirty="0"/>
          </a:p>
          <a:p>
            <a:r>
              <a:rPr lang="en-US" sz="1400" dirty="0" smtClean="0"/>
              <a:t>Challenge 5: Test Sensors</a:t>
            </a:r>
          </a:p>
          <a:p>
            <a:r>
              <a:rPr lang="en-US" sz="1400" b="0" dirty="0" smtClean="0"/>
              <a:t>I told my robot to stop when the Ultrasonic sensor is 20cm away. But it seems to stop earlier. Is the sensor working correctly? How can I see what the ultrasonic sensor sees?</a:t>
            </a:r>
            <a:endParaRPr lang="en-US" sz="1400" b="0"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513114"/>
            <a:ext cx="8245474" cy="4574775"/>
          </a:xfrm>
        </p:spPr>
        <p:txBody>
          <a:bodyPr>
            <a:noAutofit/>
          </a:bodyPr>
          <a:lstStyle/>
          <a:p>
            <a:pPr marL="342900" indent="-342900">
              <a:buFont typeface="Arial"/>
              <a:buChar char="•"/>
            </a:pPr>
            <a:r>
              <a:rPr lang="en-US" sz="1800" dirty="0" smtClean="0"/>
              <a:t>This tutorial was created by Sanjay Seshan and Arvind </a:t>
            </a:r>
            <a:r>
              <a:rPr lang="en-US" sz="1800" dirty="0" err="1" smtClean="0"/>
              <a:t>Seshan</a:t>
            </a:r>
            <a:endParaRPr lang="en-US" sz="1800" dirty="0" smtClean="0"/>
          </a:p>
          <a:p>
            <a:pPr marL="342900" indent="-342900">
              <a:buFont typeface="Arial"/>
              <a:buChar char="•"/>
            </a:pPr>
            <a:r>
              <a:rPr lang="en-US" sz="1800" dirty="0" smtClean="0"/>
              <a:t>More lessons are available at www.ev3lessons.com</a:t>
            </a:r>
          </a:p>
        </p:txBody>
      </p:sp>
      <p:sp>
        <p:nvSpPr>
          <p:cNvPr id="4" name="Footer Placeholder 3"/>
          <p:cNvSpPr>
            <a:spLocks noGrp="1"/>
          </p:cNvSpPr>
          <p:nvPr>
            <p:ph type="ftr" sz="quarter" idx="11"/>
          </p:nvPr>
        </p:nvSpPr>
        <p:spPr/>
        <p:txBody>
          <a:bodyPr/>
          <a:lstStyle/>
          <a:p>
            <a:r>
              <a:rPr lang="en-US" smtClean="0"/>
              <a:t>© EV3Lessons.com, 2016, (Last edit: 7/04/2016)</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t>8</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2"/>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2"/>
              </a:rPr>
              <a:t>NonCommercial</a:t>
            </a:r>
            <a:r>
              <a:rPr kumimoji="0" lang="en-US" altLang="en-US" sz="2000" b="0" i="0" u="none" strike="noStrike" cap="none" normalizeH="0" baseline="0" dirty="0" smtClean="0">
                <a:ln>
                  <a:noFill/>
                </a:ln>
                <a:solidFill>
                  <a:srgbClr val="4374B7"/>
                </a:solidFill>
                <a:effectLst/>
                <a:latin typeface="Helvetica Neue"/>
                <a:hlinkClick r:id="rId2"/>
              </a:rPr>
              <a:t>-</a:t>
            </a:r>
            <a:r>
              <a:rPr kumimoji="0" lang="en-US" altLang="en-US" sz="2000" b="0" i="0" u="none" strike="noStrike" cap="none" normalizeH="0" baseline="0" dirty="0" err="1" smtClean="0">
                <a:ln>
                  <a:noFill/>
                </a:ln>
                <a:solidFill>
                  <a:srgbClr val="4374B7"/>
                </a:solidFill>
                <a:effectLst/>
                <a:latin typeface="Helvetica Neue"/>
                <a:hlinkClick r:id="rId2"/>
              </a:rPr>
              <a:t>ShareAlike</a:t>
            </a:r>
            <a:r>
              <a:rPr kumimoji="0" lang="en-US" altLang="en-US" sz="2000" b="0" i="0" u="none" strike="noStrike" cap="none" normalizeH="0" baseline="0" dirty="0" smtClean="0">
                <a:ln>
                  <a:noFill/>
                </a:ln>
                <a:solidFill>
                  <a:srgbClr val="4374B7"/>
                </a:solidFill>
                <a:effectLst/>
                <a:latin typeface="Helvetica Neue"/>
                <a:hlinkClick r:id="rId2"/>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51472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abl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blet" id="{ABB15429-6CE4-214D-9FC4-D4CB9F89B862}" vid="{300D6715-A09A-164F-B0BC-56921AA3CAE7}"/>
    </a:ext>
  </a:extLst>
</a:theme>
</file>

<file path=ppt/theme/theme4.xml><?xml version="1.0" encoding="utf-8"?>
<a:theme xmlns:a="http://schemas.openxmlformats.org/drawingml/2006/main" name="1_tabl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blet" id="{6B5697A5-2352-164F-88C9-F4A7AD5A0085}" vid="{BE539F0E-AD3C-3E45-83C0-566ADEB3BDB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6637</TotalTime>
  <Words>693</Words>
  <Application>Microsoft Macintosh PowerPoint</Application>
  <PresentationFormat>On-screen Show (4:3)</PresentationFormat>
  <Paragraphs>81</Paragraphs>
  <Slides>8</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vt:i4>
      </vt:variant>
    </vt:vector>
  </HeadingPairs>
  <TitlesOfParts>
    <vt:vector size="18" baseType="lpstr">
      <vt:lpstr>Arial Black</vt:lpstr>
      <vt:lpstr>Calibri</vt:lpstr>
      <vt:lpstr>Calibri Light</vt:lpstr>
      <vt:lpstr>Franklin Gothic Book</vt:lpstr>
      <vt:lpstr>Helvetica Neue</vt:lpstr>
      <vt:lpstr>Arial</vt:lpstr>
      <vt:lpstr>beginner</vt:lpstr>
      <vt:lpstr>Custom Design</vt:lpstr>
      <vt:lpstr>tablet</vt:lpstr>
      <vt:lpstr>1_tablet</vt:lpstr>
      <vt:lpstr>PORT VIEW &amp; SENSOR DATA</vt:lpstr>
      <vt:lpstr>Lesson Objectives</vt:lpstr>
      <vt:lpstr>WHY DO YOU NEED SENSOR DATA?</vt:lpstr>
      <vt:lpstr>How do you get to Port View?</vt:lpstr>
      <vt:lpstr>WHAT YOU SEE in PORT VIEW</vt:lpstr>
      <vt:lpstr>PORT VIEW IS POWERFUL</vt:lpstr>
      <vt:lpstr>OTHER PROBLEMS YOU CAN SOLVE WITH PORT VIEW</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Microsoft Office User</cp:lastModifiedBy>
  <cp:revision>36</cp:revision>
  <cp:lastPrinted>2016-07-26T17:39:59Z</cp:lastPrinted>
  <dcterms:created xsi:type="dcterms:W3CDTF">2014-08-07T02:19:13Z</dcterms:created>
  <dcterms:modified xsi:type="dcterms:W3CDTF">2016-07-26T17:40:01Z</dcterms:modified>
</cp:coreProperties>
</file>