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2"/>
  </p:notesMasterIdLst>
  <p:handoutMasterIdLst>
    <p:handoutMasterId r:id="rId13"/>
  </p:handoutMasterIdLst>
  <p:sldIdLst>
    <p:sldId id="285" r:id="rId2"/>
    <p:sldId id="283" r:id="rId3"/>
    <p:sldId id="276" r:id="rId4"/>
    <p:sldId id="275" r:id="rId5"/>
    <p:sldId id="277" r:id="rId6"/>
    <p:sldId id="278" r:id="rId7"/>
    <p:sldId id="279" r:id="rId8"/>
    <p:sldId id="280" r:id="rId9"/>
    <p:sldId id="284" r:id="rId10"/>
    <p:sldId id="27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1440"/>
  </p:normalViewPr>
  <p:slideViewPr>
    <p:cSldViewPr snapToGrid="0" snapToObjects="1">
      <p:cViewPr varScale="1">
        <p:scale>
          <a:sx n="76" d="100"/>
          <a:sy n="76" d="100"/>
        </p:scale>
        <p:origin x="208" y="6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pPr/>
              <a:t>2/11/17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pPr/>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pPr/>
              <a:t>2/11/17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pPr/>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pPr/>
              <a:t>2</a:t>
            </a:fld>
            <a:endParaRPr lang="en-US"/>
          </a:p>
        </p:txBody>
      </p:sp>
    </p:spTree>
    <p:extLst>
      <p:ext uri="{BB962C8B-B14F-4D97-AF65-F5344CB8AC3E}">
        <p14:creationId xmlns:p14="http://schemas.microsoft.com/office/powerpoint/2010/main" val="770573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1E5BF589-3978-3C45-966B-D7B7A71F2A02}" type="slidenum">
              <a:rPr lang="en-US" smtClean="0"/>
              <a:pPr/>
              <a:t>4</a:t>
            </a:fld>
            <a:endParaRPr lang="en-US"/>
          </a:p>
        </p:txBody>
      </p:sp>
    </p:spTree>
    <p:extLst>
      <p:ext uri="{BB962C8B-B14F-4D97-AF65-F5344CB8AC3E}">
        <p14:creationId xmlns:p14="http://schemas.microsoft.com/office/powerpoint/2010/main" val="400706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ca-ES" dirty="0"/>
          </a:p>
        </p:txBody>
      </p:sp>
      <p:sp>
        <p:nvSpPr>
          <p:cNvPr id="4" name="3 Marcador de número de diapositiva"/>
          <p:cNvSpPr>
            <a:spLocks noGrp="1"/>
          </p:cNvSpPr>
          <p:nvPr>
            <p:ph type="sldNum" sz="quarter" idx="10"/>
          </p:nvPr>
        </p:nvSpPr>
        <p:spPr/>
        <p:txBody>
          <a:bodyPr/>
          <a:lstStyle/>
          <a:p>
            <a:fld id="{1E5BF589-3978-3C45-966B-D7B7A71F2A02}" type="slidenum">
              <a:rPr lang="en-US" smtClean="0"/>
              <a:pPr/>
              <a:t>8</a:t>
            </a:fld>
            <a:endParaRPr lang="en-US"/>
          </a:p>
        </p:txBody>
      </p:sp>
    </p:spTree>
    <p:extLst>
      <p:ext uri="{BB962C8B-B14F-4D97-AF65-F5344CB8AC3E}">
        <p14:creationId xmlns:p14="http://schemas.microsoft.com/office/powerpoint/2010/main" val="168403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pPr/>
              <a:t>10</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897EDC-4747-7A44-BE0A-096E57B14C38}" type="datetime1">
              <a:rPr lang="en-US" smtClean="0"/>
              <a:t>2/11/17</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smtClean="0">
                <a:solidFill>
                  <a:schemeClr val="bg1"/>
                </a:solidFill>
              </a:rPr>
              <a:t>ADVANCED EV3 PROGRAMMING LESSON</a:t>
            </a:r>
            <a:endParaRPr lang="en-US" sz="3600" dirty="0">
              <a:solidFill>
                <a:schemeClr val="bg1"/>
              </a:solidFill>
            </a:endParaRP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20917" y="473502"/>
            <a:ext cx="2940317" cy="1092118"/>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905E2DE-85F8-7A41-977C-A05D7333E4FA}" type="datetime1">
              <a:rPr lang="en-US" smtClean="0"/>
              <a:t>2/11/17</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smtClean="0"/>
              <a:t>Click to edit Master title style</a:t>
            </a:r>
            <a:endParaRPr lang="en-US"/>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smtClean="0"/>
              <a:t>Click to edit Master title style</a:t>
            </a:r>
            <a:endParaRPr lang="en-US"/>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EB16ADDF-F4F4-5E4A-AF2B-2AEB036E6735}" type="datetime1">
              <a:rPr lang="en-US" smtClean="0"/>
              <a:t>2/11/17</a:t>
            </a:fld>
            <a:endParaRPr lang="en-US" dirty="0"/>
          </a:p>
        </p:txBody>
      </p:sp>
      <p:sp>
        <p:nvSpPr>
          <p:cNvPr id="5" name="Footer Placeholder 4"/>
          <p:cNvSpPr>
            <a:spLocks noGrp="1"/>
          </p:cNvSpPr>
          <p:nvPr>
            <p:ph type="ftr" sz="quarter" idx="11"/>
          </p:nvPr>
        </p:nvSpPr>
        <p:spPr/>
        <p:txBody>
          <a:bodyPr/>
          <a:lstStyle/>
          <a:p>
            <a:r>
              <a:rPr lang="sk-SK" smtClean="0"/>
              <a:t>© 2015 EV3Lessons.com, Last edit 12/19/2015</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pPr/>
              <a:t>‹#›</a:t>
            </a:fld>
            <a:endParaRPr lang="en-US"/>
          </a:p>
        </p:txBody>
      </p:sp>
    </p:spTree>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4F7BEC7-E9C1-DC4A-A9B1-B8C3FCEA6358}" type="datetime1">
              <a:rPr lang="en-US" smtClean="0"/>
              <a:t>2/11/17</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a:t>
            </a:fld>
            <a:endParaRPr lang="en-US"/>
          </a:p>
        </p:txBody>
      </p:sp>
      <p:sp>
        <p:nvSpPr>
          <p:cNvPr id="11" name="Rectangle 1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6A7829C-0340-344F-ADF0-90143E4FA07F}" type="datetime1">
              <a:rPr lang="en-US" smtClean="0"/>
              <a:t>2/11/17</a:t>
            </a:fld>
            <a:endParaRPr lang="en-US"/>
          </a:p>
        </p:txBody>
      </p:sp>
      <p:sp>
        <p:nvSpPr>
          <p:cNvPr id="8" name="Footer Placeholder 7"/>
          <p:cNvSpPr>
            <a:spLocks noGrp="1"/>
          </p:cNvSpPr>
          <p:nvPr>
            <p:ph type="ftr" sz="quarter" idx="11"/>
          </p:nvPr>
        </p:nvSpPr>
        <p:spPr/>
        <p:txBody>
          <a:bodyPr/>
          <a:lstStyle/>
          <a:p>
            <a:r>
              <a:rPr lang="sk-SK" smtClean="0"/>
              <a:t>© 2015 EV3Lessons.com, Last edit 12/19/2015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pPr/>
              <a:t>‹#›</a:t>
            </a:fld>
            <a:endParaRPr lang="en-US"/>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C65826CB-F49E-BE4B-96F1-62AA83A67B63}" type="datetime1">
              <a:rPr lang="en-US" smtClean="0"/>
              <a:t>2/11/17</a:t>
            </a:fld>
            <a:endParaRPr lang="en-US"/>
          </a:p>
        </p:txBody>
      </p:sp>
      <p:sp>
        <p:nvSpPr>
          <p:cNvPr id="4" name="Footer Placeholder 3"/>
          <p:cNvSpPr>
            <a:spLocks noGrp="1"/>
          </p:cNvSpPr>
          <p:nvPr>
            <p:ph type="ftr" sz="quarter" idx="11"/>
          </p:nvPr>
        </p:nvSpPr>
        <p:spPr/>
        <p:txBody>
          <a:bodyPr/>
          <a:lstStyle/>
          <a:p>
            <a:r>
              <a:rPr lang="sk-SK" smtClean="0"/>
              <a:t>© 2015 EV3Lessons.com, Last edit 12/19/2015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pPr/>
              <a:t>‹#›</a:t>
            </a:fld>
            <a:endParaRPr lang="en-US"/>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D9D6FCE-5A01-3541-AFDA-3139710E0A18}" type="datetime1">
              <a:rPr lang="en-US" smtClean="0"/>
              <a:t>2/11/17</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pPr/>
              <a:t>‹#›</a:t>
            </a:fld>
            <a:endParaRPr lang="en-US"/>
          </a:p>
        </p:txBody>
      </p:sp>
      <p:sp>
        <p:nvSpPr>
          <p:cNvPr id="17" name="Title 16"/>
          <p:cNvSpPr>
            <a:spLocks noGrp="1"/>
          </p:cNvSpPr>
          <p:nvPr>
            <p:ph type="title"/>
          </p:nvPr>
        </p:nvSpPr>
        <p:spPr/>
        <p:txBody>
          <a:bodyPr/>
          <a:lstStyle/>
          <a:p>
            <a:r>
              <a:rPr lang="en-US" smtClean="0"/>
              <a:t>Click to edit Master title style</a:t>
            </a:r>
            <a:endParaRPr lang="en-US"/>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7BF03695-FEE8-E742-91C0-9B856B77A230}" type="datetime1">
              <a:rPr lang="en-US" smtClean="0"/>
              <a:t>2/11/17</a:t>
            </a:fld>
            <a:endParaRPr lang="en-US"/>
          </a:p>
        </p:txBody>
      </p:sp>
      <p:sp>
        <p:nvSpPr>
          <p:cNvPr id="5" name="Footer Placeholder 4"/>
          <p:cNvSpPr>
            <a:spLocks noGrp="1"/>
          </p:cNvSpPr>
          <p:nvPr>
            <p:ph type="ftr" sz="quarter" idx="11"/>
          </p:nvPr>
        </p:nvSpPr>
        <p:spPr/>
        <p:txBody>
          <a:bodyPr/>
          <a:lstStyle/>
          <a:p>
            <a:r>
              <a:rPr lang="sk-SK" smtClean="0"/>
              <a:t>© 2015 EV3Lessons.com, Last edit 12/19/2015</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pPr/>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16ADDF-F4F4-5E4A-AF2B-2AEB036E6735}" type="datetime1">
              <a:rPr lang="en-US" smtClean="0"/>
              <a:t>2/11/17</a:t>
            </a:fld>
            <a:endParaRPr lang="en-U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EB16ADDF-F4F4-5E4A-AF2B-2AEB036E6735}" type="datetime1">
              <a:rPr lang="en-US" smtClean="0"/>
              <a:t>2/11/17</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smtClean="0"/>
              <a:t>© 2015 EV3Lessons.com, Last edit 12/19/2015</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smtClean="0"/>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957892804"/>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timing>
    <p:tnLst>
      <p:par>
        <p:cTn id="1" dur="indefinite" restart="never" nodeType="tmRoot"/>
      </p:par>
    </p:tnLst>
  </p:timing>
  <p:hf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Control </a:t>
            </a:r>
            <a:r>
              <a:rPr lang="en-US" dirty="0" err="1" smtClean="0"/>
              <a:t>Proporcional</a:t>
            </a:r>
            <a:endParaRPr lang="en-US" dirty="0"/>
          </a:p>
        </p:txBody>
      </p:sp>
      <p:sp>
        <p:nvSpPr>
          <p:cNvPr id="3" name="Subtitle 2"/>
          <p:cNvSpPr>
            <a:spLocks noGrp="1"/>
          </p:cNvSpPr>
          <p:nvPr>
            <p:ph type="subTitle" idx="1"/>
          </p:nvPr>
        </p:nvSpPr>
        <p:spPr/>
        <p:txBody>
          <a:bodyPr/>
          <a:lstStyle/>
          <a:p>
            <a:r>
              <a:rPr lang="en-US" dirty="0" smtClean="0"/>
              <a:t>By Sanjay and Arvind Seshan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459013" y="4560129"/>
            <a:ext cx="2225974" cy="1382629"/>
          </a:xfrm>
          <a:prstGeom prst="rect">
            <a:avLst/>
          </a:prstGeom>
        </p:spPr>
      </p:pic>
    </p:spTree>
    <p:extLst>
      <p:ext uri="{BB962C8B-B14F-4D97-AF65-F5344CB8AC3E}">
        <p14:creationId xmlns:p14="http://schemas.microsoft.com/office/powerpoint/2010/main" val="815850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2" y="1915912"/>
            <a:ext cx="8574087" cy="3581400"/>
          </a:xfrm>
        </p:spPr>
        <p:txBody>
          <a:bodyPr>
            <a:normAutofit/>
          </a:bodyPr>
          <a:lstStyle/>
          <a:p>
            <a:pPr marL="454025" lvl="1" indent="-454025">
              <a:spcBef>
                <a:spcPts val="2000"/>
              </a:spcBef>
              <a:buClr>
                <a:schemeClr val="bg1">
                  <a:lumMod val="65000"/>
                </a:schemeClr>
              </a:buClr>
            </a:pPr>
            <a:r>
              <a:rPr lang="es-ES" dirty="0" smtClean="0"/>
              <a:t>Este tutorial ha sido creado por </a:t>
            </a:r>
            <a:r>
              <a:rPr lang="es-ES" dirty="0" err="1" smtClean="0"/>
              <a:t>Sanjay</a:t>
            </a:r>
            <a:r>
              <a:rPr lang="es-ES" dirty="0" smtClean="0"/>
              <a:t> Seshan y </a:t>
            </a:r>
            <a:r>
              <a:rPr lang="es-ES" dirty="0" err="1" smtClean="0"/>
              <a:t>Arvind</a:t>
            </a:r>
            <a:r>
              <a:rPr lang="es-ES" dirty="0" smtClean="0"/>
              <a:t> </a:t>
            </a:r>
            <a:r>
              <a:rPr lang="es-ES" dirty="0" smtClean="0"/>
              <a:t>Seshan </a:t>
            </a:r>
          </a:p>
          <a:p>
            <a:pPr marL="454025" lvl="1" indent="-454025">
              <a:spcBef>
                <a:spcPts val="2000"/>
              </a:spcBef>
              <a:buClr>
                <a:schemeClr val="bg1">
                  <a:lumMod val="65000"/>
                </a:schemeClr>
              </a:buClr>
            </a:pPr>
            <a:r>
              <a:rPr lang="es-ES" dirty="0" smtClean="0"/>
              <a:t>Traducción realizada por Toni Soler de </a:t>
            </a:r>
            <a:r>
              <a:rPr lang="es-ES" dirty="0" err="1" smtClean="0"/>
              <a:t>Apps&amp;Lego</a:t>
            </a:r>
            <a:endParaRPr lang="es-ES" dirty="0" smtClean="0"/>
          </a:p>
          <a:p>
            <a:pPr marL="454025" lvl="1" indent="-454025">
              <a:spcBef>
                <a:spcPts val="2000"/>
              </a:spcBef>
              <a:buClr>
                <a:schemeClr val="bg1">
                  <a:lumMod val="65000"/>
                </a:schemeClr>
              </a:buClr>
            </a:pPr>
            <a:r>
              <a:rPr lang="es-ES" dirty="0" smtClean="0"/>
              <a:t>Más </a:t>
            </a:r>
            <a:r>
              <a:rPr lang="es-ES" dirty="0" smtClean="0"/>
              <a:t>lecciones en www.ev3lessons.com</a:t>
            </a:r>
            <a:endParaRPr lang="es-ES" dirty="0"/>
          </a:p>
        </p:txBody>
      </p:sp>
      <p:sp>
        <p:nvSpPr>
          <p:cNvPr id="4"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pPr/>
              <a:t>10</a:t>
            </a:fld>
            <a:endParaRPr lang="en-US"/>
          </a:p>
        </p:txBody>
      </p:sp>
      <p:sp>
        <p:nvSpPr>
          <p:cNvPr id="2" name="Title 1"/>
          <p:cNvSpPr>
            <a:spLocks noGrp="1"/>
          </p:cNvSpPr>
          <p:nvPr>
            <p:ph type="title"/>
          </p:nvPr>
        </p:nvSpPr>
        <p:spPr>
          <a:xfrm>
            <a:off x="-795" y="0"/>
            <a:ext cx="9143999" cy="1188720"/>
          </a:xfrm>
          <a:solidFill>
            <a:schemeClr val="bg2">
              <a:lumMod val="25000"/>
            </a:schemeClr>
          </a:solidFill>
        </p:spPr>
        <p:txBody>
          <a:bodyPr/>
          <a:lstStyle/>
          <a:p>
            <a:r>
              <a:rPr lang="es-ES" dirty="0" smtClean="0">
                <a:latin typeface="+mn-lt"/>
              </a:rPr>
              <a:t>Créditos</a:t>
            </a:r>
            <a:endParaRPr lang="es-ES" dirty="0">
              <a:latin typeface="+mn-lt"/>
            </a:endParaRP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lang="es-ES" altLang="en-US" sz="2000" dirty="0" smtClean="0">
                <a:solidFill>
                  <a:srgbClr val="000000"/>
                </a:solidFill>
                <a:latin typeface="Helvetica Neue"/>
              </a:rPr>
              <a:t>Este trabajo está bajo licencia</a:t>
            </a:r>
            <a:r>
              <a:rPr kumimoji="0" lang="en-US" altLang="en-US" sz="2000" b="0" i="0" u="none" strike="noStrike" cap="none" normalizeH="0" baseline="0" dirty="0" smtClean="0">
                <a:ln>
                  <a:noFill/>
                </a:ln>
                <a:solidFill>
                  <a:srgbClr val="000000"/>
                </a:solidFill>
                <a:effectLst/>
                <a:latin typeface="Helvetica Neue"/>
              </a:rPr>
              <a:t>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0479"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2133600"/>
            <a:ext cx="8574087" cy="3992563"/>
          </a:xfrm>
        </p:spPr>
        <p:txBody>
          <a:bodyPr>
            <a:normAutofit/>
          </a:bodyPr>
          <a:lstStyle/>
          <a:p>
            <a:pPr marL="457200" indent="-457200">
              <a:buFont typeface="+mj-lt"/>
              <a:buAutoNum type="arabicPeriod"/>
            </a:pPr>
            <a:r>
              <a:rPr lang="es-ES" b="0" dirty="0" smtClean="0"/>
              <a:t>Aprender qué </a:t>
            </a:r>
            <a:r>
              <a:rPr lang="es-ES" dirty="0" smtClean="0"/>
              <a:t>significa el control proporcional y porqué usarlo.</a:t>
            </a:r>
          </a:p>
          <a:p>
            <a:pPr marL="457200" indent="-457200">
              <a:buFont typeface="+mj-lt"/>
              <a:buAutoNum type="arabicPeriod"/>
            </a:pPr>
            <a:endParaRPr lang="es-ES" b="0" dirty="0" smtClean="0"/>
          </a:p>
          <a:p>
            <a:pPr marL="457200" indent="-457200">
              <a:buFont typeface="+mj-lt"/>
              <a:buAutoNum type="arabicPeriod"/>
            </a:pPr>
            <a:r>
              <a:rPr lang="es-ES" dirty="0" smtClean="0"/>
              <a:t>Aprender a aplicar el control proporcional al sensor de Color i Ultrasónico.</a:t>
            </a:r>
            <a:endParaRPr lang="es-ES" b="0" dirty="0" smtClean="0"/>
          </a:p>
          <a:p>
            <a:pPr marL="457200" indent="-457200">
              <a:buFont typeface="+mj-lt"/>
              <a:buAutoNum type="arabicPeriod"/>
            </a:pPr>
            <a:endParaRPr lang="es-ES" dirty="0" smtClean="0"/>
          </a:p>
          <a:p>
            <a:pPr marL="0" indent="0">
              <a:buNone/>
            </a:pPr>
            <a:r>
              <a:rPr lang="es-ES" dirty="0" smtClean="0"/>
              <a:t>Prerrequisitos: Bloques matemáticos, Calibración del sensor de color, Cables de datos</a:t>
            </a:r>
            <a:endParaRPr lang="es-ES" b="0" dirty="0"/>
          </a:p>
        </p:txBody>
      </p:sp>
      <p:sp>
        <p:nvSpPr>
          <p:cNvPr id="6"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a:p>
        </p:txBody>
      </p:sp>
      <p:sp>
        <p:nvSpPr>
          <p:cNvPr id="2" name="Title 1"/>
          <p:cNvSpPr>
            <a:spLocks noGrp="1"/>
          </p:cNvSpPr>
          <p:nvPr>
            <p:ph type="title"/>
          </p:nvPr>
        </p:nvSpPr>
        <p:spPr>
          <a:solidFill>
            <a:schemeClr val="bg2">
              <a:lumMod val="25000"/>
            </a:schemeClr>
          </a:solidFill>
        </p:spPr>
        <p:txBody>
          <a:bodyPr/>
          <a:lstStyle/>
          <a:p>
            <a:r>
              <a:rPr lang="es-ES" dirty="0" smtClean="0"/>
              <a:t>Objetivos de la lección</a:t>
            </a:r>
            <a:endParaRPr lang="es-ES" dirty="0"/>
          </a:p>
        </p:txBody>
      </p:sp>
    </p:spTree>
    <p:extLst>
      <p:ext uri="{BB962C8B-B14F-4D97-AF65-F5344CB8AC3E}">
        <p14:creationId xmlns:p14="http://schemas.microsoft.com/office/powerpoint/2010/main" val="205623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83136"/>
            <a:ext cx="8574088" cy="3232921"/>
          </a:xfrm>
        </p:spPr>
        <p:txBody>
          <a:bodyPr>
            <a:normAutofit fontScale="70000" lnSpcReduction="20000"/>
          </a:bodyPr>
          <a:lstStyle/>
          <a:p>
            <a:r>
              <a:rPr lang="es-ES" dirty="0" smtClean="0"/>
              <a:t>En nuestro equipo, entendemos “proporcional” como un juego.  </a:t>
            </a:r>
          </a:p>
          <a:p>
            <a:r>
              <a:rPr lang="es-ES" dirty="0" smtClean="0"/>
              <a:t>Poned una venda en los ojos a un miembro del equipo. Él o ella tiene que desplazarse tan rápido como pueda por una habitación y detenerse exactamente en una línea dibujada en el suelo (utilizad cinta adhesiva para dibujar la línea).</a:t>
            </a:r>
          </a:p>
          <a:p>
            <a:r>
              <a:rPr lang="es-ES" dirty="0" smtClean="0"/>
              <a:t>El resto del equipo tiene que darle las instrucciones (comandos).</a:t>
            </a:r>
          </a:p>
          <a:p>
            <a:r>
              <a:rPr lang="es-ES" dirty="0" smtClean="0"/>
              <a:t>Cuando vuestro compañero esté lejos, debe moverse rápido y con pasos grandes. Pero, a medida que se acerca a la línea, si continua corriendo, se la pasará.  Así que, para que eso no suceda, debéis guiar al compañero para que vaya más lento y con pasos más pequeños.</a:t>
            </a:r>
          </a:p>
          <a:p>
            <a:r>
              <a:rPr lang="es-ES" dirty="0" smtClean="0"/>
              <a:t>Debéis programar el robot del mismo modo!</a:t>
            </a:r>
          </a:p>
        </p:txBody>
      </p:sp>
      <p:sp>
        <p:nvSpPr>
          <p:cNvPr id="8"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3</a:t>
            </a:fld>
            <a:endParaRPr lang="en-US"/>
          </a:p>
        </p:txBody>
      </p:sp>
      <p:sp>
        <p:nvSpPr>
          <p:cNvPr id="2" name="Title 1"/>
          <p:cNvSpPr>
            <a:spLocks noGrp="1"/>
          </p:cNvSpPr>
          <p:nvPr>
            <p:ph type="title"/>
          </p:nvPr>
        </p:nvSpPr>
        <p:spPr/>
        <p:txBody>
          <a:bodyPr>
            <a:normAutofit/>
          </a:bodyPr>
          <a:lstStyle/>
          <a:p>
            <a:r>
              <a:rPr lang="es-ES" sz="3400" dirty="0" smtClean="0"/>
              <a:t>Aprender y discutir el Control Proporcional</a:t>
            </a:r>
            <a:endParaRPr lang="es-ES" sz="3400" dirty="0"/>
          </a:p>
        </p:txBody>
      </p:sp>
      <p:cxnSp>
        <p:nvCxnSpPr>
          <p:cNvPr id="6" name="Straight Connector 5"/>
          <p:cNvCxnSpPr/>
          <p:nvPr/>
        </p:nvCxnSpPr>
        <p:spPr>
          <a:xfrm flipV="1">
            <a:off x="4413833" y="5284005"/>
            <a:ext cx="0" cy="1350204"/>
          </a:xfrm>
          <a:prstGeom prst="line">
            <a:avLst/>
          </a:prstGeom>
          <a:ln w="76200" cmpd="sng">
            <a:solidFill>
              <a:srgbClr val="FF6600"/>
            </a:solidFill>
          </a:ln>
        </p:spPr>
        <p:style>
          <a:lnRef idx="2">
            <a:schemeClr val="accent1"/>
          </a:lnRef>
          <a:fillRef idx="0">
            <a:schemeClr val="accent1"/>
          </a:fillRef>
          <a:effectRef idx="1">
            <a:schemeClr val="accent1"/>
          </a:effectRef>
          <a:fontRef idx="minor">
            <a:schemeClr val="tx1"/>
          </a:fontRef>
        </p:style>
      </p:cxnSp>
      <p:pic>
        <p:nvPicPr>
          <p:cNvPr id="14" name="Picture 13" descr="animation-147431_640.png"/>
          <p:cNvPicPr>
            <a:picLocks noChangeAspect="1"/>
          </p:cNvPicPr>
          <p:nvPr/>
        </p:nvPicPr>
        <p:blipFill rotWithShape="1">
          <a:blip r:embed="rId2" cstate="email">
            <a:extLst>
              <a:ext uri="{28A0092B-C50C-407E-A947-70E740481C1C}">
                <a14:useLocalDpi xmlns:a14="http://schemas.microsoft.com/office/drawing/2010/main" val="0"/>
              </a:ext>
            </a:extLst>
          </a:blip>
          <a:srcRect l="21979" t="49424"/>
          <a:stretch/>
        </p:blipFill>
        <p:spPr>
          <a:xfrm>
            <a:off x="4309496" y="4999091"/>
            <a:ext cx="4363152" cy="1635118"/>
          </a:xfrm>
          <a:prstGeom prst="rect">
            <a:avLst/>
          </a:prstGeom>
        </p:spPr>
      </p:pic>
    </p:spTree>
    <p:extLst>
      <p:ext uri="{BB962C8B-B14F-4D97-AF65-F5344CB8AC3E}">
        <p14:creationId xmlns:p14="http://schemas.microsoft.com/office/powerpoint/2010/main" val="161537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2133600"/>
            <a:ext cx="8574087" cy="3992563"/>
          </a:xfrm>
        </p:spPr>
        <p:txBody>
          <a:bodyPr>
            <a:normAutofit fontScale="85000" lnSpcReduction="20000"/>
          </a:bodyPr>
          <a:lstStyle/>
          <a:p>
            <a:pPr marL="342900" indent="-342900">
              <a:buFont typeface="Arial"/>
              <a:buChar char="•"/>
            </a:pPr>
            <a:r>
              <a:rPr lang="es-ES" sz="2600" dirty="0" smtClean="0"/>
              <a:t>¿Qué significa </a:t>
            </a:r>
            <a:r>
              <a:rPr lang="es-ES" sz="2600" i="1" dirty="0" smtClean="0"/>
              <a:t>proporcional</a:t>
            </a:r>
            <a:r>
              <a:rPr lang="es-ES" sz="2600" dirty="0" smtClean="0"/>
              <a:t>?</a:t>
            </a:r>
          </a:p>
          <a:p>
            <a:pPr marL="803275" lvl="1" indent="-342900">
              <a:buFont typeface="Arial"/>
              <a:buChar char="•"/>
            </a:pPr>
            <a:r>
              <a:rPr lang="es-ES" b="0" dirty="0" smtClean="0"/>
              <a:t>El robot se mueve proporcionalmente – </a:t>
            </a:r>
            <a:r>
              <a:rPr lang="es-ES" dirty="0" smtClean="0"/>
              <a:t>movimiento más o menos rápido según se acerca a su objetivo.</a:t>
            </a:r>
          </a:p>
          <a:p>
            <a:pPr marL="803275" lvl="1" indent="-342900">
              <a:buFont typeface="Arial"/>
              <a:buChar char="•"/>
            </a:pPr>
            <a:r>
              <a:rPr lang="es-ES" dirty="0" smtClean="0"/>
              <a:t>En un seguidor de línea, el robot puede hacer un giro más fuerte si está más lejos de la línea.</a:t>
            </a:r>
            <a:endParaRPr lang="es-ES" b="0" dirty="0" smtClean="0"/>
          </a:p>
          <a:p>
            <a:pPr marL="342900" indent="-342900">
              <a:buFont typeface="Arial"/>
              <a:buChar char="•"/>
            </a:pPr>
            <a:r>
              <a:rPr lang="es-ES" dirty="0" smtClean="0"/>
              <a:t>El Control proporcional permite ser más preciso y más rápido.</a:t>
            </a:r>
            <a:endParaRPr lang="es-ES" b="0" dirty="0" smtClean="0"/>
          </a:p>
          <a:p>
            <a:pPr marL="342900" indent="-342900">
              <a:buFont typeface="Arial"/>
              <a:buChar char="•"/>
            </a:pPr>
            <a:r>
              <a:rPr lang="es-ES" dirty="0" smtClean="0">
                <a:solidFill>
                  <a:srgbClr val="FF0000"/>
                </a:solidFill>
              </a:rPr>
              <a:t>El pseudocódigo para cada programa de Control Proporcional consta de dos etapas</a:t>
            </a:r>
            <a:r>
              <a:rPr lang="es-ES" b="0" dirty="0" smtClean="0">
                <a:solidFill>
                  <a:srgbClr val="FF0000"/>
                </a:solidFill>
              </a:rPr>
              <a:t>:</a:t>
            </a:r>
          </a:p>
          <a:p>
            <a:pPr lvl="1">
              <a:buFont typeface="+mj-lt"/>
              <a:buAutoNum type="arabicPeriod"/>
            </a:pPr>
            <a:r>
              <a:rPr lang="es-ES" b="1" dirty="0" smtClean="0"/>
              <a:t>Calcular el error </a:t>
            </a:r>
            <a:r>
              <a:rPr lang="es-ES" dirty="0" smtClean="0">
                <a:sym typeface="Wingdings"/>
              </a:rPr>
              <a:t> distancia del robot al objetivo</a:t>
            </a:r>
          </a:p>
          <a:p>
            <a:pPr marL="914400" lvl="1" indent="-457200">
              <a:buFont typeface="+mj-lt"/>
              <a:buAutoNum type="arabicPeriod"/>
            </a:pPr>
            <a:r>
              <a:rPr lang="es-ES" b="1" dirty="0" smtClean="0">
                <a:sym typeface="Wingdings"/>
              </a:rPr>
              <a:t>Hacer la corrección </a:t>
            </a:r>
            <a:r>
              <a:rPr lang="es-ES" dirty="0" smtClean="0">
                <a:sym typeface="Wingdings"/>
              </a:rPr>
              <a:t> hacer que el robot tome una corrección que es proporcional al error (por eso se llama control proporcional). Se debe multiplicar el error por un factor de escala para determinar la corrección.</a:t>
            </a:r>
            <a:endParaRPr lang="es-ES" b="0" dirty="0"/>
          </a:p>
        </p:txBody>
      </p:sp>
      <p:sp>
        <p:nvSpPr>
          <p:cNvPr id="6"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4</a:t>
            </a:fld>
            <a:endParaRPr lang="en-US"/>
          </a:p>
        </p:txBody>
      </p:sp>
      <p:sp>
        <p:nvSpPr>
          <p:cNvPr id="2" name="Title 1"/>
          <p:cNvSpPr>
            <a:spLocks noGrp="1"/>
          </p:cNvSpPr>
          <p:nvPr>
            <p:ph type="title"/>
          </p:nvPr>
        </p:nvSpPr>
        <p:spPr>
          <a:solidFill>
            <a:schemeClr val="bg2">
              <a:lumMod val="25000"/>
            </a:schemeClr>
          </a:solidFill>
        </p:spPr>
        <p:txBody>
          <a:bodyPr/>
          <a:lstStyle/>
          <a:p>
            <a:r>
              <a:rPr lang="es-ES" dirty="0" smtClean="0"/>
              <a:t>¿Por qué el Control Proporcional?</a:t>
            </a:r>
            <a:endParaRPr lang="es-ES" dirty="0"/>
          </a:p>
        </p:txBody>
      </p:sp>
    </p:spTree>
    <p:extLst>
      <p:ext uri="{BB962C8B-B14F-4D97-AF65-F5344CB8AC3E}">
        <p14:creationId xmlns:p14="http://schemas.microsoft.com/office/powerpoint/2010/main" val="19205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89051"/>
            <a:ext cx="8475478" cy="3992563"/>
          </a:xfrm>
        </p:spPr>
        <p:txBody>
          <a:bodyPr>
            <a:normAutofit/>
          </a:bodyPr>
          <a:lstStyle/>
          <a:p>
            <a:r>
              <a:rPr lang="es-ES" dirty="0" smtClean="0"/>
              <a:t>Para aprender a utilizar el control proporcional, proponemos tres retos diferentes </a:t>
            </a:r>
            <a:r>
              <a:rPr lang="es-ES" b="0" dirty="0" smtClean="0"/>
              <a:t>:</a:t>
            </a:r>
          </a:p>
          <a:p>
            <a:pPr lvl="1"/>
            <a:r>
              <a:rPr lang="es-ES" dirty="0" smtClean="0"/>
              <a:t>Perro Seguidor: Uso del control proporcional con el sensor ultrasónico para conseguir que el robot se quede en todo momento a 15 cm de distancia de la persona (incluso cuando ésta se mueve)</a:t>
            </a:r>
          </a:p>
          <a:p>
            <a:pPr lvl="1"/>
            <a:r>
              <a:rPr lang="es-ES" dirty="0" smtClean="0"/>
              <a:t>Seguidor de línea: Uso del control proporcional con el sensor de luz para conseguir que el robot siga la línea suavemente. (Más detalles en la lección del Seguidor de Línea Proporcional)</a:t>
            </a:r>
          </a:p>
        </p:txBody>
      </p:sp>
      <p:sp>
        <p:nvSpPr>
          <p:cNvPr id="6"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5</a:t>
            </a:fld>
            <a:endParaRPr lang="en-US"/>
          </a:p>
        </p:txBody>
      </p:sp>
      <p:sp>
        <p:nvSpPr>
          <p:cNvPr id="2" name="Title 1"/>
          <p:cNvSpPr>
            <a:spLocks noGrp="1"/>
          </p:cNvSpPr>
          <p:nvPr>
            <p:ph type="title"/>
          </p:nvPr>
        </p:nvSpPr>
        <p:spPr>
          <a:solidFill>
            <a:schemeClr val="bg2">
              <a:lumMod val="25000"/>
            </a:schemeClr>
          </a:solidFill>
        </p:spPr>
        <p:txBody>
          <a:bodyPr>
            <a:normAutofit/>
          </a:bodyPr>
          <a:lstStyle/>
          <a:p>
            <a:r>
              <a:rPr lang="es-ES" dirty="0" smtClean="0"/>
              <a:t>Desafíos</a:t>
            </a:r>
            <a:endParaRPr lang="es-ES" dirty="0"/>
          </a:p>
        </p:txBody>
      </p:sp>
    </p:spTree>
    <p:extLst>
      <p:ext uri="{BB962C8B-B14F-4D97-AF65-F5344CB8AC3E}">
        <p14:creationId xmlns:p14="http://schemas.microsoft.com/office/powerpoint/2010/main" val="380322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6</a:t>
            </a:fld>
            <a:endParaRPr lang="en-US"/>
          </a:p>
        </p:txBody>
      </p:sp>
      <p:sp>
        <p:nvSpPr>
          <p:cNvPr id="2" name="Title 1"/>
          <p:cNvSpPr>
            <a:spLocks noGrp="1"/>
          </p:cNvSpPr>
          <p:nvPr>
            <p:ph type="title"/>
          </p:nvPr>
        </p:nvSpPr>
        <p:spPr>
          <a:solidFill>
            <a:schemeClr val="bg2">
              <a:lumMod val="25000"/>
            </a:schemeClr>
          </a:solidFill>
        </p:spPr>
        <p:txBody>
          <a:bodyPr>
            <a:normAutofit/>
          </a:bodyPr>
          <a:lstStyle/>
          <a:p>
            <a:r>
              <a:rPr lang="en-US" dirty="0" err="1" smtClean="0"/>
              <a:t>Pseudocode</a:t>
            </a:r>
            <a:r>
              <a:rPr lang="en-US" dirty="0" smtClean="0"/>
              <a:t>/Hints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432393721"/>
              </p:ext>
            </p:extLst>
          </p:nvPr>
        </p:nvGraphicFramePr>
        <p:xfrm>
          <a:off x="602341" y="2087843"/>
          <a:ext cx="7870372" cy="3022600"/>
        </p:xfrm>
        <a:graphic>
          <a:graphicData uri="http://schemas.openxmlformats.org/drawingml/2006/table">
            <a:tbl>
              <a:tblPr firstRow="1" bandRow="1">
                <a:tableStyleId>{2D5ABB26-0587-4C30-8999-92F81FD0307C}</a:tableStyleId>
              </a:tblPr>
              <a:tblGrid>
                <a:gridCol w="1421575"/>
                <a:gridCol w="1838721"/>
                <a:gridCol w="2447219"/>
                <a:gridCol w="2162857"/>
              </a:tblGrid>
              <a:tr h="370840">
                <a:tc>
                  <a:txBody>
                    <a:bodyPr/>
                    <a:lstStyle/>
                    <a:p>
                      <a:r>
                        <a:rPr lang="es-ES" b="1" noProof="0" dirty="0" err="1" smtClean="0"/>
                        <a:t>Application</a:t>
                      </a:r>
                      <a:endParaRPr lang="es-ES" b="1" noProof="0" dirty="0"/>
                    </a:p>
                  </a:txBody>
                  <a:tcPr>
                    <a:solidFill>
                      <a:srgbClr val="F5C201"/>
                    </a:solidFill>
                  </a:tcPr>
                </a:tc>
                <a:tc>
                  <a:txBody>
                    <a:bodyPr/>
                    <a:lstStyle/>
                    <a:p>
                      <a:r>
                        <a:rPr lang="es-ES" b="1" noProof="0" smtClean="0"/>
                        <a:t>Objective</a:t>
                      </a:r>
                      <a:endParaRPr lang="es-ES" b="1" noProof="0"/>
                    </a:p>
                  </a:txBody>
                  <a:tcPr>
                    <a:solidFill>
                      <a:srgbClr val="F5C201"/>
                    </a:solidFill>
                  </a:tcPr>
                </a:tc>
                <a:tc>
                  <a:txBody>
                    <a:bodyPr/>
                    <a:lstStyle/>
                    <a:p>
                      <a:r>
                        <a:rPr lang="es-ES" b="1" noProof="0" smtClean="0"/>
                        <a:t>Error</a:t>
                      </a:r>
                      <a:endParaRPr lang="es-ES" b="1" noProof="0"/>
                    </a:p>
                  </a:txBody>
                  <a:tcPr>
                    <a:solidFill>
                      <a:srgbClr val="F5C201"/>
                    </a:solidFill>
                  </a:tcPr>
                </a:tc>
                <a:tc>
                  <a:txBody>
                    <a:bodyPr/>
                    <a:lstStyle/>
                    <a:p>
                      <a:r>
                        <a:rPr lang="es-ES" b="1" noProof="0" smtClean="0"/>
                        <a:t>Correction</a:t>
                      </a:r>
                      <a:endParaRPr lang="es-ES" b="1" noProof="0"/>
                    </a:p>
                  </a:txBody>
                  <a:tcPr>
                    <a:solidFill>
                      <a:srgbClr val="F5C201"/>
                    </a:solidFill>
                  </a:tcPr>
                </a:tc>
              </a:tr>
              <a:tr h="370840">
                <a:tc>
                  <a:txBody>
                    <a:bodyPr/>
                    <a:lstStyle/>
                    <a:p>
                      <a:r>
                        <a:rPr lang="es-ES" b="1" noProof="0" dirty="0" smtClean="0"/>
                        <a:t>Perro seguidor</a:t>
                      </a:r>
                      <a:endParaRPr lang="es-ES" b="1" noProof="0" dirty="0"/>
                    </a:p>
                  </a:txBody>
                  <a:tcPr/>
                </a:tc>
                <a:tc>
                  <a:txBody>
                    <a:bodyPr/>
                    <a:lstStyle/>
                    <a:p>
                      <a:r>
                        <a:rPr lang="es-ES" noProof="0" smtClean="0"/>
                        <a:t>Llegar a un</a:t>
                      </a:r>
                      <a:r>
                        <a:rPr lang="es-ES" baseline="0" noProof="0" smtClean="0"/>
                        <a:t>a posición objetivo desde la pared</a:t>
                      </a:r>
                      <a:endParaRPr lang="es-ES" noProof="0"/>
                    </a:p>
                  </a:txBody>
                  <a:tcPr/>
                </a:tc>
                <a:tc>
                  <a:txBody>
                    <a:bodyPr/>
                    <a:lstStyle/>
                    <a:p>
                      <a:r>
                        <a:rPr lang="es-ES" noProof="0" dirty="0" smtClean="0"/>
                        <a:t>Pulgadas</a:t>
                      </a:r>
                      <a:r>
                        <a:rPr lang="es-ES" baseline="0" noProof="0" dirty="0" smtClean="0"/>
                        <a:t> o cm a la posición objetivo </a:t>
                      </a:r>
                      <a:r>
                        <a:rPr lang="es-ES" noProof="0" dirty="0" smtClean="0"/>
                        <a:t>(</a:t>
                      </a:r>
                      <a:r>
                        <a:rPr lang="es-ES" noProof="0" dirty="0" err="1" smtClean="0"/>
                        <a:t>posición_actual</a:t>
                      </a:r>
                      <a:r>
                        <a:rPr lang="es-ES" baseline="0" noProof="0" dirty="0" smtClean="0"/>
                        <a:t>– </a:t>
                      </a:r>
                      <a:r>
                        <a:rPr lang="es-ES" baseline="0" noProof="0" dirty="0" err="1" smtClean="0"/>
                        <a:t>posición_objetivo</a:t>
                      </a:r>
                      <a:r>
                        <a:rPr lang="es-ES" baseline="0" noProof="0" dirty="0" smtClean="0"/>
                        <a:t>)</a:t>
                      </a:r>
                      <a:endParaRPr lang="es-ES" noProof="0" dirty="0"/>
                    </a:p>
                  </a:txBody>
                  <a:tcPr/>
                </a:tc>
                <a:tc>
                  <a:txBody>
                    <a:bodyPr/>
                    <a:lstStyle/>
                    <a:p>
                      <a:r>
                        <a:rPr lang="es-ES" noProof="0" dirty="0" smtClean="0"/>
                        <a:t>Velocidad</a:t>
                      </a:r>
                      <a:r>
                        <a:rPr lang="es-ES" baseline="0" noProof="0" dirty="0" smtClean="0"/>
                        <a:t> en</a:t>
                      </a:r>
                      <a:r>
                        <a:rPr lang="es-ES" noProof="0" dirty="0" smtClean="0"/>
                        <a:t> función de la distancia al objetivo</a:t>
                      </a:r>
                      <a:endParaRPr lang="es-ES" noProof="0" dirty="0"/>
                    </a:p>
                  </a:txBody>
                  <a:tcPr/>
                </a:tc>
              </a:tr>
              <a:tr h="370840">
                <a:tc>
                  <a:txBody>
                    <a:bodyPr/>
                    <a:lstStyle/>
                    <a:p>
                      <a:r>
                        <a:rPr lang="es-ES" b="1" noProof="0" dirty="0" smtClean="0"/>
                        <a:t>Seguidor de línea</a:t>
                      </a:r>
                      <a:endParaRPr lang="es-ES" b="1" noProof="0" dirty="0"/>
                    </a:p>
                  </a:txBody>
                  <a:tcPr/>
                </a:tc>
                <a:tc>
                  <a:txBody>
                    <a:bodyPr/>
                    <a:lstStyle/>
                    <a:p>
                      <a:r>
                        <a:rPr lang="es-ES" noProof="0" dirty="0" smtClean="0"/>
                        <a:t>Permanecer</a:t>
                      </a:r>
                      <a:r>
                        <a:rPr lang="es-ES" baseline="0" noProof="0" dirty="0" smtClean="0"/>
                        <a:t> en el borde de la línea</a:t>
                      </a:r>
                      <a:endParaRPr lang="es-ES" noProof="0" dirty="0"/>
                    </a:p>
                  </a:txBody>
                  <a:tcPr/>
                </a:tc>
                <a:tc>
                  <a:txBody>
                    <a:bodyPr/>
                    <a:lstStyle/>
                    <a:p>
                      <a:r>
                        <a:rPr lang="es-ES" noProof="0" dirty="0" smtClean="0"/>
                        <a:t>Distancia</a:t>
                      </a:r>
                      <a:r>
                        <a:rPr lang="es-ES" baseline="0" noProof="0" dirty="0" smtClean="0"/>
                        <a:t> de nuestra lectura de luz al borde de la línea</a:t>
                      </a:r>
                      <a:br>
                        <a:rPr lang="es-ES" baseline="0" noProof="0" dirty="0" smtClean="0"/>
                      </a:br>
                      <a:r>
                        <a:rPr lang="es-ES" baseline="0" noProof="0" dirty="0" smtClean="0"/>
                        <a:t>(</a:t>
                      </a:r>
                      <a:r>
                        <a:rPr lang="es-ES" baseline="0" noProof="0" dirty="0" err="1" smtClean="0"/>
                        <a:t>luz_actual</a:t>
                      </a:r>
                      <a:r>
                        <a:rPr lang="es-ES" baseline="0" noProof="0" dirty="0" smtClean="0"/>
                        <a:t>– </a:t>
                      </a:r>
                      <a:r>
                        <a:rPr lang="es-ES" baseline="0" noProof="0" dirty="0" err="1" smtClean="0"/>
                        <a:t>luz_objetivo</a:t>
                      </a:r>
                      <a:r>
                        <a:rPr lang="es-ES" baseline="0" noProof="0" dirty="0" smtClean="0"/>
                        <a:t>)</a:t>
                      </a:r>
                      <a:endParaRPr lang="es-ES" noProof="0" dirty="0"/>
                    </a:p>
                  </a:txBody>
                  <a:tcPr/>
                </a:tc>
                <a:tc>
                  <a:txBody>
                    <a:bodyPr/>
                    <a:lstStyle/>
                    <a:p>
                      <a:r>
                        <a:rPr lang="es-ES" noProof="0" dirty="0" smtClean="0"/>
                        <a:t>Giro más agudo en función de la</a:t>
                      </a:r>
                      <a:r>
                        <a:rPr lang="es-ES" baseline="0" noProof="0" dirty="0" smtClean="0"/>
                        <a:t> distancia a la línea</a:t>
                      </a:r>
                      <a:endParaRPr lang="es-ES" noProof="0" dirty="0"/>
                    </a:p>
                  </a:txBody>
                  <a:tcPr/>
                </a:tc>
              </a:tr>
            </a:tbl>
          </a:graphicData>
        </a:graphic>
      </p:graphicFrame>
    </p:spTree>
    <p:extLst>
      <p:ext uri="{BB962C8B-B14F-4D97-AF65-F5344CB8AC3E}">
        <p14:creationId xmlns:p14="http://schemas.microsoft.com/office/powerpoint/2010/main" val="200339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pPr/>
              <a:t>7</a:t>
            </a:fld>
            <a:endParaRPr lang="en-US"/>
          </a:p>
        </p:txBody>
      </p:sp>
      <p:sp>
        <p:nvSpPr>
          <p:cNvPr id="2" name="Title 1"/>
          <p:cNvSpPr>
            <a:spLocks noGrp="1"/>
          </p:cNvSpPr>
          <p:nvPr>
            <p:ph type="title"/>
          </p:nvPr>
        </p:nvSpPr>
        <p:spPr>
          <a:solidFill>
            <a:schemeClr val="bg2">
              <a:lumMod val="25000"/>
            </a:schemeClr>
          </a:solidFill>
        </p:spPr>
        <p:txBody>
          <a:bodyPr>
            <a:normAutofit/>
          </a:bodyPr>
          <a:lstStyle/>
          <a:p>
            <a:r>
              <a:rPr lang="es-ES" sz="3600" dirty="0" smtClean="0"/>
              <a:t>Solución: Perro seguidor (sensor ultrasónico)</a:t>
            </a:r>
            <a:endParaRPr lang="es-ES" sz="3600" dirty="0"/>
          </a:p>
        </p:txBody>
      </p:sp>
      <p:pic>
        <p:nvPicPr>
          <p:cNvPr id="1026" name="Picture 2"/>
          <p:cNvPicPr>
            <a:picLocks noChangeAspect="1" noChangeArrowheads="1"/>
          </p:cNvPicPr>
          <p:nvPr/>
        </p:nvPicPr>
        <p:blipFill>
          <a:blip r:embed="rId2" cstate="print"/>
          <a:srcRect/>
          <a:stretch>
            <a:fillRect/>
          </a:stretch>
        </p:blipFill>
        <p:spPr bwMode="auto">
          <a:xfrm>
            <a:off x="606425" y="1826822"/>
            <a:ext cx="7905750" cy="4476750"/>
          </a:xfrm>
          <a:prstGeom prst="rect">
            <a:avLst/>
          </a:prstGeom>
          <a:noFill/>
          <a:ln w="9525">
            <a:noFill/>
            <a:miter lim="800000"/>
            <a:headEnd/>
            <a:tailEnd/>
          </a:ln>
        </p:spPr>
      </p:pic>
    </p:spTree>
    <p:extLst>
      <p:ext uri="{BB962C8B-B14F-4D97-AF65-F5344CB8AC3E}">
        <p14:creationId xmlns:p14="http://schemas.microsoft.com/office/powerpoint/2010/main" val="407979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8</a:t>
            </a:fld>
            <a:endParaRPr lang="en-US"/>
          </a:p>
        </p:txBody>
      </p:sp>
      <p:sp>
        <p:nvSpPr>
          <p:cNvPr id="2" name="Title 1"/>
          <p:cNvSpPr>
            <a:spLocks noGrp="1"/>
          </p:cNvSpPr>
          <p:nvPr>
            <p:ph type="title"/>
          </p:nvPr>
        </p:nvSpPr>
        <p:spPr>
          <a:solidFill>
            <a:schemeClr val="bg2">
              <a:lumMod val="25000"/>
            </a:schemeClr>
          </a:solidFill>
        </p:spPr>
        <p:txBody>
          <a:bodyPr>
            <a:normAutofit fontScale="90000"/>
          </a:bodyPr>
          <a:lstStyle/>
          <a:p>
            <a:r>
              <a:rPr lang="es-ES" dirty="0" smtClean="0"/>
              <a:t>Solución: Seguidor de línea proporcional</a:t>
            </a:r>
            <a:endParaRPr lang="es-ES" dirty="0"/>
          </a:p>
        </p:txBody>
      </p:sp>
      <p:pic>
        <p:nvPicPr>
          <p:cNvPr id="2052" name="Picture 4"/>
          <p:cNvPicPr>
            <a:picLocks noChangeAspect="1" noChangeArrowheads="1"/>
          </p:cNvPicPr>
          <p:nvPr/>
        </p:nvPicPr>
        <p:blipFill>
          <a:blip r:embed="rId3" cstate="print"/>
          <a:srcRect/>
          <a:stretch>
            <a:fillRect/>
          </a:stretch>
        </p:blipFill>
        <p:spPr bwMode="auto">
          <a:xfrm>
            <a:off x="187823" y="1740722"/>
            <a:ext cx="8810625" cy="4667250"/>
          </a:xfrm>
          <a:prstGeom prst="rect">
            <a:avLst/>
          </a:prstGeom>
          <a:noFill/>
          <a:ln w="9525">
            <a:noFill/>
            <a:miter lim="800000"/>
            <a:headEnd/>
            <a:tailEnd/>
          </a:ln>
        </p:spPr>
      </p:pic>
    </p:spTree>
    <p:extLst>
      <p:ext uri="{BB962C8B-B14F-4D97-AF65-F5344CB8AC3E}">
        <p14:creationId xmlns:p14="http://schemas.microsoft.com/office/powerpoint/2010/main" val="842480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1" y="2133600"/>
            <a:ext cx="8350250" cy="3992563"/>
          </a:xfrm>
        </p:spPr>
        <p:txBody>
          <a:bodyPr/>
          <a:lstStyle/>
          <a:p>
            <a:pPr marL="457200" indent="-457200">
              <a:buFont typeface="+mj-lt"/>
              <a:buAutoNum type="arabicPeriod"/>
            </a:pPr>
            <a:r>
              <a:rPr lang="es-ES" dirty="0" smtClean="0">
                <a:solidFill>
                  <a:srgbClr val="FF0000"/>
                </a:solidFill>
              </a:rPr>
              <a:t>¿Qué significa Control Proporcional?</a:t>
            </a:r>
            <a:br>
              <a:rPr lang="es-ES" dirty="0" smtClean="0">
                <a:solidFill>
                  <a:srgbClr val="FF0000"/>
                </a:solidFill>
              </a:rPr>
            </a:br>
            <a:r>
              <a:rPr lang="es-ES" dirty="0" smtClean="0"/>
              <a:t>Respuesta. Movimiento más o menos rápido del robot en función de la distancia de éste al objetivo</a:t>
            </a:r>
          </a:p>
          <a:p>
            <a:pPr marL="457200" indent="-457200">
              <a:buFont typeface="+mj-lt"/>
              <a:buAutoNum type="arabicPeriod"/>
            </a:pPr>
            <a:r>
              <a:rPr lang="es-ES" dirty="0" smtClean="0">
                <a:solidFill>
                  <a:srgbClr val="FF0000"/>
                </a:solidFill>
              </a:rPr>
              <a:t>¿Qué tienen todos los códigos de Control Proporcional en común?</a:t>
            </a:r>
            <a:br>
              <a:rPr lang="es-ES" dirty="0" smtClean="0">
                <a:solidFill>
                  <a:srgbClr val="FF0000"/>
                </a:solidFill>
              </a:rPr>
            </a:br>
            <a:r>
              <a:rPr lang="es-ES" dirty="0" smtClean="0"/>
              <a:t>Respuesta. Todos calculan un error y aplican una corrección</a:t>
            </a:r>
          </a:p>
          <a:p>
            <a:pPr marL="457200" indent="-457200">
              <a:buFont typeface="+mj-lt"/>
              <a:buAutoNum type="arabicPeriod"/>
            </a:pPr>
            <a:endParaRPr lang="es-ES" dirty="0" smtClean="0"/>
          </a:p>
          <a:p>
            <a:endParaRPr lang="es-ES" dirty="0"/>
          </a:p>
        </p:txBody>
      </p:sp>
      <p:sp>
        <p:nvSpPr>
          <p:cNvPr id="6" name="Footer Placeholder 3"/>
          <p:cNvSpPr>
            <a:spLocks noGrp="1"/>
          </p:cNvSpPr>
          <p:nvPr>
            <p:ph type="ftr" sz="quarter" idx="11"/>
          </p:nvPr>
        </p:nvSpPr>
        <p:spPr/>
        <p:txBody>
          <a:bodyPr/>
          <a:lstStyle/>
          <a:p>
            <a:r>
              <a:rPr lang="sk-SK" smtClean="0"/>
              <a:t>© 2015 EV3Lessons.com, Last edit 12/19/2015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9</a:t>
            </a:fld>
            <a:endParaRPr lang="en-US"/>
          </a:p>
        </p:txBody>
      </p:sp>
      <p:sp>
        <p:nvSpPr>
          <p:cNvPr id="2" name="Title 1"/>
          <p:cNvSpPr>
            <a:spLocks noGrp="1"/>
          </p:cNvSpPr>
          <p:nvPr>
            <p:ph type="title"/>
          </p:nvPr>
        </p:nvSpPr>
        <p:spPr/>
        <p:txBody>
          <a:bodyPr/>
          <a:lstStyle/>
          <a:p>
            <a:r>
              <a:rPr lang="es-ES" dirty="0" smtClean="0"/>
              <a:t>Guía de discusión</a:t>
            </a:r>
            <a:endParaRPr lang="es-ES" dirty="0"/>
          </a:p>
        </p:txBody>
      </p:sp>
    </p:spTree>
    <p:extLst>
      <p:ext uri="{BB962C8B-B14F-4D97-AF65-F5344CB8AC3E}">
        <p14:creationId xmlns:p14="http://schemas.microsoft.com/office/powerpoint/2010/main" val="1547944288"/>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90896108-50DE-FE4A-B182-456CF756ABD8}" vid="{7A7CEA50-AD81-7D48-98DE-F95E5886FB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3736</TotalTime>
  <Words>585</Words>
  <Application>Microsoft Macintosh PowerPoint</Application>
  <PresentationFormat>On-screen Show (4:3)</PresentationFormat>
  <Paragraphs>71</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Helvetica Neue</vt:lpstr>
      <vt:lpstr>Wingdings</vt:lpstr>
      <vt:lpstr>Arial</vt:lpstr>
      <vt:lpstr>advanced</vt:lpstr>
      <vt:lpstr>Control Proporcional</vt:lpstr>
      <vt:lpstr>Objetivos de la lección</vt:lpstr>
      <vt:lpstr>Aprender y discutir el Control Proporcional</vt:lpstr>
      <vt:lpstr>¿Por qué el Control Proporcional?</vt:lpstr>
      <vt:lpstr>Desafíos</vt:lpstr>
      <vt:lpstr>Pseudocode/Hints</vt:lpstr>
      <vt:lpstr>Solución: Perro seguidor (sensor ultrasónico)</vt:lpstr>
      <vt:lpstr>Solución: Seguidor de línea proporcional</vt:lpstr>
      <vt:lpstr>Guía de discusión</vt:lpstr>
      <vt:lpstr>Créditos</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Proportional Control</dc:title>
  <dc:creator>Sanjay Seshan</dc:creator>
  <cp:lastModifiedBy>Srinivasan Seshan</cp:lastModifiedBy>
  <cp:revision>42</cp:revision>
  <cp:lastPrinted>2015-12-20T02:42:34Z</cp:lastPrinted>
  <dcterms:created xsi:type="dcterms:W3CDTF">2014-10-28T21:59:38Z</dcterms:created>
  <dcterms:modified xsi:type="dcterms:W3CDTF">2017-02-11T15:20:00Z</dcterms:modified>
</cp:coreProperties>
</file>