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3"/>
  </p:notesMasterIdLst>
  <p:handoutMasterIdLst>
    <p:handoutMasterId r:id="rId14"/>
  </p:handoutMasterIdLst>
  <p:sldIdLst>
    <p:sldId id="292" r:id="rId2"/>
    <p:sldId id="29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00" autoAdjust="0"/>
    <p:restoredTop sz="94640"/>
  </p:normalViewPr>
  <p:slideViewPr>
    <p:cSldViewPr snapToGrid="0" snapToObjects="1">
      <p:cViewPr varScale="1">
        <p:scale>
          <a:sx n="60" d="100"/>
          <a:sy n="60" d="100"/>
        </p:scale>
        <p:origin x="176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739-151B-D346-B713-F9BE93463708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CCE-FA0B-6F4C-90C2-9946D1DB8FD8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8818-5C58-504C-96C2-18D4B9EBA580}" type="datetime1">
              <a:rPr lang="en-US" smtClean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59B3-57F9-7548-8139-6ECD6B121118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ED5C-D759-6E42-B05E-072BCFCA1FBC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C3B6-BD2D-B44D-8134-913F96550191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CB69-A21E-B645-918D-F4DE51F44A43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88F6D9D5-67B2-D241-AC86-521B4A5982B7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8818-5C58-504C-96C2-18D4B9EBA580}" type="datetime1">
              <a:rPr lang="en-US" smtClean="0"/>
              <a:pPr/>
              <a:t>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F458818-5C58-504C-96C2-18D4B9EBA580}" type="datetime1">
              <a:rPr lang="en-US" smtClean="0"/>
              <a:pPr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Sincronización de vigas en paralelo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0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3051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FF0000"/>
                </a:solidFill>
              </a:rPr>
              <a:t>¿Qué es el “problema de sincronización”?</a:t>
            </a:r>
            <a:br>
              <a:rPr lang="es-ES" dirty="0" smtClean="0">
                <a:solidFill>
                  <a:srgbClr val="FF0000"/>
                </a:solidFill>
              </a:rPr>
            </a:br>
            <a:r>
              <a:rPr lang="es-ES" dirty="0" smtClean="0"/>
              <a:t>Respuesta. Cuando escribes código con vigas paralelas, no sabes si uno de los dos lazos o vigas terminará antes que el otro.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>
                <a:solidFill>
                  <a:srgbClr val="FF0000"/>
                </a:solidFill>
              </a:rPr>
              <a:t>¿Cuáles son los 4 modos de resolver el problema?</a:t>
            </a:r>
            <a:br>
              <a:rPr lang="es-ES" dirty="0" smtClean="0">
                <a:solidFill>
                  <a:srgbClr val="FF0000"/>
                </a:solidFill>
              </a:rPr>
            </a:br>
            <a:r>
              <a:rPr lang="es-ES" dirty="0" smtClean="0"/>
              <a:t>Respuesta. Usando variables, cables de datos, bucles, o Mis Bloques para asegurar que ambas vigas terminan antes de pasar al siguiente bloque de código.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Guía de discusión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smtClean="0"/>
              <a:t>Este tutorial ha sido creado por </a:t>
            </a:r>
            <a:r>
              <a:rPr lang="es-ES" dirty="0" err="1" smtClean="0"/>
              <a:t>Sanjay</a:t>
            </a:r>
            <a:r>
              <a:rPr lang="es-ES" dirty="0" smtClean="0"/>
              <a:t> </a:t>
            </a:r>
            <a:r>
              <a:rPr lang="es-ES" dirty="0" err="1" smtClean="0"/>
              <a:t>Seshan</a:t>
            </a:r>
            <a:r>
              <a:rPr lang="es-ES" dirty="0" smtClean="0"/>
              <a:t> y </a:t>
            </a:r>
            <a:r>
              <a:rPr lang="es-ES" dirty="0" err="1" smtClean="0"/>
              <a:t>Arvind</a:t>
            </a:r>
            <a:r>
              <a:rPr lang="es-ES" dirty="0" smtClean="0"/>
              <a:t> </a:t>
            </a:r>
            <a:r>
              <a:rPr lang="es-ES" dirty="0" err="1" smtClean="0"/>
              <a:t>Seshan</a:t>
            </a:r>
            <a:r>
              <a:rPr lang="es-ES" dirty="0" smtClean="0"/>
              <a:t> de </a:t>
            </a:r>
            <a:r>
              <a:rPr lang="es-ES" dirty="0" err="1" smtClean="0"/>
              <a:t>Droids</a:t>
            </a:r>
            <a:r>
              <a:rPr lang="es-ES" dirty="0" smtClean="0"/>
              <a:t> </a:t>
            </a:r>
            <a:r>
              <a:rPr lang="es-ES" dirty="0" err="1" smtClean="0"/>
              <a:t>Robotics</a:t>
            </a:r>
            <a:r>
              <a:rPr lang="es-ES" dirty="0" smtClean="0"/>
              <a:t> (</a:t>
            </a:r>
            <a:r>
              <a:rPr lang="es-ES" dirty="0" smtClean="0">
                <a:hlinkClick r:id="rId3"/>
              </a:rPr>
              <a:t>team@droidsrobotics.org</a:t>
            </a:r>
            <a:r>
              <a:rPr lang="es-ES" dirty="0" smtClean="0"/>
              <a:t>).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smtClean="0"/>
              <a:t>El código </a:t>
            </a:r>
            <a:r>
              <a:rPr lang="es-ES" dirty="0" err="1" smtClean="0"/>
              <a:t>orgininar</a:t>
            </a:r>
            <a:r>
              <a:rPr lang="es-ES" dirty="0" smtClean="0"/>
              <a:t> </a:t>
            </a:r>
            <a:r>
              <a:rPr lang="es-ES" i="1" dirty="0" err="1" smtClean="0"/>
              <a:t>Gyro</a:t>
            </a:r>
            <a:r>
              <a:rPr lang="es-ES" i="1" dirty="0" smtClean="0"/>
              <a:t> </a:t>
            </a:r>
            <a:r>
              <a:rPr lang="es-ES" i="1" dirty="0" err="1" smtClean="0"/>
              <a:t>Turn</a:t>
            </a:r>
            <a:r>
              <a:rPr lang="es-ES" i="1" dirty="0" smtClean="0"/>
              <a:t> </a:t>
            </a:r>
            <a:r>
              <a:rPr lang="es-ES" dirty="0" smtClean="0"/>
              <a:t>ha sido proporcionado por </a:t>
            </a:r>
            <a:r>
              <a:rPr lang="es-ES" dirty="0" err="1" smtClean="0"/>
              <a:t>Construction</a:t>
            </a:r>
            <a:r>
              <a:rPr lang="es-ES" dirty="0" smtClean="0"/>
              <a:t> </a:t>
            </a:r>
            <a:r>
              <a:rPr lang="es-ES" dirty="0" err="1" smtClean="0"/>
              <a:t>Mavericks</a:t>
            </a:r>
            <a:r>
              <a:rPr lang="es-ES" smtClean="0"/>
              <a:t> </a:t>
            </a:r>
            <a:endParaRPr lang="es-ES" smtClean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smtClean="0"/>
              <a:t>Traducción </a:t>
            </a:r>
            <a:r>
              <a:rPr lang="es-ES" dirty="0" smtClean="0"/>
              <a:t>realizada por Toni Soler de </a:t>
            </a:r>
            <a:r>
              <a:rPr lang="es-ES" dirty="0" err="1" smtClean="0"/>
              <a:t>Apps&amp;Lego</a:t>
            </a:r>
            <a:endParaRPr lang="es-ES" dirty="0" smtClean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smtClean="0"/>
              <a:t>Más lecciones en www.ev3lessons.com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smtClean="0">
                <a:latin typeface="+mn-lt"/>
              </a:rPr>
              <a:t>Créditos</a:t>
            </a:r>
            <a:endParaRPr lang="es-ES" dirty="0"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trabajo está bajo licencia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86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940363"/>
            <a:ext cx="8506361" cy="38807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Entender qué es un “problema de sincronización” cuando se usan Vigas (o lazos) Paralelas.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Aprender técnicas para asegurar que dos vigas terminan antes de pasar al siguiente bloque de programación (variables, cables de datos, bucles y </a:t>
            </a:r>
            <a:r>
              <a:rPr lang="es-ES" i="1" dirty="0" smtClean="0"/>
              <a:t>Mis Bloques</a:t>
            </a:r>
            <a:r>
              <a:rPr lang="es-E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Prerrequisitos: Lección Vigas Paralelas, Cables de datos, Variables, Mis Bloques con </a:t>
            </a:r>
            <a:r>
              <a:rPr lang="es-ES" i="1" dirty="0" smtClean="0"/>
              <a:t>Inputs</a:t>
            </a:r>
            <a:r>
              <a:rPr lang="es-ES" dirty="0" smtClean="0"/>
              <a:t> y </a:t>
            </a:r>
            <a:r>
              <a:rPr lang="es-ES" i="1" dirty="0" smtClean="0"/>
              <a:t>Outputs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65"/>
            <a:ext cx="9144000" cy="1169581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r>
              <a:rPr lang="es-ES" sz="3600" smtClean="0"/>
              <a:t>Objetivos de la lección</a:t>
            </a:r>
            <a:endParaRPr lang="es-ES" sz="360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940363"/>
            <a:ext cx="8506361" cy="3880773"/>
          </a:xfrm>
        </p:spPr>
        <p:txBody>
          <a:bodyPr>
            <a:normAutofit/>
          </a:bodyPr>
          <a:lstStyle/>
          <a:p>
            <a:r>
              <a:rPr lang="es-ES" sz="1600" dirty="0" smtClean="0"/>
              <a:t>Las Vigas Paralelas son buenas para hacer dos cosas al mismo tiempo</a:t>
            </a:r>
          </a:p>
          <a:p>
            <a:pPr lvl="1"/>
            <a:r>
              <a:rPr lang="es-ES" sz="1600" dirty="0" smtClean="0"/>
              <a:t>A menudo se desea hacer otra cosa después de completar la Viga Paralela</a:t>
            </a:r>
          </a:p>
          <a:p>
            <a:pPr lvl="1"/>
            <a:r>
              <a:rPr lang="es-ES" sz="1600" dirty="0" smtClean="0"/>
              <a:t>Dificultad para saber qué viga terminará antes  </a:t>
            </a:r>
            <a:r>
              <a:rPr lang="es-ES" sz="1600" dirty="0" smtClean="0">
                <a:solidFill>
                  <a:srgbClr val="FF6600"/>
                </a:solidFill>
              </a:rPr>
              <a:t>(“problema de sincronización”)</a:t>
            </a:r>
          </a:p>
          <a:p>
            <a:r>
              <a:rPr lang="es-ES" sz="1600" dirty="0" smtClean="0"/>
              <a:t>Necesidad de sincronizar las vigas para asegurar que los bloques se ejecutan cuando se espera que lo hagan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91194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Utilización de </a:t>
            </a:r>
            <a:r>
              <a:rPr lang="es-ES" sz="3200" i="1" dirty="0" smtClean="0"/>
              <a:t>Lazos Paralelos </a:t>
            </a:r>
            <a:r>
              <a:rPr lang="es-ES" sz="3200" dirty="0" smtClean="0"/>
              <a:t>en los programas</a:t>
            </a:r>
            <a:endParaRPr lang="es-E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772" y="4088898"/>
            <a:ext cx="1805187" cy="2385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506540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4925" y="3421446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1600" dirty="0" smtClean="0"/>
              <a:t>En la imagen de abajo, ¿empezará el giro después de que termine el motor A o antes? </a:t>
            </a:r>
            <a:endParaRPr lang="es-ES" sz="1600" dirty="0" smtClean="0">
              <a:solidFill>
                <a:srgbClr val="FF0000"/>
              </a:solidFill>
            </a:endParaRPr>
          </a:p>
          <a:p>
            <a:endParaRPr lang="es-E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232457" y="3904377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Respuesta: No los sabes</a:t>
            </a:r>
            <a:endParaRPr lang="es-E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4266" y="4326874"/>
            <a:ext cx="3003249" cy="234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4603" y="1900376"/>
            <a:ext cx="4022451" cy="313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44" y="1900376"/>
            <a:ext cx="3774899" cy="4023360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En el ejemplo queremos que ambos bloques, movimiento de 720 grados (movimiento recto) y movimiento de motor mediano A, terminen antes que empiece el movimiento de giro (movimiento de 360 grados).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Existen varias posibilidades para hacer esto: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Variables</a:t>
            </a:r>
            <a:r>
              <a:rPr lang="es-ES" dirty="0" smtClean="0"/>
              <a:t> (ver diapositiva 4)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Cables </a:t>
            </a:r>
            <a:r>
              <a:rPr lang="es-ES" dirty="0" smtClean="0"/>
              <a:t>(ver diapositiva 5)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Bucles </a:t>
            </a:r>
            <a:r>
              <a:rPr lang="es-ES" dirty="0" smtClean="0"/>
              <a:t>(ver diapositiva 6)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Mis bloques </a:t>
            </a:r>
            <a:r>
              <a:rPr lang="es-ES" dirty="0" smtClean="0"/>
              <a:t>(ver diapositiva 7)</a:t>
            </a:r>
          </a:p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9731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r>
              <a:rPr lang="en-US" sz="3600" dirty="0" err="1" smtClean="0"/>
              <a:t>Asegurar</a:t>
            </a:r>
            <a:r>
              <a:rPr lang="en-US" sz="3600" dirty="0" smtClean="0"/>
              <a:t> ambos </a:t>
            </a:r>
            <a:r>
              <a:rPr lang="en-US" sz="3600" dirty="0" err="1" smtClean="0"/>
              <a:t>Lazos</a:t>
            </a:r>
            <a:r>
              <a:rPr lang="en-US" sz="3600" dirty="0" smtClean="0"/>
              <a:t> </a:t>
            </a:r>
            <a:r>
              <a:rPr lang="en-US" sz="3600" dirty="0" err="1" smtClean="0"/>
              <a:t>finalizados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03420" y="5277137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Este programa está etiquetado como </a:t>
            </a:r>
            <a:r>
              <a:rPr lang="es-ES" sz="1600" i="1" dirty="0" smtClean="0"/>
              <a:t>“problema de sincronización</a:t>
            </a:r>
            <a:r>
              <a:rPr lang="es-ES" sz="1600" dirty="0" smtClean="0"/>
              <a:t>” en el correspondiente archivo EV3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7276" y="1845743"/>
            <a:ext cx="7013897" cy="377611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Uso de Variables para Sincronizar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484312" y="5745682"/>
            <a:ext cx="523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programa está etiquetado como </a:t>
            </a:r>
            <a:r>
              <a:rPr lang="es-ES" i="1" dirty="0" smtClean="0"/>
              <a:t>“Variables</a:t>
            </a:r>
            <a:r>
              <a:rPr lang="es-ES" dirty="0" smtClean="0"/>
              <a:t>” en el correspondiente archivo EV3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8726" y="1846263"/>
            <a:ext cx="6572084" cy="41224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smtClean="0"/>
              <a:t>Uso de Cables para Sincronizar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9078" y="5569524"/>
            <a:ext cx="399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programa está etiquetado como </a:t>
            </a:r>
            <a:r>
              <a:rPr lang="es-ES" i="1" dirty="0" smtClean="0"/>
              <a:t>“cables</a:t>
            </a:r>
            <a:r>
              <a:rPr lang="es-ES" dirty="0" smtClean="0"/>
              <a:t>” en el correspondiente archivo EV3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9938" y="1952625"/>
            <a:ext cx="6409862" cy="41803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smtClean="0"/>
              <a:t>Uso de Bucles para Sincronizar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50472" y="5569524"/>
            <a:ext cx="399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programa está etiquetado como </a:t>
            </a:r>
            <a:r>
              <a:rPr lang="es-ES" i="1" dirty="0" smtClean="0"/>
              <a:t>“bucles</a:t>
            </a:r>
            <a:r>
              <a:rPr lang="es-ES" dirty="0" smtClean="0"/>
              <a:t>” en el correspondiente archivo EV3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06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2725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Uso de Mis Bloques para Sincronizar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393076" y="3220544"/>
            <a:ext cx="4448175" cy="3010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551" y="2620193"/>
            <a:ext cx="3524250" cy="2068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072496" y="5318007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Dentro de Mi Bloque</a:t>
            </a:r>
            <a:endParaRPr lang="es-ES"/>
          </a:p>
        </p:txBody>
      </p:sp>
      <p:sp>
        <p:nvSpPr>
          <p:cNvPr id="24" name="Right Arrow 23"/>
          <p:cNvSpPr/>
          <p:nvPr/>
        </p:nvSpPr>
        <p:spPr>
          <a:xfrm rot="2867212">
            <a:off x="1277648" y="4632547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6"/>
          <p:cNvSpPr txBox="1"/>
          <p:nvPr/>
        </p:nvSpPr>
        <p:spPr>
          <a:xfrm>
            <a:off x="318322" y="182147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Este programa está etiquetado como </a:t>
            </a:r>
            <a:r>
              <a:rPr lang="es-ES" sz="1600" i="1" dirty="0" smtClean="0"/>
              <a:t>“Mis Bloques</a:t>
            </a:r>
            <a:r>
              <a:rPr lang="es-ES" sz="1600" dirty="0" smtClean="0"/>
              <a:t>” en el correspondiente archivo EV3</a:t>
            </a:r>
            <a:endParaRPr lang="es-ES" sz="1600" dirty="0"/>
          </a:p>
        </p:txBody>
      </p:sp>
      <p:sp>
        <p:nvSpPr>
          <p:cNvPr id="12" name="TextBox 6"/>
          <p:cNvSpPr txBox="1"/>
          <p:nvPr/>
        </p:nvSpPr>
        <p:spPr>
          <a:xfrm>
            <a:off x="4586171" y="2204694"/>
            <a:ext cx="346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Este programa está etiquetado como </a:t>
            </a:r>
            <a:r>
              <a:rPr lang="es-ES" sz="1600" i="1" dirty="0" smtClean="0"/>
              <a:t>“</a:t>
            </a:r>
            <a:r>
              <a:rPr lang="es-ES" sz="1600" i="1" dirty="0" err="1" smtClean="0"/>
              <a:t>Vigas_Paralelas_Mis_Bloque</a:t>
            </a:r>
            <a:r>
              <a:rPr lang="es-ES" sz="1600" dirty="0" smtClean="0"/>
              <a:t>” en el correspondiente archivo EV3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14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42" y="1924742"/>
            <a:ext cx="4514058" cy="4614129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La sincronización es importantísima cuando se desea cuadrar en una línea.</a:t>
            </a:r>
          </a:p>
          <a:p>
            <a:r>
              <a:rPr lang="es-ES" dirty="0" smtClean="0"/>
              <a:t>Como reto, completa la lección cuadrar en una línea.</a:t>
            </a:r>
          </a:p>
          <a:p>
            <a:r>
              <a:rPr lang="es-ES" dirty="0" smtClean="0"/>
              <a:t>Nota: Debes asegurar que ambas vigas hayan terminado antes de pasar al siguiente bloques</a:t>
            </a:r>
          </a:p>
          <a:p>
            <a:pPr lvl="1"/>
            <a:r>
              <a:rPr lang="es-ES" dirty="0" smtClean="0"/>
              <a:t>De lo contrario, el robot no estará recto en la línea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4/21/2015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smtClean="0"/>
              <a:t>Desafío: Cuadratura en una Línea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2753" y="1888976"/>
            <a:ext cx="3550040" cy="3064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16544" y="4953000"/>
            <a:ext cx="278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ejemplo es de la lección Cuadratura en una línea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3008</TotalTime>
  <Words>544</Words>
  <Application>Microsoft Macintosh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Helvetica Neue</vt:lpstr>
      <vt:lpstr>Wingdings</vt:lpstr>
      <vt:lpstr>Arial</vt:lpstr>
      <vt:lpstr>advanced</vt:lpstr>
      <vt:lpstr>Sincronización de vigas en paralelo</vt:lpstr>
      <vt:lpstr>Objetivos de la lección</vt:lpstr>
      <vt:lpstr>Utilización de Lazos Paralelos en los programas</vt:lpstr>
      <vt:lpstr>Asegurar ambos Lazos finalizados</vt:lpstr>
      <vt:lpstr>Uso de Variables para Sincronizar</vt:lpstr>
      <vt:lpstr>Uso de Cables para Sincronizar</vt:lpstr>
      <vt:lpstr>Uso de Bucles para Sincronizar</vt:lpstr>
      <vt:lpstr>Uso de Mis Bloques para Sincronizar</vt:lpstr>
      <vt:lpstr>Desafío: Cuadratura en una Línea</vt:lpstr>
      <vt:lpstr>Guía de discusión</vt:lpstr>
      <vt:lpstr>Créditos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dc:creator>Sanjay Seshan</dc:creator>
  <cp:lastModifiedBy>Srinivasan Seshan</cp:lastModifiedBy>
  <cp:revision>30</cp:revision>
  <dcterms:created xsi:type="dcterms:W3CDTF">2014-10-28T21:59:38Z</dcterms:created>
  <dcterms:modified xsi:type="dcterms:W3CDTF">2017-02-11T15:25:26Z</dcterms:modified>
</cp:coreProperties>
</file>