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9" r:id="rId2"/>
    <p:sldMasterId id="2147483701" r:id="rId3"/>
    <p:sldMasterId id="2147483713" r:id="rId4"/>
    <p:sldMasterId id="2147483725" r:id="rId5"/>
  </p:sldMasterIdLst>
  <p:notesMasterIdLst>
    <p:notesMasterId r:id="rId17"/>
  </p:notesMasterIdLst>
  <p:sldIdLst>
    <p:sldId id="267" r:id="rId6"/>
    <p:sldId id="266" r:id="rId7"/>
    <p:sldId id="257" r:id="rId8"/>
    <p:sldId id="261" r:id="rId9"/>
    <p:sldId id="262" r:id="rId10"/>
    <p:sldId id="268" r:id="rId11"/>
    <p:sldId id="269" r:id="rId12"/>
    <p:sldId id="270" r:id="rId13"/>
    <p:sldId id="264" r:id="rId14"/>
    <p:sldId id="265" r:id="rId15"/>
    <p:sldId id="26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72" autoAdjust="0"/>
    <p:restoredTop sz="94660"/>
  </p:normalViewPr>
  <p:slideViewPr>
    <p:cSldViewPr snapToGrid="0">
      <p:cViewPr varScale="1">
        <p:scale>
          <a:sx n="58" d="100"/>
          <a:sy n="58" d="100"/>
        </p:scale>
        <p:origin x="78" y="1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5D82F-48E5-4C9D-99FE-3950BEE04EFE}" type="datetimeFigureOut">
              <a:rPr lang="en-US" smtClean="0"/>
              <a:t>9/5/2017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884B9A-62AB-42A9-B228-67B47A8143B1}" type="slidenum">
              <a:rPr lang="en-US" smtClean="0"/>
              <a:t>‹#›</a:t>
            </a:fld>
            <a:endParaRPr lang="en-US"/>
          </a:p>
        </p:txBody>
      </p:sp>
    </p:spTree>
    <p:extLst>
      <p:ext uri="{BB962C8B-B14F-4D97-AF65-F5344CB8AC3E}">
        <p14:creationId xmlns:p14="http://schemas.microsoft.com/office/powerpoint/2010/main" val="328252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21994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884B9A-62AB-42A9-B228-67B47A8143B1}" type="slidenum">
              <a:rPr lang="en-US" smtClean="0"/>
              <a:t>2</a:t>
            </a:fld>
            <a:endParaRPr lang="en-US"/>
          </a:p>
        </p:txBody>
      </p:sp>
    </p:spTree>
    <p:extLst>
      <p:ext uri="{BB962C8B-B14F-4D97-AF65-F5344CB8AC3E}">
        <p14:creationId xmlns:p14="http://schemas.microsoft.com/office/powerpoint/2010/main" val="838620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56907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884B9A-62AB-42A9-B228-67B47A8143B1}" type="slidenum">
              <a:rPr lang="en-US" smtClean="0"/>
              <a:t>11</a:t>
            </a:fld>
            <a:endParaRPr lang="en-US"/>
          </a:p>
        </p:txBody>
      </p:sp>
    </p:spTree>
    <p:extLst>
      <p:ext uri="{BB962C8B-B14F-4D97-AF65-F5344CB8AC3E}">
        <p14:creationId xmlns:p14="http://schemas.microsoft.com/office/powerpoint/2010/main" val="1620504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7F5CE407-6216-4202-80E4-A30DC2F709B2}"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n-lt"/>
                <a:ea typeface="+mj-ea"/>
                <a:cs typeface="+mj-cs"/>
              </a:defRPr>
            </a:lvl1pPr>
          </a:lstStyle>
          <a:p>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111716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7F5CE407-6216-4202-80E4-A30DC2F709B2}"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extLst>
      <p:ext uri="{BB962C8B-B14F-4D97-AF65-F5344CB8AC3E}">
        <p14:creationId xmlns:p14="http://schemas.microsoft.com/office/powerpoint/2010/main" val="392655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914381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438344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extLst>
      <p:ext uri="{BB962C8B-B14F-4D97-AF65-F5344CB8AC3E}">
        <p14:creationId xmlns:p14="http://schemas.microsoft.com/office/powerpoint/2010/main" val="1756411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extLst>
      <p:ext uri="{BB962C8B-B14F-4D97-AF65-F5344CB8AC3E}">
        <p14:creationId xmlns:p14="http://schemas.microsoft.com/office/powerpoint/2010/main" val="3283421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423259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extLst>
      <p:ext uri="{BB962C8B-B14F-4D97-AF65-F5344CB8AC3E}">
        <p14:creationId xmlns:p14="http://schemas.microsoft.com/office/powerpoint/2010/main" val="390233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457199" y="6492875"/>
            <a:ext cx="5630779" cy="282095"/>
          </a:xfrm>
        </p:spPr>
        <p:txBody>
          <a:bodyPr/>
          <a:lstStyle/>
          <a:p>
            <a:r>
              <a:rPr lang="en-US">
                <a:solidFill>
                  <a:srgbClr val="000000"/>
                </a:solidFill>
              </a:rPr>
              <a:t>©2017 Cathy Sarisky. Shared with permission by EV3Lessons.com (5/2017)</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solidFill>
                  <a:srgbClr val="000000"/>
                </a:solidFill>
              </a:rPr>
              <a:pPr/>
              <a:t>‹#›</a:t>
            </a:fld>
            <a:endParaRPr lang="en-US" dirty="0">
              <a:solidFill>
                <a:srgbClr val="000000"/>
              </a:solidFill>
            </a:endParaRPr>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defTabSz="457200"/>
            <a:r>
              <a:rPr lang="en-US" dirty="0">
                <a:solidFill>
                  <a:srgbClr val="000000"/>
                </a:solidFill>
              </a:rPr>
              <a:t>By Sanjay and Arvind </a:t>
            </a:r>
            <a:r>
              <a:rPr lang="en-US" dirty="0" err="1">
                <a:solidFill>
                  <a:srgbClr val="000000"/>
                </a:solidFill>
              </a:rPr>
              <a:t>Seshan</a:t>
            </a:r>
            <a:endParaRPr lang="en-US" dirty="0">
              <a:solidFill>
                <a:srgbClr val="000000"/>
              </a:solidFill>
            </a:endParaRPr>
          </a:p>
        </p:txBody>
      </p:sp>
    </p:spTree>
    <p:extLst>
      <p:ext uri="{BB962C8B-B14F-4D97-AF65-F5344CB8AC3E}">
        <p14:creationId xmlns:p14="http://schemas.microsoft.com/office/powerpoint/2010/main" val="2473314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57199" y="6492876"/>
            <a:ext cx="5462337" cy="248706"/>
          </a:xfrm>
        </p:spPr>
        <p:txBody>
          <a:bodyPr/>
          <a:lstStyle/>
          <a:p>
            <a:r>
              <a:rPr lang="en-US">
                <a:solidFill>
                  <a:srgbClr val="000000"/>
                </a:solidFill>
              </a:rPr>
              <a:t>©2017 Cathy Sarisky. Shared with permission by EV3Lessons.com (5/2017)</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78557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12"/>
          </p:nvPr>
        </p:nvSpPr>
        <p:spPr/>
        <p:txBody>
          <a:bodyPr/>
          <a:lstStyle/>
          <a:p>
            <a:r>
              <a:rPr lang="en-US">
                <a:solidFill>
                  <a:srgbClr val="000000"/>
                </a:solidFill>
              </a:rPr>
              <a:t>©2017 Cathy Sarisky. Shared with permission by EV3Lessons.com (5/2017)</a:t>
            </a:r>
          </a:p>
        </p:txBody>
      </p:sp>
    </p:spTree>
    <p:extLst>
      <p:ext uri="{BB962C8B-B14F-4D97-AF65-F5344CB8AC3E}">
        <p14:creationId xmlns:p14="http://schemas.microsoft.com/office/powerpoint/2010/main" val="143302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dirty="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3" name="Content Placeholder 2"/>
          <p:cNvSpPr>
            <a:spLocks noGrp="1"/>
          </p:cNvSpPr>
          <p:nvPr>
            <p:ph idx="1"/>
          </p:nvPr>
        </p:nvSpPr>
        <p:spPr>
          <a:xfrm>
            <a:off x="284163" y="1973180"/>
            <a:ext cx="8574087" cy="4152984"/>
          </a:xfrm>
        </p:spPr>
        <p:txBody>
          <a:bodyPr/>
          <a:lstStyle>
            <a:lvl1pPr>
              <a:buClrTx/>
              <a:defRPr/>
            </a:lvl1pPr>
            <a:lvl2pPr>
              <a:buClr>
                <a:schemeClr val="tx1">
                  <a:lumMod val="65000"/>
                  <a:lumOff val="35000"/>
                </a:schemeClr>
              </a:buClr>
              <a:defRPr/>
            </a:lvl2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3" name="Title 1"/>
          <p:cNvSpPr>
            <a:spLocks noGrp="1"/>
          </p:cNvSpPr>
          <p:nvPr>
            <p:ph type="title"/>
          </p:nvPr>
        </p:nvSpPr>
        <p:spPr>
          <a:xfrm>
            <a:off x="284163" y="526109"/>
            <a:ext cx="8574087" cy="967840"/>
          </a:xfrm>
          <a:noFill/>
        </p:spPr>
        <p:txBody>
          <a:bodyPr/>
          <a:lstStyle>
            <a:lvl1pPr algn="l">
              <a:defRPr/>
            </a:lvl1pPr>
          </a:lstStyle>
          <a:p>
            <a:r>
              <a:rPr lang="en-US" dirty="0"/>
              <a:t>Click to edit Master title style</a:t>
            </a:r>
            <a:endParaRPr dirty="0"/>
          </a:p>
        </p:txBody>
      </p:sp>
    </p:spTree>
    <p:extLst>
      <p:ext uri="{BB962C8B-B14F-4D97-AF65-F5344CB8AC3E}">
        <p14:creationId xmlns:p14="http://schemas.microsoft.com/office/powerpoint/2010/main" val="2413412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a:solidFill>
                  <a:srgbClr val="000000"/>
                </a:solidFill>
              </a:rPr>
              <a:t>©2017 Cathy Sarisky. Shared with permission by EV3Lessons.com (5/2017)</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973841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r>
              <a:rPr lang="en-US">
                <a:solidFill>
                  <a:srgbClr val="000000"/>
                </a:solidFill>
              </a:rPr>
              <a:t>©2017 Cathy Sarisky. Shared with permission by EV3Lessons.com (5/2017)</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747651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©2017 Cathy Sarisky. Shared with permission by EV3Lessons.com (5/2017)</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506247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r>
              <a:rPr lang="en-US">
                <a:solidFill>
                  <a:srgbClr val="000000"/>
                </a:solidFill>
              </a:rPr>
              <a:t>©2017 Cathy Sarisky. Shared with permission by EV3Lessons.com (5/2017)</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902407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a:solidFill>
                  <a:srgbClr val="000000"/>
                </a:solidFill>
              </a:rPr>
              <a:t>©2017 Cathy Sarisky. Shared with permission by EV3Lessons.com (5/2017)</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438730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a:solidFill>
                  <a:srgbClr val="000000"/>
                </a:solidFill>
              </a:rPr>
              <a:t>©2017 Cathy Sarisky. Shared with permission by EV3Lessons.com (5/2017)</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DE42E464-3EB8-43C8-8768-9E2AD4F497B7}"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Tree>
    <p:extLst>
      <p:ext uri="{BB962C8B-B14F-4D97-AF65-F5344CB8AC3E}">
        <p14:creationId xmlns:p14="http://schemas.microsoft.com/office/powerpoint/2010/main" val="10256759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US">
                <a:solidFill>
                  <a:srgbClr val="000000"/>
                </a:solidFill>
              </a:rPr>
              <a:t>©2017 Cathy Sarisky. Shared with permission by EV3Lessons.com (5/2017)</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71912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US">
                <a:solidFill>
                  <a:srgbClr val="000000"/>
                </a:solidFill>
              </a:rPr>
              <a:t>©2017 Cathy Sarisky. Shared with permission by EV3Lessons.com (5/2017)</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771288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a:xfrm>
            <a:off x="457200" y="6492875"/>
            <a:ext cx="3945988" cy="282095"/>
          </a:xfrm>
        </p:spPr>
        <p:txBody>
          <a:bodyPr/>
          <a:lstStyle/>
          <a:p>
            <a:r>
              <a:rPr lang="en-US">
                <a:solidFill>
                  <a:srgbClr val="000000"/>
                </a:solidFill>
              </a:rPr>
              <a:t>©2017 Cathy Sarisky. Shared with permission by EV3Lessons.com (5/2017)</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solidFill>
                  <a:srgbClr val="000000"/>
                </a:solidFill>
              </a:rPr>
              <a:pPr/>
              <a:t>‹#›</a:t>
            </a:fld>
            <a:endParaRPr lang="en-US" dirty="0">
              <a:solidFill>
                <a:srgbClr val="000000"/>
              </a:solidFill>
            </a:endParaRPr>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defTabSz="457200"/>
            <a:r>
              <a:rPr lang="en-US" dirty="0">
                <a:solidFill>
                  <a:srgbClr val="000000"/>
                </a:solidFill>
              </a:rPr>
              <a:t>By Sanjay and Arvind </a:t>
            </a:r>
            <a:r>
              <a:rPr lang="en-US" dirty="0" err="1">
                <a:solidFill>
                  <a:srgbClr val="000000"/>
                </a:solidFill>
              </a:rPr>
              <a:t>Seshan</a:t>
            </a:r>
            <a:endParaRPr lang="en-US" dirty="0">
              <a:solidFill>
                <a:srgbClr val="000000"/>
              </a:solidFill>
            </a:endParaRPr>
          </a:p>
        </p:txBody>
      </p:sp>
    </p:spTree>
    <p:extLst>
      <p:ext uri="{BB962C8B-B14F-4D97-AF65-F5344CB8AC3E}">
        <p14:creationId xmlns:p14="http://schemas.microsoft.com/office/powerpoint/2010/main" val="41851126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US">
                <a:solidFill>
                  <a:srgbClr val="000000"/>
                </a:solidFill>
              </a:rPr>
              <a:t>©2017 Cathy Sarisky. Shared with permission by EV3Lessons.com (5/2017)</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32091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7F5CE407-6216-4202-80E4-A30DC2F709B2}"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dirty="0"/>
              <a:t>Click to edit Master title style</a:t>
            </a:r>
            <a:endParaRPr dirty="0"/>
          </a:p>
        </p:txBody>
      </p:sp>
    </p:spTree>
    <p:extLst>
      <p:ext uri="{BB962C8B-B14F-4D97-AF65-F5344CB8AC3E}">
        <p14:creationId xmlns:p14="http://schemas.microsoft.com/office/powerpoint/2010/main" val="24761621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12"/>
          </p:nvPr>
        </p:nvSpPr>
        <p:spPr/>
        <p:txBody>
          <a:bodyPr/>
          <a:lstStyle/>
          <a:p>
            <a:r>
              <a:rPr lang="en-US">
                <a:solidFill>
                  <a:srgbClr val="000000"/>
                </a:solidFill>
              </a:rPr>
              <a:t>©2017 Cathy Sarisky. Shared with permission by EV3Lessons.com (5/2017)</a:t>
            </a:r>
          </a:p>
        </p:txBody>
      </p:sp>
    </p:spTree>
    <p:extLst>
      <p:ext uri="{BB962C8B-B14F-4D97-AF65-F5344CB8AC3E}">
        <p14:creationId xmlns:p14="http://schemas.microsoft.com/office/powerpoint/2010/main" val="22730907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a:solidFill>
                  <a:srgbClr val="000000"/>
                </a:solidFill>
              </a:rPr>
              <a:t>©2017 Cathy Sarisky. Shared with permission by EV3Lessons.com (5/2017)</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307319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r>
              <a:rPr lang="en-US">
                <a:solidFill>
                  <a:srgbClr val="000000"/>
                </a:solidFill>
              </a:rPr>
              <a:t>©2017 Cathy Sarisky. Shared with permission by EV3Lessons.com (5/2017)</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234221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©2017 Cathy Sarisky. Shared with permission by EV3Lessons.com (5/2017)</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474104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r>
              <a:rPr lang="en-US">
                <a:solidFill>
                  <a:srgbClr val="000000"/>
                </a:solidFill>
              </a:rPr>
              <a:t>©2017 Cathy Sarisky. Shared with permission by EV3Lessons.com (5/2017)</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677172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a:solidFill>
                  <a:srgbClr val="000000"/>
                </a:solidFill>
              </a:rPr>
              <a:t>©2017 Cathy Sarisky. Shared with permission by EV3Lessons.com (5/2017)</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76138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a:solidFill>
                  <a:srgbClr val="000000"/>
                </a:solidFill>
              </a:rPr>
              <a:t>©2017 Cathy Sarisky. Shared with permission by EV3Lessons.com (5/2017)</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DE42E464-3EB8-43C8-8768-9E2AD4F497B7}"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Tree>
    <p:extLst>
      <p:ext uri="{BB962C8B-B14F-4D97-AF65-F5344CB8AC3E}">
        <p14:creationId xmlns:p14="http://schemas.microsoft.com/office/powerpoint/2010/main" val="26852494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US">
                <a:solidFill>
                  <a:srgbClr val="000000"/>
                </a:solidFill>
              </a:rPr>
              <a:t>©2017 Cathy Sarisky. Shared with permission by EV3Lessons.com (5/2017)</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26835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US">
                <a:solidFill>
                  <a:srgbClr val="000000"/>
                </a:solidFill>
              </a:rPr>
              <a:t>©2017 Cathy Sarisky. Shared with permission by EV3Lessons.com (5/2017)</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992774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7F5CE407-6216-4202-80E4-A30DC2F709B2}"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589964"/>
            <a:ext cx="4965896" cy="646331"/>
          </a:xfrm>
          <a:prstGeom prst="rect">
            <a:avLst/>
          </a:prstGeom>
          <a:noFill/>
        </p:spPr>
        <p:txBody>
          <a:bodyPr wrap="square" rtlCol="0">
            <a:spAutoFit/>
          </a:bodyPr>
          <a:lstStyle/>
          <a:p>
            <a:pPr algn="ctr"/>
            <a:r>
              <a:rPr lang="en-US" dirty="0"/>
              <a:t>By </a:t>
            </a:r>
            <a:r>
              <a:rPr lang="en-US" sz="1800" dirty="0"/>
              <a:t>Cathy </a:t>
            </a:r>
            <a:r>
              <a:rPr lang="en-US" sz="1800" dirty="0" err="1"/>
              <a:t>Sarisky</a:t>
            </a:r>
            <a:r>
              <a:rPr lang="en-US" sz="1800" dirty="0"/>
              <a:t>, </a:t>
            </a:r>
          </a:p>
          <a:p>
            <a:pPr algn="ctr"/>
            <a:r>
              <a:rPr lang="en-US" sz="1800" dirty="0"/>
              <a:t>Sanjay Seshan,</a:t>
            </a:r>
            <a:r>
              <a:rPr lang="en-US" sz="1800" baseline="0" dirty="0"/>
              <a:t> and Arvind Seshan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pPr defTabSz="457200"/>
            <a:r>
              <a:rPr sz="3600">
                <a:solidFill>
                  <a:prstClr val="white"/>
                </a:solidFill>
                <a:sym typeface="Wingdings"/>
              </a:rPr>
              <a:t></a:t>
            </a:r>
            <a:endParaRPr sz="3600">
              <a:solidFill>
                <a:prstClr val="white"/>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162F1D00-BD13-4404-86B0-79703945A0A7}"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2583078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a:xfrm>
            <a:off x="457200" y="6492875"/>
            <a:ext cx="4908884" cy="248707"/>
          </a:xfrm>
        </p:spPr>
        <p:txBody>
          <a:bodyPr/>
          <a:lstStyle>
            <a:lvl1pPr>
              <a:defRPr>
                <a:solidFill>
                  <a:schemeClr val="tx1"/>
                </a:solidFill>
              </a:defRPr>
            </a:lvl1pPr>
          </a:lstStyle>
          <a:p>
            <a:r>
              <a:rPr lang="fr-FR"/>
              <a:t>©2017 Cathy Sarisky. Shared with permission by EV3Lessons.com (5/2017)</a:t>
            </a:r>
            <a:endParaRPr lang="en-US" dirty="0"/>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solidFill>
                <a:prstClr val="white">
                  <a:lumMod val="65000"/>
                </a:prstClr>
              </a:solidFill>
            </a:endParaRPr>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162F1D00-BD13-4404-86B0-79703945A0A7}"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9" name="Footer Placeholder 8"/>
          <p:cNvSpPr>
            <a:spLocks noGrp="1"/>
          </p:cNvSpPr>
          <p:nvPr>
            <p:ph type="ftr" sz="quarter" idx="12"/>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r>
              <a:rPr lang="en-US"/>
              <a:t>©2017 Cathy Sarisky. Shared with permission by EV3Lessons.com (5/2017)</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16"/>
          <p:cNvGrpSpPr/>
          <p:nvPr userDrawn="1"/>
        </p:nvGrpSpPr>
        <p:grpSpPr>
          <a:xfrm>
            <a:off x="284163" y="158570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prstClr val="white">
                  <a:lumMod val="65000"/>
                </a:prstClr>
              </a:solidFill>
            </a:endParaRPr>
          </a:p>
        </p:txBody>
      </p:sp>
      <p:sp>
        <p:nvSpPr>
          <p:cNvPr id="8" name="Footer Placeholder 7"/>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11" name="Group 16"/>
          <p:cNvGrpSpPr/>
          <p:nvPr userDrawn="1"/>
        </p:nvGrpSpPr>
        <p:grpSpPr>
          <a:xfrm>
            <a:off x="284163" y="1593723"/>
            <a:ext cx="8576373" cy="137411"/>
            <a:chOff x="284163" y="1759424"/>
            <a:chExt cx="8576373" cy="137411"/>
          </a:xfrm>
        </p:grpSpPr>
        <p:sp>
          <p:nvSpPr>
            <p:cNvPr id="12" name="Rectangle 11"/>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3" name="Rectangle 12"/>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4" name="Rectangle 13"/>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white">
                  <a:lumMod val="65000"/>
                </a:prstClr>
              </a:solidFill>
            </a:endParaRPr>
          </a:p>
        </p:txBody>
      </p:sp>
      <p:sp>
        <p:nvSpPr>
          <p:cNvPr id="4" name="Footer Placeholder 3"/>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7" name="Group 16"/>
          <p:cNvGrpSpPr/>
          <p:nvPr userDrawn="1"/>
        </p:nvGrpSpPr>
        <p:grpSpPr>
          <a:xfrm>
            <a:off x="284163" y="1585702"/>
            <a:ext cx="8576373" cy="137411"/>
            <a:chOff x="284163" y="1759424"/>
            <a:chExt cx="8576373" cy="137411"/>
          </a:xfrm>
        </p:grpSpPr>
        <p:sp>
          <p:nvSpPr>
            <p:cNvPr id="8" name="Rectangle 7"/>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9" name="Rectangle 8"/>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white">
                  <a:lumMod val="65000"/>
                </a:prstClr>
              </a:solidFill>
            </a:endParaRPr>
          </a:p>
        </p:txBody>
      </p:sp>
      <p:sp>
        <p:nvSpPr>
          <p:cNvPr id="3" name="Footer Placeholder 2"/>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7F5CE407-6216-4202-80E4-A30DC2F709B2}"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Drag picture to placeholder or click icon to add</a:t>
            </a:r>
            <a:endParaRPr/>
          </a:p>
        </p:txBody>
      </p:sp>
      <p:sp>
        <p:nvSpPr>
          <p:cNvPr id="4" name="Date Placeholder 3"/>
          <p:cNvSpPr>
            <a:spLocks noGrp="1"/>
          </p:cNvSpPr>
          <p:nvPr>
            <p:ph type="dt" sz="half" idx="10"/>
          </p:nvPr>
        </p:nvSpPr>
        <p:spPr/>
        <p:txBody>
          <a:bodyPr/>
          <a:lstStyle/>
          <a:p>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pPr defTabSz="457200"/>
            <a:r>
              <a:rPr sz="3600">
                <a:solidFill>
                  <a:prstClr val="white"/>
                </a:solidFill>
                <a:sym typeface="Wingdings"/>
              </a:rPr>
              <a:t></a:t>
            </a:r>
            <a:endParaRPr sz="3600">
              <a:solidFill>
                <a:prstClr val="white"/>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973862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©2017 Cathy Sarisky. Shared with permission by EV3Lessons.com (5/2017)</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©2017 Cathy Sarisky. Shared with permission by EV3Lessons.com (5/2017)</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©2017 Cathy Sarisky. Shared with permission by EV3Lessons.com (5/2017)</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©2017 Cathy Sarisky. Shared with permission by EV3Lessons.com (5/2017)</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©2017 Cathy Sarisky. Shared with permission by EV3Lessons.com (5/2017)</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©2017 Cathy Sarisky. Shared with permission by EV3Lessons.com (5/2017)</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©2017 Cathy Sarisky. Shared with permission by EV3Lessons.com (5/2017)</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©2017 Cathy Sarisky. Shared with permission by EV3Lessons.com (5/2017)</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©2017 Cathy Sarisky. Shared with permission by EV3Lessons.com (5/2017)</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©2017 Cathy Sarisky. Shared with permission by EV3Lessons.com (5/2017)</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5306" y="455773"/>
            <a:ext cx="8574087" cy="1133949"/>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2" name="Title 1"/>
          <p:cNvSpPr>
            <a:spLocks noGrp="1"/>
          </p:cNvSpPr>
          <p:nvPr>
            <p:ph type="title"/>
          </p:nvPr>
        </p:nvSpPr>
        <p:spPr>
          <a:xfrm>
            <a:off x="284163" y="526109"/>
            <a:ext cx="8574087" cy="967840"/>
          </a:xfrm>
          <a:noFill/>
        </p:spPr>
        <p:txBody>
          <a:bodyPr/>
          <a:lstStyle>
            <a:lvl1pPr algn="l">
              <a:defRPr/>
            </a:lvl1pPr>
          </a:lstStyle>
          <a:p>
            <a:r>
              <a:rPr lang="en-US" dirty="0"/>
              <a:t>Click to edit Master title style</a:t>
            </a:r>
            <a:endParaRPr dirty="0"/>
          </a:p>
        </p:txBody>
      </p:sp>
      <p:sp>
        <p:nvSpPr>
          <p:cNvPr id="3" name="Content Placeholder 2"/>
          <p:cNvSpPr>
            <a:spLocks noGrp="1"/>
          </p:cNvSpPr>
          <p:nvPr>
            <p:ph sz="half" idx="1"/>
          </p:nvPr>
        </p:nvSpPr>
        <p:spPr>
          <a:xfrm>
            <a:off x="403412" y="1949116"/>
            <a:ext cx="3931920" cy="4177047"/>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1949116"/>
            <a:ext cx="3931920" cy="4177047"/>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13" name="Group 16"/>
          <p:cNvGrpSpPr/>
          <p:nvPr userDrawn="1"/>
        </p:nvGrpSpPr>
        <p:grpSpPr>
          <a:xfrm>
            <a:off x="284163" y="1585702"/>
            <a:ext cx="8576373" cy="137411"/>
            <a:chOff x="284163" y="1759424"/>
            <a:chExt cx="8576373" cy="137411"/>
          </a:xfrm>
        </p:grpSpPr>
        <p:sp>
          <p:nvSpPr>
            <p:cNvPr id="14" name="Rectangle 13"/>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5" name="Rectangle 14"/>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6" name="Rectangle 15"/>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extLst>
      <p:ext uri="{BB962C8B-B14F-4D97-AF65-F5344CB8AC3E}">
        <p14:creationId xmlns:p14="http://schemas.microsoft.com/office/powerpoint/2010/main" val="23835695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©2017 Cathy Sarisky. Shared with permission by EV3Lessons.com (5/2017)</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3" name="Text Placeholder 2"/>
          <p:cNvSpPr>
            <a:spLocks noGrp="1"/>
          </p:cNvSpPr>
          <p:nvPr>
            <p:ph type="body" idx="1"/>
          </p:nvPr>
        </p:nvSpPr>
        <p:spPr>
          <a:xfrm>
            <a:off x="403412" y="1735138"/>
            <a:ext cx="3931920" cy="714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449388"/>
            <a:ext cx="3931920" cy="3676774"/>
          </a:xfrm>
        </p:spPr>
        <p:txBody>
          <a:bodyPr>
            <a:normAutofit/>
          </a:bodyPr>
          <a:lstStyle>
            <a:lvl1pPr>
              <a:buClrTx/>
              <a:defRPr sz="2200"/>
            </a:lvl1pPr>
            <a:lvl2pPr>
              <a:buClr>
                <a:schemeClr val="tx1">
                  <a:lumMod val="75000"/>
                  <a:lumOff val="25000"/>
                </a:schemeClr>
              </a:buCl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779495" y="1735138"/>
            <a:ext cx="3931920" cy="714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449388"/>
            <a:ext cx="3931920" cy="3676774"/>
          </a:xfrm>
        </p:spPr>
        <p:txBody>
          <a:bodyPr>
            <a:normAutofit/>
          </a:bodyPr>
          <a:lstStyle>
            <a:lvl1pPr>
              <a:buClrTx/>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Date Placeholder 6"/>
          <p:cNvSpPr>
            <a:spLocks noGrp="1"/>
          </p:cNvSpPr>
          <p:nvPr>
            <p:ph type="dt" sz="half" idx="10"/>
          </p:nvPr>
        </p:nvSpPr>
        <p:spPr/>
        <p:txBody>
          <a:bodyPr/>
          <a:lstStyle/>
          <a:p>
            <a:endParaRPr lang="en-US">
              <a:solidFill>
                <a:prstClr val="white">
                  <a:lumMod val="65000"/>
                </a:prstClr>
              </a:solidFill>
            </a:endParaRPr>
          </a:p>
        </p:txBody>
      </p:sp>
      <p:sp>
        <p:nvSpPr>
          <p:cNvPr id="8" name="Footer Placeholder 7"/>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9" name="Slide Number Placeholder 8"/>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19" name="Group 16"/>
          <p:cNvGrpSpPr/>
          <p:nvPr userDrawn="1"/>
        </p:nvGrpSpPr>
        <p:grpSpPr>
          <a:xfrm>
            <a:off x="284163" y="1593723"/>
            <a:ext cx="8576373" cy="137411"/>
            <a:chOff x="284163" y="1759424"/>
            <a:chExt cx="8576373" cy="137411"/>
          </a:xfrm>
        </p:grpSpPr>
        <p:sp>
          <p:nvSpPr>
            <p:cNvPr id="20" name="Rectangle 19"/>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21" name="Rectangle 20"/>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22" name="Rectangle 21"/>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6" name="Title 1"/>
          <p:cNvSpPr>
            <a:spLocks noGrp="1"/>
          </p:cNvSpPr>
          <p:nvPr>
            <p:ph type="title"/>
          </p:nvPr>
        </p:nvSpPr>
        <p:spPr>
          <a:xfrm>
            <a:off x="284163" y="526109"/>
            <a:ext cx="8574087" cy="967840"/>
          </a:xfrm>
          <a:noFill/>
        </p:spPr>
        <p:txBody>
          <a:bodyPr/>
          <a:lstStyle>
            <a:lvl1pPr algn="l">
              <a:defRPr/>
            </a:lvl1pPr>
          </a:lstStyle>
          <a:p>
            <a:r>
              <a:rPr lang="en-US" dirty="0"/>
              <a:t>Click to edit Master title style</a:t>
            </a:r>
            <a:endParaRPr dirty="0"/>
          </a:p>
        </p:txBody>
      </p:sp>
    </p:spTree>
    <p:extLst>
      <p:ext uri="{BB962C8B-B14F-4D97-AF65-F5344CB8AC3E}">
        <p14:creationId xmlns:p14="http://schemas.microsoft.com/office/powerpoint/2010/main" val="123600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3" name="Date Placeholder 2"/>
          <p:cNvSpPr>
            <a:spLocks noGrp="1"/>
          </p:cNvSpPr>
          <p:nvPr>
            <p:ph type="dt" sz="half" idx="10"/>
          </p:nvPr>
        </p:nvSpPr>
        <p:spPr/>
        <p:txBody>
          <a:bodyPr/>
          <a:lstStyle/>
          <a:p>
            <a:endParaRPr lang="en-US">
              <a:solidFill>
                <a:prstClr val="white">
                  <a:lumMod val="65000"/>
                </a:prstClr>
              </a:solidFill>
            </a:endParaRPr>
          </a:p>
        </p:txBody>
      </p:sp>
      <p:sp>
        <p:nvSpPr>
          <p:cNvPr id="4" name="Footer Placeholder 3"/>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11" name="Group 16"/>
          <p:cNvGrpSpPr/>
          <p:nvPr userDrawn="1"/>
        </p:nvGrpSpPr>
        <p:grpSpPr>
          <a:xfrm>
            <a:off x="284163" y="1585702"/>
            <a:ext cx="8576373" cy="137411"/>
            <a:chOff x="284163" y="1759424"/>
            <a:chExt cx="8576373" cy="137411"/>
          </a:xfrm>
        </p:grpSpPr>
        <p:sp>
          <p:nvSpPr>
            <p:cNvPr id="12" name="Rectangle 11"/>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3" name="Rectangle 12"/>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4" name="Rectangle 13"/>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16" name="Title 1"/>
          <p:cNvSpPr>
            <a:spLocks noGrp="1"/>
          </p:cNvSpPr>
          <p:nvPr>
            <p:ph type="title"/>
          </p:nvPr>
        </p:nvSpPr>
        <p:spPr>
          <a:xfrm>
            <a:off x="284163" y="526109"/>
            <a:ext cx="8574087" cy="967840"/>
          </a:xfrm>
          <a:noFill/>
        </p:spPr>
        <p:txBody>
          <a:bodyPr/>
          <a:lstStyle>
            <a:lvl1pPr algn="l">
              <a:defRPr/>
            </a:lvl1pPr>
          </a:lstStyle>
          <a:p>
            <a:r>
              <a:rPr lang="en-US" dirty="0"/>
              <a:t>Click to edit Master title style</a:t>
            </a:r>
            <a:endParaRPr dirty="0"/>
          </a:p>
        </p:txBody>
      </p:sp>
    </p:spTree>
    <p:extLst>
      <p:ext uri="{BB962C8B-B14F-4D97-AF65-F5344CB8AC3E}">
        <p14:creationId xmlns:p14="http://schemas.microsoft.com/office/powerpoint/2010/main" val="3516544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white">
                  <a:lumMod val="65000"/>
                </a:prstClr>
              </a:solidFill>
            </a:endParaRPr>
          </a:p>
        </p:txBody>
      </p:sp>
      <p:sp>
        <p:nvSpPr>
          <p:cNvPr id="3" name="Footer Placeholder 2"/>
          <p:cNvSpPr>
            <a:spLocks noGrp="1"/>
          </p:cNvSpPr>
          <p:nvPr>
            <p:ph type="ftr" sz="quarter" idx="11"/>
          </p:nvPr>
        </p:nvSpPr>
        <p:spPr/>
        <p:txBody>
          <a:bodyPr/>
          <a:lstStyle/>
          <a:p>
            <a:r>
              <a:rPr lang="fr-FR">
                <a:solidFill>
                  <a:prstClr val="white">
                    <a:lumMod val="65000"/>
                  </a:prstClr>
                </a:solidFill>
              </a:rPr>
              <a:t>©2017 Cathy Sarisky. Shared with permission by EV3Lessons.com (5/2017)</a:t>
            </a:r>
            <a:endParaRPr lang="en-US">
              <a:solidFill>
                <a:prstClr val="white">
                  <a:lumMod val="65000"/>
                </a:prstClr>
              </a:solidFill>
            </a:endParaRPr>
          </a:p>
        </p:txBody>
      </p:sp>
      <p:sp>
        <p:nvSpPr>
          <p:cNvPr id="4" name="Slide Number Placeholder 3"/>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78837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pPr defTabSz="457200"/>
            <a:endParaRPr lang="en-US" dirty="0">
              <a:solidFill>
                <a:prstClr val="white">
                  <a:lumMod val="65000"/>
                </a:prstClr>
              </a:solidFill>
            </a:endParaRPr>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defTabSz="457200"/>
            <a:r>
              <a:rPr lang="fr-FR">
                <a:solidFill>
                  <a:prstClr val="white">
                    <a:lumMod val="65000"/>
                  </a:prstClr>
                </a:solidFill>
              </a:rPr>
              <a:t>©2017 Cathy Sarisky. Shared with permission by EV3Lessons.com (5/2017)</a:t>
            </a:r>
            <a:endParaRPr lang="en-US" dirty="0">
              <a:solidFill>
                <a:prstClr val="white">
                  <a:lumMod val="65000"/>
                </a:prstClr>
              </a:solidFill>
            </a:endParaRP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pPr defTabSz="457200"/>
            <a:fld id="{4382A7F7-08BF-4252-8141-63FB96055BBB}" type="slidenum">
              <a:rPr lang="en-US" smtClean="0">
                <a:solidFill>
                  <a:prstClr val="black">
                    <a:lumMod val="85000"/>
                    <a:lumOff val="15000"/>
                  </a:prstClr>
                </a:solidFill>
              </a:rPr>
              <a:pPr defTabSz="457200"/>
              <a:t>‹#›</a:t>
            </a:fld>
            <a:endParaRPr lang="en-US">
              <a:solidFill>
                <a:prstClr val="black">
                  <a:lumMod val="85000"/>
                  <a:lumOff val="15000"/>
                </a:prstClr>
              </a:solidFill>
            </a:endParaRPr>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dirty="0"/>
              <a:t>Click to edit Master title style</a:t>
            </a:r>
            <a:endParaRPr dirty="0"/>
          </a:p>
        </p:txBody>
      </p:sp>
    </p:spTree>
    <p:extLst>
      <p:ext uri="{BB962C8B-B14F-4D97-AF65-F5344CB8AC3E}">
        <p14:creationId xmlns:p14="http://schemas.microsoft.com/office/powerpoint/2010/main" val="13153211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dt="0"/>
  <p:txStyles>
    <p:titleStyle>
      <a:lvl1pPr algn="r" defTabSz="914400" rtl="0" eaLnBrk="1" latinLnBrk="0" hangingPunct="1">
        <a:spcBef>
          <a:spcPct val="0"/>
        </a:spcBef>
        <a:buNone/>
        <a:defRPr sz="4200" kern="1200">
          <a:solidFill>
            <a:schemeClr val="bg1"/>
          </a:solidFill>
          <a:latin typeface="+mn-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endParaRPr lang="en-US">
              <a:solidFill>
                <a:srgbClr val="000000"/>
              </a:solidFill>
            </a:endParaRPr>
          </a:p>
        </p:txBody>
      </p:sp>
      <p:sp>
        <p:nvSpPr>
          <p:cNvPr id="5" name="Footer Placeholder 4"/>
          <p:cNvSpPr>
            <a:spLocks noGrp="1"/>
          </p:cNvSpPr>
          <p:nvPr>
            <p:ph type="ftr" sz="quarter" idx="3"/>
          </p:nvPr>
        </p:nvSpPr>
        <p:spPr>
          <a:xfrm>
            <a:off x="457200" y="6492876"/>
            <a:ext cx="3657600" cy="230356"/>
          </a:xfrm>
          <a:prstGeom prst="rect">
            <a:avLst/>
          </a:prstGeom>
        </p:spPr>
        <p:txBody>
          <a:bodyPr vert="horz" lIns="91440" tIns="45720" rIns="91440" bIns="45720" rtlCol="0" anchor="t"/>
          <a:lstStyle>
            <a:lvl1pPr algn="l">
              <a:defRPr sz="1000">
                <a:solidFill>
                  <a:schemeClr val="tx1"/>
                </a:solidFill>
              </a:defRPr>
            </a:lvl1pPr>
          </a:lstStyle>
          <a:p>
            <a:pPr defTabSz="457200"/>
            <a:r>
              <a:rPr lang="en-US">
                <a:solidFill>
                  <a:srgbClr val="000000"/>
                </a:solidFill>
              </a:rPr>
              <a:t>©2017 Cathy Sarisky. Shared with permission by EV3Lessons.com (5/2017)</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pPr defTabSz="457200"/>
            <a:fld id="{DE42E464-3EB8-43C8-8768-9E2AD4F497B7}" type="slidenum">
              <a:rPr lang="en-US">
                <a:solidFill>
                  <a:srgbClr val="000000"/>
                </a:solidFill>
              </a:rPr>
              <a:pPr defTabSz="457200"/>
              <a:t>‹#›</a:t>
            </a:fld>
            <a:endParaRPr lang="en-US">
              <a:solidFill>
                <a:srgbClr val="000000"/>
              </a:solidFill>
            </a:endParaRPr>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033458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endParaRPr lang="en-US">
              <a:solidFill>
                <a:srgbClr val="000000"/>
              </a:solidFill>
            </a:endParaRPr>
          </a:p>
        </p:txBody>
      </p:sp>
      <p:sp>
        <p:nvSpPr>
          <p:cNvPr id="5" name="Footer Placeholder 4"/>
          <p:cNvSpPr>
            <a:spLocks noGrp="1"/>
          </p:cNvSpPr>
          <p:nvPr>
            <p:ph type="ftr" sz="quarter" idx="3"/>
          </p:nvPr>
        </p:nvSpPr>
        <p:spPr>
          <a:xfrm>
            <a:off x="457200" y="6492876"/>
            <a:ext cx="3657600" cy="230356"/>
          </a:xfrm>
          <a:prstGeom prst="rect">
            <a:avLst/>
          </a:prstGeom>
        </p:spPr>
        <p:txBody>
          <a:bodyPr vert="horz" lIns="91440" tIns="45720" rIns="91440" bIns="45720" rtlCol="0" anchor="t"/>
          <a:lstStyle>
            <a:lvl1pPr algn="l">
              <a:defRPr sz="1000">
                <a:solidFill>
                  <a:schemeClr val="tx1"/>
                </a:solidFill>
              </a:defRPr>
            </a:lvl1pPr>
          </a:lstStyle>
          <a:p>
            <a:pPr defTabSz="457200"/>
            <a:r>
              <a:rPr lang="en-US">
                <a:solidFill>
                  <a:srgbClr val="000000"/>
                </a:solidFill>
              </a:rPr>
              <a:t>©2017 Cathy Sarisky. Shared with permission by EV3Lessons.com (5/2017)</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pPr defTabSz="457200"/>
            <a:fld id="{DE42E464-3EB8-43C8-8768-9E2AD4F497B7}" type="slidenum">
              <a:rPr lang="en-US">
                <a:solidFill>
                  <a:srgbClr val="000000"/>
                </a:solidFill>
              </a:rPr>
              <a:pPr defTabSz="457200"/>
              <a:t>‹#›</a:t>
            </a:fld>
            <a:endParaRPr lang="en-US">
              <a:solidFill>
                <a:srgbClr val="000000"/>
              </a:solidFill>
            </a:endParaRPr>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043955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endParaRPr lang="en-US" dirty="0">
              <a:solidFill>
                <a:prstClr val="white">
                  <a:lumMod val="65000"/>
                </a:prstClr>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defTabSz="457200"/>
            <a:r>
              <a:rPr lang="fr-FR">
                <a:solidFill>
                  <a:prstClr val="white">
                    <a:lumMod val="65000"/>
                  </a:prstClr>
                </a:solidFill>
              </a:rPr>
              <a:t>©2017 Cathy Sarisky. Shared with permission by EV3Lessons.com (5/2017)</a:t>
            </a:r>
            <a:endParaRPr lang="en-US" dirty="0">
              <a:solidFill>
                <a:prstClr val="white">
                  <a:lumMod val="65000"/>
                </a:prstClr>
              </a:solidFill>
            </a:endParaRP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pPr defTabSz="457200"/>
            <a:fld id="{4382A7F7-08BF-4252-8141-63FB96055BBB}" type="slidenum">
              <a:rPr lang="en-US" smtClean="0">
                <a:solidFill>
                  <a:prstClr val="black">
                    <a:lumMod val="85000"/>
                    <a:lumOff val="15000"/>
                  </a:prstClr>
                </a:solidFill>
              </a:rPr>
              <a:pPr defTabSz="457200"/>
              <a:t>‹#›</a:t>
            </a:fld>
            <a:endParaRPr lang="en-US">
              <a:solidFill>
                <a:prstClr val="black">
                  <a:lumMod val="85000"/>
                  <a:lumOff val="15000"/>
                </a:prstClr>
              </a:solidFill>
            </a:endParaRPr>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623776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©2017 Cathy Sarisky. Shared with permission by EV3Lessons.com (5/2017)</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63116650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I7Bqvk-uMLk&amp;feature=youtu.be" TargetMode="External"/><Relationship Id="rId2" Type="http://schemas.openxmlformats.org/officeDocument/2006/relationships/hyperlink" Target="http://drpineda.ca/using-nxt-light-sensor-in-ev3.html" TargetMode="Externa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hyperlink" Target="http://www.lego.com/en-us/mindstorms/downloads" TargetMode="External"/><Relationship Id="rId2" Type="http://schemas.openxmlformats.org/officeDocument/2006/relationships/notesSlide" Target="../notesSlides/notesSlide3.xml"/><Relationship Id="rId1" Type="http://schemas.openxmlformats.org/officeDocument/2006/relationships/slideLayout" Target="../slideLayouts/slideLayout2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27274" y="3379098"/>
            <a:ext cx="6868483" cy="632365"/>
          </a:xfrm>
        </p:spPr>
        <p:txBody>
          <a:bodyPr>
            <a:noAutofit/>
          </a:bodyPr>
          <a:lstStyle/>
          <a:p>
            <a:r>
              <a:rPr lang="es-MX" dirty="0"/>
              <a:t>Sensor del NXT con el NXT programado con EV3-G</a:t>
            </a:r>
          </a:p>
        </p:txBody>
      </p:sp>
      <p:sp>
        <p:nvSpPr>
          <p:cNvPr id="3" name="Title 2"/>
          <p:cNvSpPr>
            <a:spLocks noGrp="1"/>
          </p:cNvSpPr>
          <p:nvPr>
            <p:ph type="ctrTitle"/>
          </p:nvPr>
        </p:nvSpPr>
        <p:spPr>
          <a:xfrm>
            <a:off x="-182880" y="5741850"/>
            <a:ext cx="9255441" cy="602769"/>
          </a:xfrm>
        </p:spPr>
        <p:txBody>
          <a:bodyPr/>
          <a:lstStyle/>
          <a:p>
            <a:pPr algn="ctr"/>
            <a:r>
              <a:rPr lang="es-MX" sz="2400" dirty="0">
                <a:solidFill>
                  <a:srgbClr val="D1282E"/>
                </a:solidFill>
              </a:rPr>
              <a:t>Lección</a:t>
            </a:r>
            <a:r>
              <a:rPr lang="en-US" sz="2400" dirty="0">
                <a:solidFill>
                  <a:srgbClr val="D1282E"/>
                </a:solidFill>
              </a:rPr>
              <a:t> </a:t>
            </a:r>
            <a:r>
              <a:rPr lang="es-MX" sz="2400" dirty="0">
                <a:solidFill>
                  <a:srgbClr val="D1282E"/>
                </a:solidFill>
              </a:rPr>
              <a:t>de Programación PARA Principiantes</a:t>
            </a:r>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solidFill>
                  <a:prstClr val="black">
                    <a:lumMod val="85000"/>
                    <a:lumOff val="15000"/>
                  </a:prstClr>
                </a:solidFill>
              </a:rPr>
              <a:pPr/>
              <a:t>1</a:t>
            </a:fld>
            <a:endParaRPr lang="en-US">
              <a:solidFill>
                <a:prstClr val="black">
                  <a:lumMod val="85000"/>
                  <a:lumOff val="15000"/>
                </a:prstClr>
              </a:solidFill>
            </a:endParaRPr>
          </a:p>
        </p:txBody>
      </p:sp>
    </p:spTree>
    <p:extLst>
      <p:ext uri="{BB962C8B-B14F-4D97-AF65-F5344CB8AC3E}">
        <p14:creationId xmlns:p14="http://schemas.microsoft.com/office/powerpoint/2010/main" val="1338181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rmAutofit fontScale="90000"/>
          </a:bodyPr>
          <a:lstStyle/>
          <a:p>
            <a:r>
              <a:rPr lang="es-MX"/>
              <a:t>Notas para profesores / entrenadores</a:t>
            </a:r>
          </a:p>
        </p:txBody>
      </p:sp>
      <p:sp>
        <p:nvSpPr>
          <p:cNvPr id="3" name="Content Placeholder 2"/>
          <p:cNvSpPr>
            <a:spLocks noGrp="1"/>
          </p:cNvSpPr>
          <p:nvPr>
            <p:ph idx="1"/>
          </p:nvPr>
        </p:nvSpPr>
        <p:spPr>
          <a:xfrm>
            <a:off x="284164" y="2133600"/>
            <a:ext cx="6047678" cy="3992563"/>
          </a:xfrm>
        </p:spPr>
        <p:txBody>
          <a:bodyPr/>
          <a:lstStyle/>
          <a:p>
            <a:pPr marL="457200" indent="-457200">
              <a:buFont typeface="+mj-lt"/>
              <a:buAutoNum type="arabicPeriod"/>
            </a:pPr>
            <a:endParaRPr lang="en-US" dirty="0"/>
          </a:p>
          <a:p>
            <a:pPr marL="342900" indent="-342900">
              <a:buFont typeface="Arial" panose="020B0604020202020204" pitchFamily="34" charset="0"/>
              <a:buChar char="•"/>
            </a:pP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10</a:t>
            </a:fld>
            <a:endParaRPr lang="en-US">
              <a:solidFill>
                <a:prstClr val="black">
                  <a:lumMod val="85000"/>
                  <a:lumOff val="15000"/>
                </a:prstClr>
              </a:solidFill>
            </a:endParaRPr>
          </a:p>
        </p:txBody>
      </p:sp>
      <p:sp>
        <p:nvSpPr>
          <p:cNvPr id="7" name="Content Placeholder 2"/>
          <p:cNvSpPr txBox="1">
            <a:spLocks/>
          </p:cNvSpPr>
          <p:nvPr/>
        </p:nvSpPr>
        <p:spPr>
          <a:xfrm>
            <a:off x="436564" y="1886552"/>
            <a:ext cx="8235798" cy="4392011"/>
          </a:xfrm>
          <a:prstGeom prst="rect">
            <a:avLst/>
          </a:prstGeom>
        </p:spPr>
        <p:txBody>
          <a:bodyPr vert="horz" lIns="91440" tIns="45720" rIns="91440" bIns="45720" rtlCol="0">
            <a:normAutofit fontScale="85000" lnSpcReduction="20000"/>
          </a:bodyPr>
          <a:lstStyle>
            <a:lvl1pPr marL="454025" indent="-454025" algn="l" defTabSz="914400" rtl="0" eaLnBrk="1" latinLnBrk="0" hangingPunct="1">
              <a:spcBef>
                <a:spcPts val="2000"/>
              </a:spcBef>
              <a:buClrTx/>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65000"/>
                  <a:lumOff val="3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s-MX" dirty="0">
                <a:solidFill>
                  <a:schemeClr val="tx1"/>
                </a:solidFill>
              </a:rPr>
              <a:t>Sería bueno si el bloque de sensor de sonido parecía como el sensor de luz y se etiquetaron como un sensor de luz, pero los niños de mi clase se ajustó a este capricho bastante fácilmente. Era ciertamente más fácil de explicar a los principiantes que el uso de valores en bruto habría sido. La instalación del bloque del sensor de sonido antes de la hora de la clase ahorrará en dolores de cabeza.</a:t>
            </a:r>
          </a:p>
          <a:p>
            <a:pPr marL="0" indent="0">
              <a:buNone/>
            </a:pPr>
            <a:r>
              <a:rPr lang="es-MX" dirty="0">
                <a:solidFill>
                  <a:schemeClr val="tx1"/>
                </a:solidFill>
              </a:rPr>
              <a:t>Algunas otras opciones, para aquellos que quisieran perseguirlos:</a:t>
            </a:r>
          </a:p>
          <a:p>
            <a:r>
              <a:rPr lang="es-MX" dirty="0">
                <a:solidFill>
                  <a:schemeClr val="tx1"/>
                </a:solidFill>
              </a:rPr>
              <a:t>Los "sensores de luz NXT en un tutorial EV3 " en EV3lessons.com</a:t>
            </a:r>
            <a:br>
              <a:rPr lang="es-MX" dirty="0">
                <a:solidFill>
                  <a:schemeClr val="tx1"/>
                </a:solidFill>
              </a:rPr>
            </a:br>
            <a:endParaRPr lang="es-MX" dirty="0">
              <a:solidFill>
                <a:schemeClr val="tx1"/>
              </a:solidFill>
            </a:endParaRPr>
          </a:p>
          <a:p>
            <a:r>
              <a:rPr lang="es-MX" dirty="0">
                <a:solidFill>
                  <a:schemeClr val="tx1"/>
                </a:solidFill>
              </a:rPr>
              <a:t>Calibración de un sensor de luz (todavía usa el bloque de sonido) </a:t>
            </a:r>
            <a:r>
              <a:rPr lang="es-MX" dirty="0">
                <a:solidFill>
                  <a:schemeClr val="tx1"/>
                </a:solidFill>
                <a:hlinkClick r:id="rId2"/>
              </a:rPr>
              <a:t>http://drpineda.ca/using-nxt-light-sensor-in-ev3.html</a:t>
            </a:r>
            <a:endParaRPr lang="es-MX" dirty="0">
              <a:solidFill>
                <a:schemeClr val="tx1"/>
              </a:solidFill>
            </a:endParaRPr>
          </a:p>
          <a:p>
            <a:r>
              <a:rPr lang="en-US" dirty="0">
                <a:solidFill>
                  <a:schemeClr val="tx1"/>
                </a:solidFill>
                <a:hlinkClick r:id="rId3"/>
              </a:rPr>
              <a:t>https://www.youtube.com/watch?v=I7Bqvk-uMLk&amp;feature=youtu.be</a:t>
            </a:r>
            <a:r>
              <a:rPr lang="en-US" dirty="0">
                <a:solidFill>
                  <a:schemeClr val="tx1"/>
                </a:solidFill>
              </a:rPr>
              <a:t> </a:t>
            </a:r>
          </a:p>
          <a:p>
            <a:pPr marL="0" indent="0">
              <a:buFont typeface="Wingdings" pitchFamily="2" charset="2"/>
              <a:buNone/>
            </a:pPr>
            <a:endParaRPr lang="en-US" dirty="0">
              <a:solidFill>
                <a:srgbClr val="FF0000"/>
              </a:solidFill>
            </a:endParaRPr>
          </a:p>
          <a:p>
            <a:pPr marL="342900" indent="-342900">
              <a:buFont typeface="Arial" panose="020B0604020202020204" pitchFamily="34" charset="0"/>
              <a:buChar char="•"/>
            </a:pPr>
            <a:endParaRPr lang="en-US" dirty="0">
              <a:solidFill>
                <a:prstClr val="black">
                  <a:lumMod val="85000"/>
                  <a:lumOff val="15000"/>
                </a:prstClr>
              </a:solidFill>
            </a:endParaRPr>
          </a:p>
        </p:txBody>
      </p:sp>
      <p:sp>
        <p:nvSpPr>
          <p:cNvPr id="4" name="Footer Placeholder 3"/>
          <p:cNvSpPr>
            <a:spLocks noGrp="1"/>
          </p:cNvSpPr>
          <p:nvPr>
            <p:ph type="ftr" sz="quarter" idx="11"/>
          </p:nvPr>
        </p:nvSpPr>
        <p:spPr>
          <a:xfrm>
            <a:off x="436564" y="6492875"/>
            <a:ext cx="4908884" cy="248707"/>
          </a:xfrm>
        </p:spPr>
        <p:txBody>
          <a:bodyPr/>
          <a:lstStyle/>
          <a:p>
            <a:r>
              <a:rPr lang="fr-FR"/>
              <a:t>©2017 Cathy Sarisky. Shared with permission by EV3Lessons.com (5/2017)</a:t>
            </a:r>
            <a:endParaRPr lang="en-US" dirty="0"/>
          </a:p>
        </p:txBody>
      </p:sp>
    </p:spTree>
    <p:extLst>
      <p:ext uri="{BB962C8B-B14F-4D97-AF65-F5344CB8AC3E}">
        <p14:creationId xmlns:p14="http://schemas.microsoft.com/office/powerpoint/2010/main" val="1205559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2624"/>
            <a:ext cx="8245474" cy="4595265"/>
          </a:xfrm>
        </p:spPr>
        <p:txBody>
          <a:bodyPr>
            <a:noAutofit/>
          </a:bodyPr>
          <a:lstStyle/>
          <a:p>
            <a:pPr marL="342900" indent="-342900">
              <a:buFont typeface="Arial"/>
              <a:buChar char="•"/>
            </a:pPr>
            <a:r>
              <a:rPr lang="es-MX" sz="1800" dirty="0"/>
              <a:t>Este tutorial fue creado por Cathy </a:t>
            </a:r>
            <a:r>
              <a:rPr lang="es-MX" sz="1800" dirty="0" err="1"/>
              <a:t>Sarisky</a:t>
            </a:r>
            <a:r>
              <a:rPr lang="es-MX" sz="1800" dirty="0"/>
              <a:t>. Las diapositivas fueron modificadas y agregadas por </a:t>
            </a:r>
            <a:r>
              <a:rPr lang="es-MX" sz="1800" dirty="0" err="1"/>
              <a:t>Sanjay</a:t>
            </a:r>
            <a:r>
              <a:rPr lang="es-MX" sz="1800" dirty="0"/>
              <a:t> and </a:t>
            </a:r>
            <a:r>
              <a:rPr lang="es-MX" sz="1800" dirty="0" err="1"/>
              <a:t>Arvind</a:t>
            </a:r>
            <a:r>
              <a:rPr lang="es-MX" sz="1800" dirty="0"/>
              <a:t> </a:t>
            </a:r>
            <a:r>
              <a:rPr lang="es-MX" sz="1800" dirty="0" err="1"/>
              <a:t>Seshan</a:t>
            </a:r>
            <a:r>
              <a:rPr lang="es-MX" sz="1800" dirty="0"/>
              <a:t>.</a:t>
            </a:r>
          </a:p>
          <a:p>
            <a:pPr marL="342900" indent="-342900">
              <a:buFont typeface="Arial"/>
              <a:buChar char="•"/>
            </a:pPr>
            <a:r>
              <a:rPr lang="es-MX" sz="1800" dirty="0"/>
              <a:t>Traducida por: Ian De La Garza </a:t>
            </a:r>
            <a:r>
              <a:rPr lang="es-MX" sz="1800" dirty="0" err="1"/>
              <a:t>Team</a:t>
            </a:r>
            <a:r>
              <a:rPr lang="es-MX" sz="1800" dirty="0"/>
              <a:t>: </a:t>
            </a:r>
            <a:r>
              <a:rPr lang="es-MX" sz="1800" dirty="0" err="1"/>
              <a:t>Voltec</a:t>
            </a:r>
            <a:r>
              <a:rPr lang="es-MX" sz="1800" dirty="0"/>
              <a:t> </a:t>
            </a:r>
            <a:r>
              <a:rPr lang="es-MX" sz="1800" dirty="0" err="1"/>
              <a:t>Robotics</a:t>
            </a:r>
            <a:r>
              <a:rPr lang="es-MX" sz="1800" dirty="0"/>
              <a:t> 6647</a:t>
            </a:r>
          </a:p>
          <a:p>
            <a:pPr marL="342900" indent="-342900">
              <a:buFont typeface="Arial"/>
              <a:buChar char="•"/>
            </a:pPr>
            <a:r>
              <a:rPr lang="es-MX" sz="1800" dirty="0"/>
              <a:t>Mas lecciones </a:t>
            </a:r>
            <a:r>
              <a:rPr lang="es-MX" sz="1800"/>
              <a:t>disponibles en www</a:t>
            </a:r>
            <a:r>
              <a:rPr lang="es-MX" sz="1800" dirty="0"/>
              <a:t>.ev3lessons.com</a:t>
            </a:r>
            <a:br>
              <a:rPr lang="es-MX" sz="1800" b="0" dirty="0"/>
            </a:br>
            <a:endParaRPr lang="es-MX" sz="1800" dirty="0"/>
          </a:p>
        </p:txBody>
      </p:sp>
      <p:sp>
        <p:nvSpPr>
          <p:cNvPr id="9" name="Slide Number Placeholder 8"/>
          <p:cNvSpPr>
            <a:spLocks noGrp="1"/>
          </p:cNvSpPr>
          <p:nvPr>
            <p:ph type="sldNum" sz="quarter" idx="12"/>
          </p:nvPr>
        </p:nvSpPr>
        <p:spPr/>
        <p:txBody>
          <a:bodyPr/>
          <a:lstStyle/>
          <a:p>
            <a:fld id="{4DBC7FC8-25FB-FC45-8177-2B991DA6778C}" type="slidenum">
              <a:rPr lang="en-US" smtClean="0">
                <a:solidFill>
                  <a:srgbClr val="000000"/>
                </a:solidFill>
              </a:rPr>
              <a:pPr/>
              <a:t>11</a:t>
            </a:fld>
            <a:endParaRPr lang="en-US">
              <a:solidFill>
                <a:srgbClr val="000000"/>
              </a:solidFill>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3"/>
          <p:cNvSpPr>
            <a:spLocks noGrp="1"/>
          </p:cNvSpPr>
          <p:nvPr>
            <p:ph type="title"/>
          </p:nvPr>
        </p:nvSpPr>
        <p:spPr>
          <a:xfrm>
            <a:off x="291134" y="337319"/>
            <a:ext cx="8245475" cy="1371600"/>
          </a:xfrm>
        </p:spPr>
        <p:txBody>
          <a:bodyPr/>
          <a:lstStyle/>
          <a:p>
            <a:r>
              <a:rPr lang="es-MX" dirty="0"/>
              <a:t>Créditos</a:t>
            </a:r>
          </a:p>
        </p:txBody>
      </p:sp>
      <p:sp>
        <p:nvSpPr>
          <p:cNvPr id="2" name="Footer Placeholder 1"/>
          <p:cNvSpPr>
            <a:spLocks noGrp="1"/>
          </p:cNvSpPr>
          <p:nvPr>
            <p:ph type="ftr" sz="quarter" idx="11"/>
          </p:nvPr>
        </p:nvSpPr>
        <p:spPr/>
        <p:txBody>
          <a:bodyPr/>
          <a:lstStyle/>
          <a:p>
            <a:r>
              <a:rPr lang="en-US">
                <a:solidFill>
                  <a:srgbClr val="000000"/>
                </a:solidFill>
              </a:rPr>
              <a:t>©2017 Cathy Sarisky. Shared with permission by EV3Lessons.com (5/2017)</a:t>
            </a:r>
            <a:endParaRPr lang="en-US" dirty="0">
              <a:solidFill>
                <a:srgbClr val="000000"/>
              </a:solidFill>
            </a:endParaRPr>
          </a:p>
        </p:txBody>
      </p:sp>
      <p:sp>
        <p:nvSpPr>
          <p:cNvPr id="11" name="Rectangle 1">
            <a:extLst>
              <a:ext uri="{FF2B5EF4-FFF2-40B4-BE49-F238E27FC236}">
                <a16:creationId xmlns:a16="http://schemas.microsoft.com/office/drawing/2014/main" id="{1906EF82-611F-4B41-B846-A561236ECCBC}"/>
              </a:ext>
            </a:extLst>
          </p:cNvPr>
          <p:cNvSpPr>
            <a:spLocks noChangeArrowheads="1"/>
          </p:cNvSpPr>
          <p:nvPr/>
        </p:nvSpPr>
        <p:spPr bwMode="auto">
          <a:xfrm>
            <a:off x="609599" y="47829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dirty="0">
                <a:solidFill>
                  <a:srgbClr val="4374B7"/>
                </a:solidFill>
                <a:latin typeface="Helvetica Neue"/>
              </a:rPr>
              <a:t>                         </a:t>
            </a:r>
            <a:br>
              <a:rPr lang="en-US" altLang="en-US" sz="1600" dirty="0">
                <a:solidFill>
                  <a:srgbClr val="000000"/>
                </a:solidFill>
              </a:rPr>
            </a:br>
            <a:r>
              <a:rPr lang="es-MX" altLang="en-US" sz="2000" dirty="0">
                <a:solidFill>
                  <a:srgbClr val="000000"/>
                </a:solidFill>
                <a:latin typeface="Helvetica Neue"/>
              </a:rPr>
              <a:t>Esta obra obtiene su licencia bajo </a:t>
            </a:r>
            <a:r>
              <a:rPr lang="en-US" altLang="en-US" sz="2000" dirty="0">
                <a:solidFill>
                  <a:srgbClr val="000000"/>
                </a:solidFill>
                <a:latin typeface="Helvetica Neue"/>
              </a:rPr>
              <a:t> </a:t>
            </a:r>
            <a:r>
              <a:rPr lang="en-US" altLang="en-US" sz="2000" dirty="0">
                <a:solidFill>
                  <a:srgbClr val="4374B7"/>
                </a:solidFill>
                <a:latin typeface="Helvetica Neue"/>
                <a:hlinkClick r:id="rId3"/>
              </a:rPr>
              <a:t>Creative Commons Attribution-</a:t>
            </a:r>
            <a:r>
              <a:rPr lang="en-US" altLang="en-US" sz="2000" dirty="0" err="1">
                <a:solidFill>
                  <a:srgbClr val="4374B7"/>
                </a:solidFill>
                <a:latin typeface="Helvetica Neue"/>
                <a:hlinkClick r:id="rId3"/>
              </a:rPr>
              <a:t>NonCommercial</a:t>
            </a:r>
            <a:r>
              <a:rPr lang="en-US" altLang="en-US" sz="2000" dirty="0">
                <a:solidFill>
                  <a:srgbClr val="4374B7"/>
                </a:solidFill>
                <a:latin typeface="Helvetica Neue"/>
                <a:hlinkClick r:id="rId3"/>
              </a:rPr>
              <a:t>-</a:t>
            </a:r>
            <a:r>
              <a:rPr lang="en-US" altLang="en-US" sz="2000" dirty="0" err="1">
                <a:solidFill>
                  <a:srgbClr val="4374B7"/>
                </a:solidFill>
                <a:latin typeface="Helvetica Neue"/>
                <a:hlinkClick r:id="rId3"/>
              </a:rPr>
              <a:t>ShareAlike</a:t>
            </a:r>
            <a:r>
              <a:rPr lang="en-US" altLang="en-US" sz="2000" dirty="0">
                <a:solidFill>
                  <a:srgbClr val="4374B7"/>
                </a:solidFill>
                <a:latin typeface="Helvetica Neue"/>
                <a:hlinkClick r:id="rId3"/>
              </a:rPr>
              <a:t> 4.0 International License</a:t>
            </a:r>
            <a:r>
              <a:rPr lang="en-US" altLang="en-US" sz="2000" dirty="0">
                <a:solidFill>
                  <a:srgbClr val="000000"/>
                </a:solidFill>
                <a:latin typeface="Helvetica Neue"/>
              </a:rPr>
              <a:t>.</a:t>
            </a:r>
            <a:r>
              <a:rPr lang="en-US" altLang="en-US" sz="1600" dirty="0">
                <a:solidFill>
                  <a:srgbClr val="000000"/>
                </a:solidFill>
              </a:rPr>
              <a:t> </a:t>
            </a:r>
            <a:endParaRPr lang="en-US" altLang="en-US" sz="2000" dirty="0">
              <a:solidFill>
                <a:srgbClr val="4374B7"/>
              </a:solidFill>
              <a:latin typeface="Helvetica Neue"/>
            </a:endParaRPr>
          </a:p>
        </p:txBody>
      </p:sp>
    </p:spTree>
    <p:extLst>
      <p:ext uri="{BB962C8B-B14F-4D97-AF65-F5344CB8AC3E}">
        <p14:creationId xmlns:p14="http://schemas.microsoft.com/office/powerpoint/2010/main" val="329288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rmAutofit/>
          </a:bodyPr>
          <a:lstStyle/>
          <a:p>
            <a:r>
              <a:rPr lang="es-MX" dirty="0"/>
              <a:t>Objetivos de la lección</a:t>
            </a:r>
          </a:p>
        </p:txBody>
      </p:sp>
      <p:sp>
        <p:nvSpPr>
          <p:cNvPr id="3" name="Content Placeholder 2"/>
          <p:cNvSpPr>
            <a:spLocks noGrp="1"/>
          </p:cNvSpPr>
          <p:nvPr>
            <p:ph idx="1"/>
          </p:nvPr>
        </p:nvSpPr>
        <p:spPr>
          <a:xfrm>
            <a:off x="284164" y="2133600"/>
            <a:ext cx="8574086" cy="2554778"/>
          </a:xfrm>
        </p:spPr>
        <p:txBody>
          <a:bodyPr>
            <a:normAutofit/>
          </a:bodyPr>
          <a:lstStyle/>
          <a:p>
            <a:pPr marL="342900" indent="-342900">
              <a:buFont typeface="Arial" charset="0"/>
              <a:buChar char="•"/>
            </a:pPr>
            <a:r>
              <a:rPr lang="es-MX" dirty="0"/>
              <a:t>Aprende a programar el sensor del NXT con el bloque del NXT usando el programa </a:t>
            </a:r>
            <a:r>
              <a:rPr lang="es-MX"/>
              <a:t>de EV3-G</a:t>
            </a:r>
            <a:endParaRPr lang="es-MX" dirty="0"/>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2</a:t>
            </a:fld>
            <a:endParaRPr lang="en-US">
              <a:solidFill>
                <a:prstClr val="black">
                  <a:lumMod val="85000"/>
                  <a:lumOff val="15000"/>
                </a:prstClr>
              </a:solidFill>
            </a:endParaRPr>
          </a:p>
        </p:txBody>
      </p:sp>
      <p:sp>
        <p:nvSpPr>
          <p:cNvPr id="6" name="Footer Placeholder 5"/>
          <p:cNvSpPr>
            <a:spLocks noGrp="1"/>
          </p:cNvSpPr>
          <p:nvPr>
            <p:ph type="ftr" sz="quarter" idx="11"/>
          </p:nvPr>
        </p:nvSpPr>
        <p:spPr>
          <a:xfrm>
            <a:off x="457199" y="6492875"/>
            <a:ext cx="4932947" cy="297002"/>
          </a:xfrm>
        </p:spPr>
        <p:txBody>
          <a:bodyPr/>
          <a:lstStyle/>
          <a:p>
            <a:r>
              <a:rPr lang="fr-FR" dirty="0">
                <a:solidFill>
                  <a:prstClr val="white">
                    <a:lumMod val="65000"/>
                  </a:prstClr>
                </a:solidFill>
              </a:rPr>
              <a:t>©2017 Cathy </a:t>
            </a:r>
            <a:r>
              <a:rPr lang="fr-FR" dirty="0" err="1">
                <a:solidFill>
                  <a:prstClr val="white">
                    <a:lumMod val="65000"/>
                  </a:prstClr>
                </a:solidFill>
              </a:rPr>
              <a:t>Sarisky</a:t>
            </a:r>
            <a:r>
              <a:rPr lang="fr-FR" dirty="0">
                <a:solidFill>
                  <a:prstClr val="white">
                    <a:lumMod val="65000"/>
                  </a:prstClr>
                </a:solidFill>
              </a:rPr>
              <a:t>. </a:t>
            </a:r>
            <a:r>
              <a:rPr lang="fr-FR" dirty="0" err="1">
                <a:solidFill>
                  <a:prstClr val="white">
                    <a:lumMod val="65000"/>
                  </a:prstClr>
                </a:solidFill>
              </a:rPr>
              <a:t>Shared</a:t>
            </a:r>
            <a:r>
              <a:rPr lang="fr-FR" dirty="0">
                <a:solidFill>
                  <a:prstClr val="white">
                    <a:lumMod val="65000"/>
                  </a:prstClr>
                </a:solidFill>
              </a:rPr>
              <a:t> </a:t>
            </a:r>
            <a:r>
              <a:rPr lang="fr-FR" dirty="0" err="1">
                <a:solidFill>
                  <a:prstClr val="white">
                    <a:lumMod val="65000"/>
                  </a:prstClr>
                </a:solidFill>
              </a:rPr>
              <a:t>with</a:t>
            </a:r>
            <a:r>
              <a:rPr lang="fr-FR" dirty="0">
                <a:solidFill>
                  <a:prstClr val="white">
                    <a:lumMod val="65000"/>
                  </a:prstClr>
                </a:solidFill>
              </a:rPr>
              <a:t> permission by EV3Lessons.com (5/2017)</a:t>
            </a:r>
            <a:endParaRPr lang="en-US" dirty="0">
              <a:solidFill>
                <a:prstClr val="white">
                  <a:lumMod val="65000"/>
                </a:prstClr>
              </a:solidFill>
            </a:endParaRPr>
          </a:p>
        </p:txBody>
      </p:sp>
    </p:spTree>
    <p:extLst>
      <p:ext uri="{BB962C8B-B14F-4D97-AF65-F5344CB8AC3E}">
        <p14:creationId xmlns:p14="http://schemas.microsoft.com/office/powerpoint/2010/main" val="876340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rmAutofit fontScale="90000"/>
          </a:bodyPr>
          <a:lstStyle/>
          <a:p>
            <a:r>
              <a:rPr lang="es-MX"/>
              <a:t>Usando el sensor de luz con el Nxt en Ev3-g</a:t>
            </a:r>
          </a:p>
        </p:txBody>
      </p:sp>
      <p:sp>
        <p:nvSpPr>
          <p:cNvPr id="3" name="Content Placeholder 2"/>
          <p:cNvSpPr>
            <a:spLocks noGrp="1"/>
          </p:cNvSpPr>
          <p:nvPr>
            <p:ph idx="1"/>
          </p:nvPr>
        </p:nvSpPr>
        <p:spPr>
          <a:xfrm>
            <a:off x="284164" y="2133600"/>
            <a:ext cx="6047678" cy="3992563"/>
          </a:xfrm>
        </p:spPr>
        <p:txBody>
          <a:bodyPr>
            <a:normAutofit/>
          </a:bodyPr>
          <a:lstStyle/>
          <a:p>
            <a:pPr marL="342900" indent="-342900">
              <a:buFont typeface="Arial" charset="0"/>
              <a:buChar char="•"/>
            </a:pPr>
            <a:r>
              <a:rPr lang="es-MX" dirty="0"/>
              <a:t>¿Cómo podemos hacer que el sensor de luz funcione con el software del EV3 y bloque del NXT</a:t>
            </a:r>
            <a:r>
              <a:rPr lang="en-US" dirty="0"/>
              <a:t>? </a:t>
            </a:r>
          </a:p>
          <a:p>
            <a:pPr marL="800100" lvl="1" indent="-342900">
              <a:buFont typeface="Arial" charset="0"/>
              <a:buChar char="•"/>
            </a:pPr>
            <a:r>
              <a:rPr lang="es-MX" dirty="0"/>
              <a:t>Fingir que es un sensor de sonido (Principiante)</a:t>
            </a:r>
          </a:p>
          <a:p>
            <a:pPr marL="800100" lvl="1" indent="-342900">
              <a:buFont typeface="Arial" charset="0"/>
              <a:buChar char="•"/>
            </a:pPr>
            <a:r>
              <a:rPr lang="es-MX" dirty="0"/>
              <a:t>Usa el bloque de Valor del sensor sin procesar (Avanzado)</a:t>
            </a:r>
          </a:p>
          <a:p>
            <a:pPr marL="457200" indent="-457200">
              <a:buFont typeface="Arial" charset="0"/>
              <a:buChar char="•"/>
            </a:pPr>
            <a:endParaRPr lang="es-MX" dirty="0"/>
          </a:p>
          <a:p>
            <a:pPr marL="457200" indent="-457200">
              <a:buFont typeface="Arial" charset="0"/>
              <a:buChar char="•"/>
            </a:pPr>
            <a:r>
              <a:rPr lang="es-MX" dirty="0"/>
              <a:t>Esta lección va cubrir el nivel de principiante</a:t>
            </a:r>
          </a:p>
          <a:p>
            <a:pPr marL="342900" indent="-342900">
              <a:buFont typeface="Arial" panose="020B0604020202020204" pitchFamily="34" charset="0"/>
              <a:buChar char="•"/>
            </a:pP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3</a:t>
            </a:fld>
            <a:endParaRPr lang="en-US">
              <a:solidFill>
                <a:prstClr val="black">
                  <a:lumMod val="85000"/>
                  <a:lumOff val="15000"/>
                </a:prstClr>
              </a:solidFill>
            </a:endParaRPr>
          </a:p>
        </p:txBody>
      </p:sp>
      <p:pic>
        <p:nvPicPr>
          <p:cNvPr id="1026" name="Picture 2" descr="Image result for nxt light sen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1841" y="2560319"/>
            <a:ext cx="2605239" cy="195392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fr-FR"/>
              <a:t>©2017 Cathy Sarisky. Shared with permission by EV3Lessons.com (5/2017)</a:t>
            </a:r>
            <a:endParaRPr lang="en-US" dirty="0"/>
          </a:p>
        </p:txBody>
      </p:sp>
    </p:spTree>
    <p:extLst>
      <p:ext uri="{BB962C8B-B14F-4D97-AF65-F5344CB8AC3E}">
        <p14:creationId xmlns:p14="http://schemas.microsoft.com/office/powerpoint/2010/main" val="348662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243" y="424455"/>
            <a:ext cx="8245475" cy="1371600"/>
          </a:xfrm>
        </p:spPr>
        <p:txBody>
          <a:bodyPr>
            <a:normAutofit/>
          </a:bodyPr>
          <a:lstStyle/>
          <a:p>
            <a:r>
              <a:rPr lang="es-MX" dirty="0"/>
              <a:t>Descarga del bloque de sonido</a:t>
            </a:r>
            <a:endParaRPr lang="en-US" dirty="0"/>
          </a:p>
        </p:txBody>
      </p:sp>
      <p:sp>
        <p:nvSpPr>
          <p:cNvPr id="3" name="Content Placeholder 2"/>
          <p:cNvSpPr>
            <a:spLocks noGrp="1"/>
          </p:cNvSpPr>
          <p:nvPr>
            <p:ph idx="1"/>
          </p:nvPr>
        </p:nvSpPr>
        <p:spPr>
          <a:xfrm>
            <a:off x="457199" y="1822174"/>
            <a:ext cx="3776430" cy="4494938"/>
          </a:xfrm>
          <a:ln>
            <a:noFill/>
          </a:ln>
        </p:spPr>
        <p:txBody>
          <a:bodyPr>
            <a:normAutofit lnSpcReduction="10000"/>
          </a:bodyPr>
          <a:lstStyle/>
          <a:p>
            <a:pPr marL="342900" indent="-342900">
              <a:buFont typeface="Arial"/>
              <a:buChar char="•"/>
            </a:pPr>
            <a:r>
              <a:rPr lang="es-MX" b="0" dirty="0"/>
              <a:t>El bloque de sonido esta disponible en el sitio de LEGO.com:</a:t>
            </a:r>
          </a:p>
          <a:p>
            <a:pPr marL="635508" lvl="1" indent="-342900">
              <a:buFont typeface="Arial"/>
              <a:buChar char="•"/>
            </a:pPr>
            <a:r>
              <a:rPr lang="es-MX" dirty="0">
                <a:hlinkClick r:id="rId3"/>
              </a:rPr>
              <a:t>http://www.lego.com/en-us/mindstorms/downloads</a:t>
            </a:r>
            <a:endParaRPr lang="es-MX" dirty="0"/>
          </a:p>
          <a:p>
            <a:pPr marL="342900" indent="-342900">
              <a:buFont typeface="Arial"/>
              <a:buChar char="•"/>
            </a:pPr>
            <a:endParaRPr lang="es-MX" b="0" dirty="0"/>
          </a:p>
          <a:p>
            <a:pPr marL="342900" indent="-342900">
              <a:buFont typeface="Arial"/>
              <a:buChar char="•"/>
            </a:pPr>
            <a:r>
              <a:rPr lang="es-MX" b="0" dirty="0"/>
              <a:t>Descarga el bloque usando “</a:t>
            </a:r>
            <a:r>
              <a:rPr lang="es-MX" b="0" dirty="0" err="1"/>
              <a:t>Importing</a:t>
            </a:r>
            <a:r>
              <a:rPr lang="es-MX" b="0" dirty="0"/>
              <a:t> </a:t>
            </a:r>
            <a:r>
              <a:rPr lang="es-MX" b="0" dirty="0" err="1"/>
              <a:t>Additional</a:t>
            </a:r>
            <a:r>
              <a:rPr lang="es-MX" b="0" dirty="0"/>
              <a:t> Blocks </a:t>
            </a:r>
            <a:r>
              <a:rPr lang="es-MX" b="0" dirty="0" err="1"/>
              <a:t>Lesson</a:t>
            </a:r>
            <a:r>
              <a:rPr lang="es-MX" b="0" dirty="0"/>
              <a:t>” En </a:t>
            </a:r>
            <a:r>
              <a:rPr lang="es-MX" b="0" dirty="0" err="1"/>
              <a:t>prinicipiantes</a:t>
            </a:r>
            <a:r>
              <a:rPr lang="es-MX" b="0" dirty="0"/>
              <a:t> en EV3Lessons.com</a:t>
            </a:r>
          </a:p>
          <a:p>
            <a:pPr marL="342900" indent="-342900">
              <a:buFont typeface="Arial"/>
              <a:buChar char="•"/>
            </a:pPr>
            <a:r>
              <a:rPr lang="es-MX" b="0" dirty="0"/>
              <a:t>Nota: Si está utilizando el software EDU, el bloque ya estará en su paleta</a:t>
            </a:r>
          </a:p>
        </p:txBody>
      </p:sp>
      <p:sp>
        <p:nvSpPr>
          <p:cNvPr id="11" name="Footer Placeholder 10"/>
          <p:cNvSpPr>
            <a:spLocks noGrp="1"/>
          </p:cNvSpPr>
          <p:nvPr>
            <p:ph type="ftr" sz="quarter" idx="11"/>
          </p:nvPr>
        </p:nvSpPr>
        <p:spPr>
          <a:xfrm>
            <a:off x="457199" y="6492876"/>
            <a:ext cx="7810901" cy="248706"/>
          </a:xfrm>
        </p:spPr>
        <p:txBody>
          <a:bodyPr/>
          <a:lstStyle/>
          <a:p>
            <a:r>
              <a:rPr lang="en-US">
                <a:solidFill>
                  <a:srgbClr val="000000"/>
                </a:solidFill>
              </a:rPr>
              <a:t>©2017 Cathy Sarisky. Shared with permission by EV3Lessons.com (5/2017)</a:t>
            </a:r>
            <a:endParaRPr lang="en-US" dirty="0">
              <a:solidFill>
                <a:srgbClr val="000000"/>
              </a:solidFill>
            </a:endParaRPr>
          </a:p>
        </p:txBody>
      </p:sp>
      <p:sp>
        <p:nvSpPr>
          <p:cNvPr id="10" name="Slide Number Placeholder 9"/>
          <p:cNvSpPr>
            <a:spLocks noGrp="1"/>
          </p:cNvSpPr>
          <p:nvPr>
            <p:ph type="sldNum" sz="quarter" idx="12"/>
          </p:nvPr>
        </p:nvSpPr>
        <p:spPr/>
        <p:txBody>
          <a:bodyPr/>
          <a:lstStyle/>
          <a:p>
            <a:fld id="{4DBC7FC8-25FB-FC45-8177-2B991DA6778C}" type="slidenum">
              <a:rPr lang="en-US" smtClean="0">
                <a:solidFill>
                  <a:srgbClr val="000000"/>
                </a:solidFill>
              </a:rPr>
              <a:pPr/>
              <a:t>4</a:t>
            </a:fld>
            <a:endParaRPr lang="en-US">
              <a:solidFill>
                <a:srgbClr val="00000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423173" y="4327685"/>
            <a:ext cx="2086862" cy="1798434"/>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233629" y="1707584"/>
            <a:ext cx="4379089" cy="2274991"/>
          </a:xfrm>
          <a:prstGeom prst="rect">
            <a:avLst/>
          </a:prstGeom>
        </p:spPr>
      </p:pic>
      <p:sp>
        <p:nvSpPr>
          <p:cNvPr id="12" name="Rectangle 11"/>
          <p:cNvSpPr/>
          <p:nvPr/>
        </p:nvSpPr>
        <p:spPr>
          <a:xfrm>
            <a:off x="4306375" y="3678796"/>
            <a:ext cx="1358153" cy="2910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000000"/>
              </a:solidFill>
            </a:endParaRPr>
          </a:p>
        </p:txBody>
      </p:sp>
      <p:sp>
        <p:nvSpPr>
          <p:cNvPr id="13" name="Rectangle 12"/>
          <p:cNvSpPr/>
          <p:nvPr/>
        </p:nvSpPr>
        <p:spPr>
          <a:xfrm>
            <a:off x="5316017" y="3031840"/>
            <a:ext cx="1358153" cy="1712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000000"/>
              </a:solidFill>
            </a:endParaRPr>
          </a:p>
        </p:txBody>
      </p:sp>
      <p:pic>
        <p:nvPicPr>
          <p:cNvPr id="15" name="Picture 14"/>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306375" y="4527341"/>
            <a:ext cx="1941373" cy="1598778"/>
          </a:xfrm>
          <a:prstGeom prst="rect">
            <a:avLst/>
          </a:prstGeom>
        </p:spPr>
      </p:pic>
    </p:spTree>
    <p:extLst>
      <p:ext uri="{BB962C8B-B14F-4D97-AF65-F5344CB8AC3E}">
        <p14:creationId xmlns:p14="http://schemas.microsoft.com/office/powerpoint/2010/main" val="288791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rmAutofit fontScale="90000"/>
          </a:bodyPr>
          <a:lstStyle/>
          <a:p>
            <a:r>
              <a:rPr lang="es-MX" dirty="0"/>
              <a:t>Uso del sensor de luz con el bloque sensor de sonido</a:t>
            </a:r>
            <a:endParaRPr lang="en-US" dirty="0"/>
          </a:p>
        </p:txBody>
      </p:sp>
      <p:sp>
        <p:nvSpPr>
          <p:cNvPr id="3" name="Content Placeholder 2"/>
          <p:cNvSpPr>
            <a:spLocks noGrp="1"/>
          </p:cNvSpPr>
          <p:nvPr>
            <p:ph idx="1"/>
          </p:nvPr>
        </p:nvSpPr>
        <p:spPr>
          <a:xfrm>
            <a:off x="284164" y="2133600"/>
            <a:ext cx="6047678" cy="3992563"/>
          </a:xfrm>
        </p:spPr>
        <p:txBody>
          <a:bodyPr/>
          <a:lstStyle/>
          <a:p>
            <a:pPr marL="457200" indent="-457200">
              <a:buFont typeface="+mj-lt"/>
              <a:buAutoNum type="arabicPeriod"/>
            </a:pPr>
            <a:endParaRPr lang="en-US" dirty="0"/>
          </a:p>
          <a:p>
            <a:pPr marL="342900" indent="-342900">
              <a:buFont typeface="Arial" panose="020B0604020202020204" pitchFamily="34" charset="0"/>
              <a:buChar char="•"/>
            </a:pP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5</a:t>
            </a:fld>
            <a:endParaRPr lang="en-US">
              <a:solidFill>
                <a:prstClr val="black">
                  <a:lumMod val="85000"/>
                  <a:lumOff val="15000"/>
                </a:prstClr>
              </a:solidFill>
            </a:endParaRPr>
          </a:p>
        </p:txBody>
      </p:sp>
      <p:sp>
        <p:nvSpPr>
          <p:cNvPr id="7" name="Content Placeholder 2"/>
          <p:cNvSpPr txBox="1">
            <a:spLocks/>
          </p:cNvSpPr>
          <p:nvPr/>
        </p:nvSpPr>
        <p:spPr>
          <a:xfrm>
            <a:off x="436564" y="1886552"/>
            <a:ext cx="8235798" cy="4606323"/>
          </a:xfrm>
          <a:prstGeom prst="rect">
            <a:avLst/>
          </a:prstGeom>
        </p:spPr>
        <p:txBody>
          <a:bodyPr vert="horz" lIns="91440" tIns="45720" rIns="91440" bIns="45720" rtlCol="0">
            <a:normAutofit fontScale="85000" lnSpcReduction="20000"/>
          </a:bodyPr>
          <a:lstStyle>
            <a:lvl1pPr marL="454025" indent="-454025" algn="l" defTabSz="914400" rtl="0" eaLnBrk="1" latinLnBrk="0" hangingPunct="1">
              <a:spcBef>
                <a:spcPts val="2000"/>
              </a:spcBef>
              <a:buClrTx/>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65000"/>
                  <a:lumOff val="3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charset="0"/>
              <a:buChar char="•"/>
            </a:pPr>
            <a:r>
              <a:rPr lang="es-MX" dirty="0"/>
              <a:t>Una vez que instale el bloque del sensor de sonido, puede seleccionar el sensor de sonido para cualquier bucle, interruptor o bloque de espera.</a:t>
            </a:r>
          </a:p>
          <a:p>
            <a:pPr>
              <a:buFont typeface="Arial" charset="0"/>
              <a:buChar char="•"/>
            </a:pPr>
            <a:r>
              <a:rPr lang="es-MX" dirty="0"/>
              <a:t>El sensor de "sonido" tiene dos ajustes:</a:t>
            </a:r>
          </a:p>
          <a:p>
            <a:pPr>
              <a:buFont typeface="Arial" charset="0"/>
              <a:buChar char="•"/>
            </a:pPr>
            <a:r>
              <a:rPr lang="es-MX" dirty="0"/>
              <a:t>En modo dB, el sensor brilla una luz roja y mide la cantidad de luz que se refleja. (Modo de luz reflejada) Una luz roja proviene del sensor cada vez que funciona en modo dB. Las superficies blancas dan una lectura alta (~ 70). Las superficies negras dan una lectura baja (~ 20).</a:t>
            </a:r>
          </a:p>
          <a:p>
            <a:pPr>
              <a:buFont typeface="Arial" charset="0"/>
              <a:buChar char="•"/>
            </a:pPr>
            <a:r>
              <a:rPr lang="es-MX" dirty="0"/>
              <a:t>En modo </a:t>
            </a:r>
            <a:r>
              <a:rPr lang="es-MX" dirty="0" err="1"/>
              <a:t>dBa</a:t>
            </a:r>
            <a:r>
              <a:rPr lang="es-MX" dirty="0"/>
              <a:t>, busca luz ambiente. (Modo de luz ambiental) La luz roja no se encenderá.</a:t>
            </a:r>
          </a:p>
          <a:p>
            <a:pPr>
              <a:buFont typeface="Arial" charset="0"/>
              <a:buChar char="•"/>
            </a:pPr>
            <a:r>
              <a:rPr lang="es-MX" dirty="0"/>
              <a:t>No se preocupe por usar un sensor de sonido en su programa cuando realmente tiene un sensor de luz conectado. Todo funciona bien.</a:t>
            </a:r>
          </a:p>
        </p:txBody>
      </p:sp>
      <p:sp>
        <p:nvSpPr>
          <p:cNvPr id="4" name="Footer Placeholder 3"/>
          <p:cNvSpPr>
            <a:spLocks noGrp="1"/>
          </p:cNvSpPr>
          <p:nvPr>
            <p:ph type="ftr" sz="quarter" idx="11"/>
          </p:nvPr>
        </p:nvSpPr>
        <p:spPr/>
        <p:txBody>
          <a:bodyPr/>
          <a:lstStyle/>
          <a:p>
            <a:r>
              <a:rPr lang="fr-FR"/>
              <a:t>©2017 Cathy Sarisky. Shared with permission by EV3Lessons.com (5/2017)</a:t>
            </a:r>
            <a:endParaRPr lang="en-US" dirty="0"/>
          </a:p>
        </p:txBody>
      </p:sp>
    </p:spTree>
    <p:extLst>
      <p:ext uri="{BB962C8B-B14F-4D97-AF65-F5344CB8AC3E}">
        <p14:creationId xmlns:p14="http://schemas.microsoft.com/office/powerpoint/2010/main" val="2486701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a:t>Ejemplo de uso: Lectura del Sensor de Luz y Visualización</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1326" t="15808" r="37928" b="29833"/>
          <a:stretch/>
        </p:blipFill>
        <p:spPr>
          <a:xfrm>
            <a:off x="590200" y="1310410"/>
            <a:ext cx="7365076" cy="5298798"/>
          </a:xfrm>
        </p:spPr>
      </p:pic>
      <p:sp>
        <p:nvSpPr>
          <p:cNvPr id="4" name="Footer Placeholder 3"/>
          <p:cNvSpPr>
            <a:spLocks noGrp="1"/>
          </p:cNvSpPr>
          <p:nvPr>
            <p:ph type="ftr" sz="quarter" idx="11"/>
          </p:nvPr>
        </p:nvSpPr>
        <p:spPr/>
        <p:txBody>
          <a:bodyPr/>
          <a:lstStyle/>
          <a:p>
            <a:r>
              <a:rPr lang="fr-FR"/>
              <a:t>©2017 Cathy Sarisky. Shared with permission by EV3Lessons.com (5/2017)</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6</a:t>
            </a:fld>
            <a:endParaRPr lang="en-US">
              <a:solidFill>
                <a:prstClr val="black">
                  <a:lumMod val="85000"/>
                  <a:lumOff val="15000"/>
                </a:prstClr>
              </a:solidFill>
            </a:endParaRPr>
          </a:p>
        </p:txBody>
      </p:sp>
      <p:sp>
        <p:nvSpPr>
          <p:cNvPr id="7" name="TextBox 6"/>
          <p:cNvSpPr txBox="1"/>
          <p:nvPr/>
        </p:nvSpPr>
        <p:spPr>
          <a:xfrm>
            <a:off x="1929934" y="1956612"/>
            <a:ext cx="2443942" cy="369332"/>
          </a:xfrm>
          <a:prstGeom prst="rect">
            <a:avLst/>
          </a:prstGeom>
          <a:noFill/>
        </p:spPr>
        <p:txBody>
          <a:bodyPr wrap="square" rtlCol="0">
            <a:spAutoFit/>
          </a:bodyPr>
          <a:lstStyle/>
          <a:p>
            <a:r>
              <a:rPr lang="es-MX" dirty="0"/>
              <a:t>Modo Luz reflejada</a:t>
            </a:r>
          </a:p>
        </p:txBody>
      </p:sp>
      <p:sp>
        <p:nvSpPr>
          <p:cNvPr id="8" name="TextBox 7"/>
          <p:cNvSpPr txBox="1"/>
          <p:nvPr/>
        </p:nvSpPr>
        <p:spPr>
          <a:xfrm>
            <a:off x="2031072" y="4424002"/>
            <a:ext cx="2241666" cy="369332"/>
          </a:xfrm>
          <a:prstGeom prst="rect">
            <a:avLst/>
          </a:prstGeom>
          <a:noFill/>
        </p:spPr>
        <p:txBody>
          <a:bodyPr wrap="square" rtlCol="0">
            <a:spAutoFit/>
          </a:bodyPr>
          <a:lstStyle/>
          <a:p>
            <a:r>
              <a:rPr lang="es-MX" dirty="0"/>
              <a:t>Modo Luz ambiental</a:t>
            </a:r>
          </a:p>
        </p:txBody>
      </p:sp>
    </p:spTree>
    <p:extLst>
      <p:ext uri="{BB962C8B-B14F-4D97-AF65-F5344CB8AC3E}">
        <p14:creationId xmlns:p14="http://schemas.microsoft.com/office/powerpoint/2010/main" val="193244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24" y="159999"/>
            <a:ext cx="8904515" cy="1371600"/>
          </a:xfrm>
        </p:spPr>
        <p:txBody>
          <a:bodyPr/>
          <a:lstStyle/>
          <a:p>
            <a:r>
              <a:rPr lang="es-MX" dirty="0"/>
              <a:t>DESAFÍO DEL SENSOR DE COLOR</a:t>
            </a:r>
            <a:endParaRPr lang="en-US" dirty="0"/>
          </a:p>
        </p:txBody>
      </p:sp>
      <p:sp>
        <p:nvSpPr>
          <p:cNvPr id="3" name="Content Placeholder 2"/>
          <p:cNvSpPr>
            <a:spLocks noGrp="1"/>
          </p:cNvSpPr>
          <p:nvPr>
            <p:ph idx="1"/>
          </p:nvPr>
        </p:nvSpPr>
        <p:spPr>
          <a:xfrm>
            <a:off x="508186" y="932639"/>
            <a:ext cx="3668498" cy="5443818"/>
          </a:xfrm>
        </p:spPr>
        <p:txBody>
          <a:bodyPr>
            <a:normAutofit fontScale="77500" lnSpcReduction="20000"/>
          </a:bodyPr>
          <a:lstStyle/>
          <a:p>
            <a:endParaRPr lang="es-MX" b="0" dirty="0"/>
          </a:p>
          <a:p>
            <a:r>
              <a:rPr lang="es-MX" b="0" dirty="0"/>
              <a:t>Ahora que sabe cómo usar el sensor de luz NXT, ¿puede usarlo para hacer que el robot se mueva hasta una línea negra usando el sensor de color?</a:t>
            </a:r>
          </a:p>
          <a:p>
            <a:r>
              <a:rPr lang="es-MX" b="0" dirty="0"/>
              <a:t>Paso 1: Utilice el bloque de espera por sensor de sonido NXT(NXT Luz)</a:t>
            </a:r>
          </a:p>
          <a:p>
            <a:r>
              <a:rPr lang="es-MX" b="0" dirty="0"/>
              <a:t>Paso 2: Utilice el sensor de sonido NXT en el modo de comparación dB</a:t>
            </a:r>
          </a:p>
          <a:p>
            <a:r>
              <a:rPr lang="es-MX" b="0" dirty="0"/>
              <a:t>Paso 3: Para saber qué valor usar, tendrá que usar la vista de puerto para determinar qué lee el sensor de luz NXT para negro (consulte la lección “Port View" en EV3Lessons.com principiantes</a:t>
            </a:r>
            <a:r>
              <a:rPr lang="en-US" b="0" dirty="0"/>
              <a:t>. Nota que para </a:t>
            </a:r>
            <a:r>
              <a:rPr lang="en-US" b="0" dirty="0" err="1"/>
              <a:t>en</a:t>
            </a:r>
            <a:r>
              <a:rPr lang="en-US" b="0" dirty="0"/>
              <a:t> el NXT, </a:t>
            </a:r>
            <a:r>
              <a:rPr lang="en-US" b="0" dirty="0" err="1"/>
              <a:t>es</a:t>
            </a:r>
            <a:r>
              <a:rPr lang="en-US" b="0" dirty="0"/>
              <a:t> </a:t>
            </a:r>
            <a:r>
              <a:rPr lang="en-US" b="0" dirty="0" err="1"/>
              <a:t>llamado</a:t>
            </a:r>
            <a:r>
              <a:rPr lang="en-US" b="0" dirty="0"/>
              <a:t> “View </a:t>
            </a:r>
            <a:r>
              <a:rPr lang="en-US" b="0" dirty="0">
                <a:sym typeface="Wingdings"/>
              </a:rPr>
              <a:t> Light</a:t>
            </a:r>
            <a:r>
              <a:rPr lang="en-US" b="0" dirty="0"/>
              <a:t>”) </a:t>
            </a:r>
          </a:p>
          <a:p>
            <a:endParaRPr lang="en-US" dirty="0">
              <a:solidFill>
                <a:srgbClr val="FF0000"/>
              </a:solidFill>
            </a:endParaRPr>
          </a:p>
          <a:p>
            <a:r>
              <a:rPr lang="es-MX" b="0" dirty="0">
                <a:solidFill>
                  <a:srgbClr val="FF0000"/>
                </a:solidFill>
              </a:rPr>
              <a:t>Sugerencia: Utilizará Mover Dirección (piense en el motor encendido y apagado) y Espere a "Color"</a:t>
            </a:r>
            <a:endParaRPr lang="en-US" b="0" dirty="0"/>
          </a:p>
        </p:txBody>
      </p:sp>
      <p:sp>
        <p:nvSpPr>
          <p:cNvPr id="4" name="Footer Placeholder 3"/>
          <p:cNvSpPr>
            <a:spLocks noGrp="1"/>
          </p:cNvSpPr>
          <p:nvPr>
            <p:ph type="ftr" sz="quarter" idx="11"/>
          </p:nvPr>
        </p:nvSpPr>
        <p:spPr/>
        <p:txBody>
          <a:bodyPr/>
          <a:lstStyle/>
          <a:p>
            <a:r>
              <a:rPr lang="en-US"/>
              <a:t>©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a:p>
        </p:txBody>
      </p:sp>
      <p:pic>
        <p:nvPicPr>
          <p:cNvPr id="15" name="Picture 14" descr="Screen Shot 2014-08-08 at 6.46.21 PM.png"/>
          <p:cNvPicPr>
            <a:picLocks noChangeAspect="1"/>
          </p:cNvPicPr>
          <p:nvPr/>
        </p:nvPicPr>
        <p:blipFill rotWithShape="1">
          <a:blip r:embed="rId2">
            <a:extLst>
              <a:ext uri="{28A0092B-C50C-407E-A947-70E740481C1C}">
                <a14:useLocalDpi xmlns:a14="http://schemas.microsoft.com/office/drawing/2010/main" val="0"/>
              </a:ext>
            </a:extLst>
          </a:blip>
          <a:srcRect b="49372"/>
          <a:stretch/>
        </p:blipFill>
        <p:spPr>
          <a:xfrm>
            <a:off x="4430855" y="5158615"/>
            <a:ext cx="2910494" cy="1217842"/>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8182" t="25342" r="50379" b="17809"/>
          <a:stretch/>
        </p:blipFill>
        <p:spPr>
          <a:xfrm>
            <a:off x="4430855" y="904008"/>
            <a:ext cx="3283356" cy="3987497"/>
          </a:xfrm>
          <a:prstGeom prst="rect">
            <a:avLst/>
          </a:prstGeom>
        </p:spPr>
      </p:pic>
      <p:sp>
        <p:nvSpPr>
          <p:cNvPr id="10" name="Oval 9"/>
          <p:cNvSpPr/>
          <p:nvPr/>
        </p:nvSpPr>
        <p:spPr>
          <a:xfrm flipV="1">
            <a:off x="6816435" y="3890358"/>
            <a:ext cx="1151947" cy="382384"/>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260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rmAutofit fontScale="90000"/>
          </a:bodyPr>
          <a:lstStyle/>
          <a:p>
            <a:r>
              <a:rPr lang="en-US" dirty="0"/>
              <a:t>Color Sensor Challenge Solution</a:t>
            </a:r>
          </a:p>
        </p:txBody>
      </p:sp>
      <p:cxnSp>
        <p:nvCxnSpPr>
          <p:cNvPr id="4" name="Straight Connector 3"/>
          <p:cNvCxnSpPr/>
          <p:nvPr/>
        </p:nvCxnSpPr>
        <p:spPr>
          <a:xfrm flipH="1">
            <a:off x="7125057" y="2107978"/>
            <a:ext cx="93275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7125057" y="5794987"/>
            <a:ext cx="932751" cy="0"/>
          </a:xfrm>
          <a:prstGeom prst="line">
            <a:avLst/>
          </a:prstGeom>
          <a:ln w="76200" cmpd="sng">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7492696" y="2308504"/>
            <a:ext cx="0" cy="335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116512" y="1619486"/>
            <a:ext cx="838691" cy="369332"/>
          </a:xfrm>
          <a:prstGeom prst="rect">
            <a:avLst/>
          </a:prstGeom>
          <a:noFill/>
        </p:spPr>
        <p:txBody>
          <a:bodyPr wrap="none" rtlCol="0">
            <a:spAutoFit/>
          </a:bodyPr>
          <a:lstStyle/>
          <a:p>
            <a:r>
              <a:rPr lang="en-US" dirty="0"/>
              <a:t>FINAL</a:t>
            </a:r>
          </a:p>
        </p:txBody>
      </p:sp>
      <p:sp>
        <p:nvSpPr>
          <p:cNvPr id="11" name="TextBox 10"/>
          <p:cNvSpPr txBox="1"/>
          <p:nvPr/>
        </p:nvSpPr>
        <p:spPr>
          <a:xfrm>
            <a:off x="7029673" y="5981276"/>
            <a:ext cx="889987" cy="369332"/>
          </a:xfrm>
          <a:prstGeom prst="rect">
            <a:avLst/>
          </a:prstGeom>
          <a:noFill/>
        </p:spPr>
        <p:txBody>
          <a:bodyPr wrap="none" rtlCol="0">
            <a:spAutoFit/>
          </a:bodyPr>
          <a:lstStyle/>
          <a:p>
            <a:r>
              <a:rPr lang="en-US" dirty="0"/>
              <a:t>INICIO</a:t>
            </a:r>
          </a:p>
        </p:txBody>
      </p:sp>
      <p:sp>
        <p:nvSpPr>
          <p:cNvPr id="16" name="TextBox 15"/>
          <p:cNvSpPr txBox="1"/>
          <p:nvPr/>
        </p:nvSpPr>
        <p:spPr>
          <a:xfrm>
            <a:off x="4976091" y="3235472"/>
            <a:ext cx="1685636" cy="1477328"/>
          </a:xfrm>
          <a:prstGeom prst="rect">
            <a:avLst/>
          </a:prstGeom>
          <a:noFill/>
        </p:spPr>
        <p:txBody>
          <a:bodyPr wrap="square" rtlCol="0">
            <a:spAutoFit/>
          </a:bodyPr>
          <a:lstStyle/>
          <a:p>
            <a:r>
              <a:rPr lang="es-MX" dirty="0"/>
              <a:t>Mover la dirección</a:t>
            </a:r>
          </a:p>
          <a:p>
            <a:r>
              <a:rPr lang="es-MX" dirty="0"/>
              <a:t>Ajuste a “Apagado " con Freno</a:t>
            </a:r>
            <a:endParaRPr lang="en-US" dirty="0"/>
          </a:p>
        </p:txBody>
      </p:sp>
      <p:sp>
        <p:nvSpPr>
          <p:cNvPr id="17" name="TextBox 16"/>
          <p:cNvSpPr txBox="1"/>
          <p:nvPr/>
        </p:nvSpPr>
        <p:spPr>
          <a:xfrm>
            <a:off x="1356824" y="3212884"/>
            <a:ext cx="1894354" cy="1200329"/>
          </a:xfrm>
          <a:prstGeom prst="rect">
            <a:avLst/>
          </a:prstGeom>
          <a:noFill/>
        </p:spPr>
        <p:txBody>
          <a:bodyPr wrap="square" rtlCol="0">
            <a:spAutoFit/>
          </a:bodyPr>
          <a:lstStyle/>
          <a:p>
            <a:r>
              <a:rPr lang="es-MX" dirty="0"/>
              <a:t>Mover la dirección</a:t>
            </a:r>
          </a:p>
          <a:p>
            <a:r>
              <a:rPr lang="es-MX" dirty="0"/>
              <a:t>Ajuste a “encendido"</a:t>
            </a:r>
            <a:endParaRPr lang="en-US" dirty="0"/>
          </a:p>
        </p:txBody>
      </p:sp>
      <p:sp>
        <p:nvSpPr>
          <p:cNvPr id="18" name="TextBox 17"/>
          <p:cNvSpPr txBox="1"/>
          <p:nvPr/>
        </p:nvSpPr>
        <p:spPr>
          <a:xfrm>
            <a:off x="2909455" y="3230405"/>
            <a:ext cx="2066636" cy="1477328"/>
          </a:xfrm>
          <a:prstGeom prst="rect">
            <a:avLst/>
          </a:prstGeom>
          <a:noFill/>
        </p:spPr>
        <p:txBody>
          <a:bodyPr wrap="square" rtlCol="0">
            <a:spAutoFit/>
          </a:bodyPr>
          <a:lstStyle/>
          <a:p>
            <a:pPr algn="ctr"/>
            <a:r>
              <a:rPr lang="es-MX" dirty="0"/>
              <a:t>Espere hasta que el color sea negro (umbral &lt;40 determinado mediante VIEW)</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8</a:t>
            </a:fld>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182" t="26807" r="48364" b="61608"/>
          <a:stretch/>
        </p:blipFill>
        <p:spPr>
          <a:xfrm>
            <a:off x="284163" y="2048035"/>
            <a:ext cx="6416841" cy="1265495"/>
          </a:xfrm>
          <a:prstGeom prst="rect">
            <a:avLst/>
          </a:prstGeom>
        </p:spPr>
      </p:pic>
    </p:spTree>
    <p:extLst>
      <p:ext uri="{BB962C8B-B14F-4D97-AF65-F5344CB8AC3E}">
        <p14:creationId xmlns:p14="http://schemas.microsoft.com/office/powerpoint/2010/main" val="11904897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Autofit/>
          </a:bodyPr>
          <a:lstStyle/>
          <a:p>
            <a:r>
              <a:rPr lang="es-MX" sz="2400" dirty="0"/>
              <a:t>¿Cuándo podemos sustituir un sensor de "sonido" (realmente Luz) por un sensor de color en un programa escrito para un EV3?</a:t>
            </a:r>
            <a:endParaRPr lang="en-US" sz="2400" dirty="0"/>
          </a:p>
        </p:txBody>
      </p:sp>
      <p:sp>
        <p:nvSpPr>
          <p:cNvPr id="3" name="Content Placeholder 2"/>
          <p:cNvSpPr>
            <a:spLocks noGrp="1"/>
          </p:cNvSpPr>
          <p:nvPr>
            <p:ph idx="1"/>
          </p:nvPr>
        </p:nvSpPr>
        <p:spPr>
          <a:xfrm>
            <a:off x="284164" y="2133600"/>
            <a:ext cx="6047678" cy="3992563"/>
          </a:xfrm>
        </p:spPr>
        <p:txBody>
          <a:bodyPr/>
          <a:lstStyle/>
          <a:p>
            <a:pPr marL="457200" indent="-457200">
              <a:buFont typeface="+mj-lt"/>
              <a:buAutoNum type="arabicPeriod"/>
            </a:pPr>
            <a:endParaRPr lang="en-US" dirty="0"/>
          </a:p>
          <a:p>
            <a:pPr marL="342900" indent="-342900">
              <a:buFont typeface="Arial" panose="020B0604020202020204" pitchFamily="34" charset="0"/>
              <a:buChar char="•"/>
            </a:pP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9</a:t>
            </a:fld>
            <a:endParaRPr lang="en-US">
              <a:solidFill>
                <a:prstClr val="black">
                  <a:lumMod val="85000"/>
                  <a:lumOff val="15000"/>
                </a:prstClr>
              </a:solidFill>
            </a:endParaRPr>
          </a:p>
        </p:txBody>
      </p:sp>
      <p:sp>
        <p:nvSpPr>
          <p:cNvPr id="7" name="Content Placeholder 2"/>
          <p:cNvSpPr txBox="1">
            <a:spLocks/>
          </p:cNvSpPr>
          <p:nvPr/>
        </p:nvSpPr>
        <p:spPr>
          <a:xfrm>
            <a:off x="436564" y="1886552"/>
            <a:ext cx="8235798" cy="4392011"/>
          </a:xfrm>
          <a:prstGeom prst="rect">
            <a:avLst/>
          </a:prstGeom>
        </p:spPr>
        <p:txBody>
          <a:bodyPr vert="horz" lIns="91440" tIns="45720" rIns="91440" bIns="45720" rtlCol="0">
            <a:normAutofit fontScale="92500" lnSpcReduction="10000"/>
          </a:bodyPr>
          <a:lstStyle>
            <a:lvl1pPr marL="454025" indent="-454025" algn="l" defTabSz="914400" rtl="0" eaLnBrk="1" latinLnBrk="0" hangingPunct="1">
              <a:spcBef>
                <a:spcPts val="2000"/>
              </a:spcBef>
              <a:buClrTx/>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65000"/>
                  <a:lumOff val="3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342900" indent="-342900">
              <a:buFont typeface="Arial" panose="020B0604020202020204" pitchFamily="34" charset="0"/>
              <a:buChar char="•"/>
            </a:pPr>
            <a:r>
              <a:rPr lang="es-MX" dirty="0"/>
              <a:t>¿Cuándo podemos sustituir un sensor de "sonido" (realmente Luz) por un sensor de color en un programa escrito para un EV3?</a:t>
            </a:r>
          </a:p>
          <a:p>
            <a:pPr marL="803275" lvl="1" indent="-342900">
              <a:buFont typeface="Arial" panose="020B0604020202020204" pitchFamily="34" charset="0"/>
              <a:buChar char="•"/>
            </a:pPr>
            <a:r>
              <a:rPr lang="es-MX" dirty="0">
                <a:solidFill>
                  <a:srgbClr val="FF0000"/>
                </a:solidFill>
              </a:rPr>
              <a:t>Cuando el sensor sólo necesita identificar entre luz y  oscuridad.</a:t>
            </a:r>
          </a:p>
          <a:p>
            <a:pPr marL="803275" lvl="1" indent="-342900">
              <a:buFont typeface="Arial" panose="020B0604020202020204" pitchFamily="34" charset="0"/>
              <a:buChar char="•"/>
            </a:pPr>
            <a:r>
              <a:rPr lang="es-MX" dirty="0">
                <a:solidFill>
                  <a:srgbClr val="FF0000"/>
                </a:solidFill>
              </a:rPr>
              <a:t>Cuando los colores que se deben identificar dan lecturas confiables y consistentemente diferentes</a:t>
            </a:r>
          </a:p>
          <a:p>
            <a:pPr marL="803275" lvl="1" indent="-342900">
              <a:buFont typeface="Arial" panose="020B0604020202020204" pitchFamily="34" charset="0"/>
              <a:buChar char="•"/>
            </a:pPr>
            <a:r>
              <a:rPr lang="es-MX" dirty="0">
                <a:solidFill>
                  <a:srgbClr val="FF0000"/>
                </a:solidFill>
              </a:rPr>
              <a:t>Detener en una línea, seguir una línea, y evitar una línea no son ningún problema. Siguiendo sólo las líneas verdes será difícil, tal vez imposible.</a:t>
            </a:r>
          </a:p>
          <a:p>
            <a:pPr marL="803275" lvl="1" indent="-342900">
              <a:buFont typeface="Arial" panose="020B0604020202020204" pitchFamily="34" charset="0"/>
              <a:buChar char="•"/>
            </a:pPr>
            <a:r>
              <a:rPr lang="es-MX" dirty="0">
                <a:solidFill>
                  <a:srgbClr val="FF0000"/>
                </a:solidFill>
              </a:rPr>
              <a:t>Nota: Para aprender a utilizar el sensor de luz NXT en la línea siguiente, consulte la lección de Seguidor Básico de Líneas EV3Lesson.com</a:t>
            </a:r>
            <a:endParaRPr lang="en-US" dirty="0"/>
          </a:p>
        </p:txBody>
      </p:sp>
      <p:sp>
        <p:nvSpPr>
          <p:cNvPr id="4" name="Footer Placeholder 3"/>
          <p:cNvSpPr>
            <a:spLocks noGrp="1"/>
          </p:cNvSpPr>
          <p:nvPr>
            <p:ph type="ftr" sz="quarter" idx="11"/>
          </p:nvPr>
        </p:nvSpPr>
        <p:spPr/>
        <p:txBody>
          <a:bodyPr/>
          <a:lstStyle/>
          <a:p>
            <a:r>
              <a:rPr lang="fr-FR"/>
              <a:t>©2017 Cathy Sarisky. Shared with permission by EV3Lessons.com (5/2017)</a:t>
            </a:r>
            <a:endParaRPr lang="en-US" dirty="0"/>
          </a:p>
        </p:txBody>
      </p:sp>
    </p:spTree>
    <p:extLst>
      <p:ext uri="{BB962C8B-B14F-4D97-AF65-F5344CB8AC3E}">
        <p14:creationId xmlns:p14="http://schemas.microsoft.com/office/powerpoint/2010/main" val="3596232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xmlns:p14="http://schemas.microsoft.com/office/powerpoint/2010/mai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2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4.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TotalTime>
  <Words>945</Words>
  <Application>Microsoft Office PowerPoint</Application>
  <PresentationFormat>On-screen Show (4:3)</PresentationFormat>
  <Paragraphs>82</Paragraphs>
  <Slides>11</Slides>
  <Notes>4</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11</vt:i4>
      </vt:variant>
    </vt:vector>
  </HeadingPairs>
  <TitlesOfParts>
    <vt:vector size="23" baseType="lpstr">
      <vt:lpstr>Arial</vt:lpstr>
      <vt:lpstr>Arial Black</vt:lpstr>
      <vt:lpstr>Calibri</vt:lpstr>
      <vt:lpstr>Calibri Light</vt:lpstr>
      <vt:lpstr>Corbel</vt:lpstr>
      <vt:lpstr>Helvetica Neue</vt:lpstr>
      <vt:lpstr>Wingdings</vt:lpstr>
      <vt:lpstr>Spectrum</vt:lpstr>
      <vt:lpstr>1_beginner</vt:lpstr>
      <vt:lpstr>2_beginner</vt:lpstr>
      <vt:lpstr>beginner</vt:lpstr>
      <vt:lpstr>Custom Design</vt:lpstr>
      <vt:lpstr>Lección de Programación PARA Principiantes</vt:lpstr>
      <vt:lpstr>Objetivos de la lección</vt:lpstr>
      <vt:lpstr>Usando el sensor de luz con el Nxt en Ev3-g</vt:lpstr>
      <vt:lpstr>Descarga del bloque de sonido</vt:lpstr>
      <vt:lpstr>Uso del sensor de luz con el bloque sensor de sonido</vt:lpstr>
      <vt:lpstr>Ejemplo de uso: Lectura del Sensor de Luz y Visualización</vt:lpstr>
      <vt:lpstr>DESAFÍO DEL SENSOR DE COLOR</vt:lpstr>
      <vt:lpstr>Color Sensor Challenge Solution</vt:lpstr>
      <vt:lpstr>¿Cuándo podemos sustituir un sensor de "sonido" (realmente Luz) por un sensor de color en un programa escrito para un EV3?</vt:lpstr>
      <vt:lpstr>Notas para profesores / entrenadores</vt:lpstr>
      <vt:lpstr>Créditos</vt:lpstr>
    </vt:vector>
  </TitlesOfParts>
  <Company>Roanoke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 light sensor with NXT in EV3-g</dc:title>
  <dc:creator>Sarisky, Catherine</dc:creator>
  <cp:lastModifiedBy>Usuario</cp:lastModifiedBy>
  <cp:revision>23</cp:revision>
  <dcterms:created xsi:type="dcterms:W3CDTF">2017-05-03T19:13:50Z</dcterms:created>
  <dcterms:modified xsi:type="dcterms:W3CDTF">2017-09-05T05:27:11Z</dcterms:modified>
</cp:coreProperties>
</file>