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3"/>
  </p:notesMasterIdLst>
  <p:handoutMasterIdLst>
    <p:handoutMasterId r:id="rId14"/>
  </p:handoutMasterIdLst>
  <p:sldIdLst>
    <p:sldId id="413" r:id="rId3"/>
    <p:sldId id="414" r:id="rId4"/>
    <p:sldId id="419" r:id="rId5"/>
    <p:sldId id="425" r:id="rId6"/>
    <p:sldId id="420" r:id="rId7"/>
    <p:sldId id="426" r:id="rId8"/>
    <p:sldId id="423" r:id="rId9"/>
    <p:sldId id="427" r:id="rId10"/>
    <p:sldId id="422" r:id="rId11"/>
    <p:sldId id="40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1549" autoAdjust="0"/>
  </p:normalViewPr>
  <p:slideViewPr>
    <p:cSldViewPr snapToGrid="0" snapToObjects="1">
      <p:cViewPr>
        <p:scale>
          <a:sx n="84" d="100"/>
          <a:sy n="84" d="100"/>
        </p:scale>
        <p:origin x="12" y="40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9/28/2017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9/28/2017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893360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dirty="0"/>
          </a:p>
        </p:txBody>
      </p:sp>
    </p:spTree>
    <p:extLst>
      <p:ext uri="{BB962C8B-B14F-4D97-AF65-F5344CB8AC3E}">
        <p14:creationId xmlns:p14="http://schemas.microsoft.com/office/powerpoint/2010/main" val="78326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dirty="0"/>
          </a:p>
        </p:txBody>
      </p:sp>
    </p:spTree>
    <p:extLst>
      <p:ext uri="{BB962C8B-B14F-4D97-AF65-F5344CB8AC3E}">
        <p14:creationId xmlns:p14="http://schemas.microsoft.com/office/powerpoint/2010/main" val="1452255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5D3893-0AB3-3144-B1A5-428828A4F522}" type="datetime1">
              <a:rPr lang="en-US" smtClean="0"/>
              <a:t>9/28/2017</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EV3Lessons.com, 2017, (Last edit: 4/07/2017)</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2362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B50A6-DCF1-DB46-A226-35EA54E043D1}" type="datetime1">
              <a:rPr lang="en-US" smtClean="0"/>
              <a:t>9/28/2017</a:t>
            </a:fld>
            <a:endParaRPr lang="en-US"/>
          </a:p>
        </p:txBody>
      </p:sp>
      <p:sp>
        <p:nvSpPr>
          <p:cNvPr id="5" name="Footer Placeholder 4"/>
          <p:cNvSpPr>
            <a:spLocks noGrp="1"/>
          </p:cNvSpPr>
          <p:nvPr>
            <p:ph type="ftr" sz="quarter" idx="11"/>
          </p:nvPr>
        </p:nvSpPr>
        <p:spPr/>
        <p:txBody>
          <a:bodyPr/>
          <a:lstStyle/>
          <a:p>
            <a:r>
              <a:rPr lang="en-US"/>
              <a:t>© EV3Lessons.com, 2017, (Last edit: 4/07/2017)</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6672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76B5EA-C41E-DE45-8F5B-DEB933571C68}" type="datetime1">
              <a:rPr lang="en-US" smtClean="0"/>
              <a:t>9/28/2017</a:t>
            </a:fld>
            <a:endParaRPr lang="en-US"/>
          </a:p>
        </p:txBody>
      </p:sp>
      <p:sp>
        <p:nvSpPr>
          <p:cNvPr id="5" name="Footer Placeholder 4"/>
          <p:cNvSpPr>
            <a:spLocks noGrp="1"/>
          </p:cNvSpPr>
          <p:nvPr>
            <p:ph type="ftr" sz="quarter" idx="11"/>
          </p:nvPr>
        </p:nvSpPr>
        <p:spPr/>
        <p:txBody>
          <a:bodyPr/>
          <a:lstStyle/>
          <a:p>
            <a:r>
              <a:rPr lang="en-US"/>
              <a:t>© EV3Lessons.com, 2017, (Last edit: 4/07/2017)</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51116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9F921D-9292-D04A-B362-3CAEED75F654}" type="datetime1">
              <a:rPr lang="en-US" smtClean="0"/>
              <a:t>9/28/2017</a:t>
            </a:fld>
            <a:endParaRPr lang="en-US"/>
          </a:p>
        </p:txBody>
      </p:sp>
      <p:sp>
        <p:nvSpPr>
          <p:cNvPr id="5" name="Footer Placeholder 4"/>
          <p:cNvSpPr>
            <a:spLocks noGrp="1"/>
          </p:cNvSpPr>
          <p:nvPr>
            <p:ph type="ftr" sz="quarter" idx="11"/>
          </p:nvPr>
        </p:nvSpPr>
        <p:spPr/>
        <p:txBody>
          <a:bodyPr/>
          <a:lstStyle/>
          <a:p>
            <a:r>
              <a:rPr lang="en-US"/>
              <a:t>© EV3Lessons.com, 2017, (Last edit: 4/07/2017)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19054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CD13E9-E42D-174A-8D51-FC87FF308152}" type="datetime1">
              <a:rPr lang="en-US" smtClean="0"/>
              <a:t>9/28/2017</a:t>
            </a:fld>
            <a:endParaRPr lang="en-US"/>
          </a:p>
        </p:txBody>
      </p:sp>
      <p:sp>
        <p:nvSpPr>
          <p:cNvPr id="5" name="Footer Placeholder 4"/>
          <p:cNvSpPr>
            <a:spLocks noGrp="1"/>
          </p:cNvSpPr>
          <p:nvPr>
            <p:ph type="ftr" sz="quarter" idx="11"/>
          </p:nvPr>
        </p:nvSpPr>
        <p:spPr/>
        <p:txBody>
          <a:bodyPr/>
          <a:lstStyle/>
          <a:p>
            <a:r>
              <a:rPr lang="en-US"/>
              <a:t>© EV3Lessons.com, 2017, (Last edit: 4/07/2017)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51476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39CCA-6B25-C84E-8998-F7ADACA259E0}" type="datetime1">
              <a:rPr lang="en-US" smtClean="0"/>
              <a:t>9/28/2017</a:t>
            </a:fld>
            <a:endParaRPr lang="en-US"/>
          </a:p>
        </p:txBody>
      </p:sp>
      <p:sp>
        <p:nvSpPr>
          <p:cNvPr id="5" name="Footer Placeholder 4"/>
          <p:cNvSpPr>
            <a:spLocks noGrp="1"/>
          </p:cNvSpPr>
          <p:nvPr>
            <p:ph type="ftr" sz="quarter" idx="11"/>
          </p:nvPr>
        </p:nvSpPr>
        <p:spPr/>
        <p:txBody>
          <a:bodyPr/>
          <a:lstStyle/>
          <a:p>
            <a:r>
              <a:rPr lang="en-US"/>
              <a:t>© EV3Lessons.com, 2017, (Last edit: 4/07/2017)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8675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B1B2D5-CFE7-4640-BA54-58C8502496C8}" type="datetime1">
              <a:rPr lang="en-US" smtClean="0"/>
              <a:t>9/28/2017</a:t>
            </a:fld>
            <a:endParaRPr lang="en-US"/>
          </a:p>
        </p:txBody>
      </p:sp>
      <p:sp>
        <p:nvSpPr>
          <p:cNvPr id="6" name="Footer Placeholder 5"/>
          <p:cNvSpPr>
            <a:spLocks noGrp="1"/>
          </p:cNvSpPr>
          <p:nvPr>
            <p:ph type="ftr" sz="quarter" idx="11"/>
          </p:nvPr>
        </p:nvSpPr>
        <p:spPr/>
        <p:txBody>
          <a:bodyPr/>
          <a:lstStyle/>
          <a:p>
            <a:r>
              <a:rPr lang="en-US"/>
              <a:t>© EV3Lessons.com, 2017, (Last edit: 4/07/2017)</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96413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631834-EFAF-0948-8590-B457D64CADE2}" type="datetime1">
              <a:rPr lang="en-US" smtClean="0"/>
              <a:t>9/28/2017</a:t>
            </a:fld>
            <a:endParaRPr lang="en-US"/>
          </a:p>
        </p:txBody>
      </p:sp>
      <p:sp>
        <p:nvSpPr>
          <p:cNvPr id="8" name="Footer Placeholder 7"/>
          <p:cNvSpPr>
            <a:spLocks noGrp="1"/>
          </p:cNvSpPr>
          <p:nvPr>
            <p:ph type="ftr" sz="quarter" idx="11"/>
          </p:nvPr>
        </p:nvSpPr>
        <p:spPr/>
        <p:txBody>
          <a:bodyPr/>
          <a:lstStyle/>
          <a:p>
            <a:r>
              <a:rPr lang="en-US"/>
              <a:t>© EV3Lessons.com, 2017, (Last edit: 4/07/2017)</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3536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FDB88A-5FA9-3B44-9611-568FD9C3EA88}" type="datetime1">
              <a:rPr lang="en-US" smtClean="0"/>
              <a:t>9/28/2017</a:t>
            </a:fld>
            <a:endParaRPr lang="en-US"/>
          </a:p>
        </p:txBody>
      </p:sp>
      <p:sp>
        <p:nvSpPr>
          <p:cNvPr id="4" name="Footer Placeholder 3"/>
          <p:cNvSpPr>
            <a:spLocks noGrp="1"/>
          </p:cNvSpPr>
          <p:nvPr>
            <p:ph type="ftr" sz="quarter" idx="11"/>
          </p:nvPr>
        </p:nvSpPr>
        <p:spPr/>
        <p:txBody>
          <a:bodyPr/>
          <a:lstStyle/>
          <a:p>
            <a:r>
              <a:rPr lang="en-US"/>
              <a:t>© EV3Lessons.com, 2017, (Last edit: 4/07/2017)</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71576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BD6B5-F518-A242-9E60-309D7B731463}" type="datetime1">
              <a:rPr lang="en-US" smtClean="0"/>
              <a:t>9/28/2017</a:t>
            </a:fld>
            <a:endParaRPr lang="en-US"/>
          </a:p>
        </p:txBody>
      </p:sp>
      <p:sp>
        <p:nvSpPr>
          <p:cNvPr id="3" name="Footer Placeholder 2"/>
          <p:cNvSpPr>
            <a:spLocks noGrp="1"/>
          </p:cNvSpPr>
          <p:nvPr>
            <p:ph type="ftr" sz="quarter" idx="11"/>
          </p:nvPr>
        </p:nvSpPr>
        <p:spPr/>
        <p:txBody>
          <a:bodyPr/>
          <a:lstStyle/>
          <a:p>
            <a:r>
              <a:rPr lang="en-US"/>
              <a:t>© EV3Lessons.com, 2017, (Last edit: 4/07/2017)</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89694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B6759F-ABEE-B44E-879D-DF207EF23A6C}" type="datetime1">
              <a:rPr lang="en-US" smtClean="0"/>
              <a:t>9/28/2017</a:t>
            </a:fld>
            <a:endParaRPr lang="en-US"/>
          </a:p>
        </p:txBody>
      </p:sp>
      <p:sp>
        <p:nvSpPr>
          <p:cNvPr id="6" name="Footer Placeholder 5"/>
          <p:cNvSpPr>
            <a:spLocks noGrp="1"/>
          </p:cNvSpPr>
          <p:nvPr>
            <p:ph type="ftr" sz="quarter" idx="11"/>
          </p:nvPr>
        </p:nvSpPr>
        <p:spPr/>
        <p:txBody>
          <a:bodyPr/>
          <a:lstStyle/>
          <a:p>
            <a:r>
              <a:rPr lang="en-US"/>
              <a:t>© EV3Lessons.com, 2017, (Last edit: 4/07/2017)</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6847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D3CD5B-83D0-5F40-95C1-FAD7EB084CE0}" type="datetime1">
              <a:rPr lang="en-US" smtClean="0"/>
              <a:t>9/28/2017</a:t>
            </a:fld>
            <a:endParaRPr lang="en-US"/>
          </a:p>
        </p:txBody>
      </p:sp>
      <p:sp>
        <p:nvSpPr>
          <p:cNvPr id="5" name="Footer Placeholder 4"/>
          <p:cNvSpPr>
            <a:spLocks noGrp="1"/>
          </p:cNvSpPr>
          <p:nvPr>
            <p:ph type="ftr" sz="quarter" idx="11"/>
          </p:nvPr>
        </p:nvSpPr>
        <p:spPr/>
        <p:txBody>
          <a:bodyPr/>
          <a:lstStyle/>
          <a:p>
            <a:r>
              <a:rPr lang="en-US"/>
              <a:t>© EV3Lessons.com, 2017, (Last edit: 4/07/2017)</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9734888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45827E-9D88-2241-8BFE-8AA43A5C009E}" type="datetime1">
              <a:rPr lang="en-US" smtClean="0"/>
              <a:t>9/28/2017</a:t>
            </a:fld>
            <a:endParaRPr lang="en-US"/>
          </a:p>
        </p:txBody>
      </p:sp>
      <p:sp>
        <p:nvSpPr>
          <p:cNvPr id="6" name="Footer Placeholder 5"/>
          <p:cNvSpPr>
            <a:spLocks noGrp="1"/>
          </p:cNvSpPr>
          <p:nvPr>
            <p:ph type="ftr" sz="quarter" idx="11"/>
          </p:nvPr>
        </p:nvSpPr>
        <p:spPr/>
        <p:txBody>
          <a:bodyPr/>
          <a:lstStyle/>
          <a:p>
            <a:r>
              <a:rPr lang="en-US"/>
              <a:t>© EV3Lessons.com, 2017, (Last edit: 4/07/2017)</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29403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2BE04-BBC1-FE42-8791-7340AFEF1B56}" type="datetime1">
              <a:rPr lang="en-US" smtClean="0"/>
              <a:t>9/28/2017</a:t>
            </a:fld>
            <a:endParaRPr lang="en-US"/>
          </a:p>
        </p:txBody>
      </p:sp>
      <p:sp>
        <p:nvSpPr>
          <p:cNvPr id="5" name="Footer Placeholder 4"/>
          <p:cNvSpPr>
            <a:spLocks noGrp="1"/>
          </p:cNvSpPr>
          <p:nvPr>
            <p:ph type="ftr" sz="quarter" idx="11"/>
          </p:nvPr>
        </p:nvSpPr>
        <p:spPr/>
        <p:txBody>
          <a:bodyPr/>
          <a:lstStyle/>
          <a:p>
            <a:r>
              <a:rPr lang="en-US"/>
              <a:t>© EV3Lessons.com, 2017, (Last edit: 4/07/2017)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50402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66565C-8711-D740-AC21-5B3014C4B52C}" type="datetime1">
              <a:rPr lang="en-US" smtClean="0"/>
              <a:t>9/28/2017</a:t>
            </a:fld>
            <a:endParaRPr lang="en-US"/>
          </a:p>
        </p:txBody>
      </p:sp>
      <p:sp>
        <p:nvSpPr>
          <p:cNvPr id="5" name="Footer Placeholder 4"/>
          <p:cNvSpPr>
            <a:spLocks noGrp="1"/>
          </p:cNvSpPr>
          <p:nvPr>
            <p:ph type="ftr" sz="quarter" idx="11"/>
          </p:nvPr>
        </p:nvSpPr>
        <p:spPr/>
        <p:txBody>
          <a:bodyPr/>
          <a:lstStyle/>
          <a:p>
            <a:r>
              <a:rPr lang="en-US"/>
              <a:t>© EV3Lessons.com, 2017, (Last edit: 4/07/2017)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1092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A3BE534-106C-9C4E-907E-EF10BA0FC4E4}" type="datetime1">
              <a:rPr lang="en-US" smtClean="0"/>
              <a:t>9/28/2017</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EV3Lessons.com, 2017, (Last edit: 4/07/2017)</a:t>
            </a:r>
          </a:p>
        </p:txBody>
      </p:sp>
    </p:spTree>
    <p:extLst>
      <p:ext uri="{BB962C8B-B14F-4D97-AF65-F5344CB8AC3E}">
        <p14:creationId xmlns:p14="http://schemas.microsoft.com/office/powerpoint/2010/main" val="189629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BFA879-29A5-D541-9ABB-657FEE9DFC79}" type="datetime1">
              <a:rPr lang="en-US" smtClean="0"/>
              <a:t>9/28/2017</a:t>
            </a:fld>
            <a:endParaRPr lang="en-US"/>
          </a:p>
        </p:txBody>
      </p:sp>
      <p:sp>
        <p:nvSpPr>
          <p:cNvPr id="6" name="Footer Placeholder 5"/>
          <p:cNvSpPr>
            <a:spLocks noGrp="1"/>
          </p:cNvSpPr>
          <p:nvPr>
            <p:ph type="ftr" sz="quarter" idx="11"/>
          </p:nvPr>
        </p:nvSpPr>
        <p:spPr/>
        <p:txBody>
          <a:bodyPr/>
          <a:lstStyle/>
          <a:p>
            <a:r>
              <a:rPr lang="en-US"/>
              <a:t>© EV3Lessons.com, 2017, (Last edit: 4/07/2017)</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96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E574D-5B2B-D94D-94B5-70259B49B54C}" type="datetime1">
              <a:rPr lang="en-US" smtClean="0"/>
              <a:t>9/28/2017</a:t>
            </a:fld>
            <a:endParaRPr lang="en-US"/>
          </a:p>
        </p:txBody>
      </p:sp>
      <p:sp>
        <p:nvSpPr>
          <p:cNvPr id="8" name="Footer Placeholder 7"/>
          <p:cNvSpPr>
            <a:spLocks noGrp="1"/>
          </p:cNvSpPr>
          <p:nvPr>
            <p:ph type="ftr" sz="quarter" idx="11"/>
          </p:nvPr>
        </p:nvSpPr>
        <p:spPr/>
        <p:txBody>
          <a:bodyPr/>
          <a:lstStyle/>
          <a:p>
            <a:r>
              <a:rPr lang="en-US"/>
              <a:t>© EV3Lessons.com, 2017, (Last edit: 4/07/2017)</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7203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1FE316-010A-1141-B041-857109FA4A19}" type="datetime1">
              <a:rPr lang="en-US" smtClean="0"/>
              <a:t>9/28/2017</a:t>
            </a:fld>
            <a:endParaRPr lang="en-US"/>
          </a:p>
        </p:txBody>
      </p:sp>
      <p:sp>
        <p:nvSpPr>
          <p:cNvPr id="4" name="Footer Placeholder 3"/>
          <p:cNvSpPr>
            <a:spLocks noGrp="1"/>
          </p:cNvSpPr>
          <p:nvPr>
            <p:ph type="ftr" sz="quarter" idx="11"/>
          </p:nvPr>
        </p:nvSpPr>
        <p:spPr/>
        <p:txBody>
          <a:bodyPr/>
          <a:lstStyle/>
          <a:p>
            <a:r>
              <a:rPr lang="en-US"/>
              <a:t>© EV3Lessons.com, 2017, (Last edit: 4/07/2017)</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9620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99574-A2BB-DC46-B5B9-23217A2C98B3}" type="datetime1">
              <a:rPr lang="en-US" smtClean="0"/>
              <a:t>9/28/2017</a:t>
            </a:fld>
            <a:endParaRPr lang="en-US"/>
          </a:p>
        </p:txBody>
      </p:sp>
      <p:sp>
        <p:nvSpPr>
          <p:cNvPr id="3" name="Footer Placeholder 2"/>
          <p:cNvSpPr>
            <a:spLocks noGrp="1"/>
          </p:cNvSpPr>
          <p:nvPr>
            <p:ph type="ftr" sz="quarter" idx="11"/>
          </p:nvPr>
        </p:nvSpPr>
        <p:spPr/>
        <p:txBody>
          <a:bodyPr/>
          <a:lstStyle/>
          <a:p>
            <a:r>
              <a:rPr lang="en-US"/>
              <a:t>© EV3Lessons.com, 2017, (Last edit: 4/07/2017)</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663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859C3B-28E4-594F-8C9A-51A07D3FF73A}" type="datetime1">
              <a:rPr lang="en-US" smtClean="0"/>
              <a:t>9/28/2017</a:t>
            </a:fld>
            <a:endParaRPr lang="en-US"/>
          </a:p>
        </p:txBody>
      </p:sp>
      <p:sp>
        <p:nvSpPr>
          <p:cNvPr id="6" name="Footer Placeholder 5"/>
          <p:cNvSpPr>
            <a:spLocks noGrp="1"/>
          </p:cNvSpPr>
          <p:nvPr>
            <p:ph type="ftr" sz="quarter" idx="11"/>
          </p:nvPr>
        </p:nvSpPr>
        <p:spPr/>
        <p:txBody>
          <a:bodyPr/>
          <a:lstStyle/>
          <a:p>
            <a:r>
              <a:rPr lang="en-US"/>
              <a:t>© EV3Lessons.com, 2017, (Last edit: 4/07/2017)</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656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1BC143-7307-C241-B6C2-EA2CC18A3197}" type="datetime1">
              <a:rPr lang="en-US" smtClean="0"/>
              <a:t>9/28/2017</a:t>
            </a:fld>
            <a:endParaRPr lang="en-US"/>
          </a:p>
        </p:txBody>
      </p:sp>
      <p:sp>
        <p:nvSpPr>
          <p:cNvPr id="6" name="Footer Placeholder 5"/>
          <p:cNvSpPr>
            <a:spLocks noGrp="1"/>
          </p:cNvSpPr>
          <p:nvPr>
            <p:ph type="ftr" sz="quarter" idx="11"/>
          </p:nvPr>
        </p:nvSpPr>
        <p:spPr/>
        <p:txBody>
          <a:bodyPr/>
          <a:lstStyle/>
          <a:p>
            <a:r>
              <a:rPr lang="en-US"/>
              <a:t>© EV3Lessons.com, 2017, (Last edit: 4/07/2017)</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26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684FD6B-8BE3-A04D-9696-21C92ECFCA53}" type="datetime1">
              <a:rPr lang="en-US" smtClean="0"/>
              <a:t>9/28/2017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EV3Lessons.com, 2017, (Last edit: 4/07/2017)</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7767630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25E65-5C8A-864B-857E-EECBEA0416D2}" type="datetime1">
              <a:rPr lang="en-US" smtClean="0"/>
              <a:t>9/28/2017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EV3Lessons.com, 2017, (Last edit: 4/07/2017)</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87833811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headwaters.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s-MX" dirty="0"/>
              <a:t>Mas Desafíos</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711108" y="4592409"/>
            <a:ext cx="1700816" cy="1056435"/>
          </a:xfrm>
          <a:prstGeom prst="rect">
            <a:avLst/>
          </a:prstGeom>
        </p:spPr>
      </p:pic>
      <p:sp>
        <p:nvSpPr>
          <p:cNvPr id="5" name="Title 2">
            <a:extLst>
              <a:ext uri="{FF2B5EF4-FFF2-40B4-BE49-F238E27FC236}">
                <a16:creationId xmlns:a16="http://schemas.microsoft.com/office/drawing/2014/main" id="{9527147B-CE8B-4FB2-8C4D-D9B01C2194DA}"/>
              </a:ext>
            </a:extLst>
          </p:cNvPr>
          <p:cNvSpPr txBox="1">
            <a:spLocks/>
          </p:cNvSpPr>
          <p:nvPr/>
        </p:nvSpPr>
        <p:spPr>
          <a:xfrm>
            <a:off x="502902" y="5894250"/>
            <a:ext cx="8117227" cy="60276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cap="all" spc="-60" baseline="0">
                <a:solidFill>
                  <a:schemeClr val="tx2"/>
                </a:solidFill>
                <a:latin typeface="+mj-lt"/>
                <a:ea typeface="+mj-ea"/>
                <a:cs typeface="+mj-cs"/>
              </a:defRPr>
            </a:lvl1pPr>
          </a:lstStyle>
          <a:p>
            <a:pPr algn="ctr"/>
            <a:r>
              <a:rPr lang="es-MX" sz="2200" dirty="0">
                <a:solidFill>
                  <a:srgbClr val="D1282E"/>
                </a:solidFill>
              </a:rPr>
              <a:t>Lección</a:t>
            </a:r>
            <a:r>
              <a:rPr lang="en-US" sz="2200" dirty="0">
                <a:solidFill>
                  <a:srgbClr val="D1282E"/>
                </a:solidFill>
              </a:rPr>
              <a:t> </a:t>
            </a:r>
            <a:r>
              <a:rPr lang="es-MX" sz="2200" dirty="0">
                <a:solidFill>
                  <a:srgbClr val="D1282E"/>
                </a:solidFill>
              </a:rPr>
              <a:t>de Programación PARA Principiantes</a:t>
            </a:r>
            <a:endParaRPr lang="en-US" dirty="0"/>
          </a:p>
        </p:txBody>
      </p:sp>
    </p:spTree>
    <p:extLst>
      <p:ext uri="{BB962C8B-B14F-4D97-AF65-F5344CB8AC3E}">
        <p14:creationId xmlns:p14="http://schemas.microsoft.com/office/powerpoint/2010/main" val="1002967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s-MX" dirty="0"/>
              <a:t>Créditos</a:t>
            </a:r>
          </a:p>
        </p:txBody>
      </p:sp>
      <p:sp>
        <p:nvSpPr>
          <p:cNvPr id="3" name="Content Placeholder 2"/>
          <p:cNvSpPr>
            <a:spLocks noGrp="1"/>
          </p:cNvSpPr>
          <p:nvPr>
            <p:ph idx="1"/>
          </p:nvPr>
        </p:nvSpPr>
        <p:spPr>
          <a:xfrm>
            <a:off x="457200" y="1561514"/>
            <a:ext cx="8245474" cy="4526375"/>
          </a:xfrm>
        </p:spPr>
        <p:txBody>
          <a:bodyPr>
            <a:noAutofit/>
          </a:bodyPr>
          <a:lstStyle/>
          <a:p>
            <a:pPr marL="342900" indent="-342900">
              <a:buFont typeface="Arial"/>
              <a:buChar char="•"/>
            </a:pPr>
            <a:r>
              <a:rPr lang="es-MX" sz="1800" dirty="0"/>
              <a:t>Estos desafíos en este tutorial fueron creados por </a:t>
            </a:r>
            <a:r>
              <a:rPr lang="es-MX" sz="1800" dirty="0" err="1"/>
              <a:t>Thom</a:t>
            </a:r>
            <a:r>
              <a:rPr lang="es-MX" sz="1800" dirty="0"/>
              <a:t> Gibson (https://thomgibson.com/)</a:t>
            </a:r>
          </a:p>
          <a:p>
            <a:pPr marL="342900" indent="-342900">
              <a:buFont typeface="Arial"/>
              <a:buChar char="•"/>
            </a:pPr>
            <a:r>
              <a:rPr lang="es-MX" sz="1800" dirty="0"/>
              <a:t>El material fue compilado y ligeramente modificado por Sanjay Seshan and Arvind Seshan</a:t>
            </a:r>
          </a:p>
          <a:p>
            <a:pPr marL="342900" indent="-342900">
              <a:buFont typeface="Arial"/>
              <a:buChar char="•"/>
            </a:pPr>
            <a:r>
              <a:rPr lang="es-MX" sz="1800" dirty="0"/>
              <a:t>Mas lecciones disponibles en www.ev3lessons.com</a:t>
            </a:r>
            <a:endParaRPr lang="en-US" sz="1800" dirty="0"/>
          </a:p>
        </p:txBody>
      </p:sp>
      <p:sp>
        <p:nvSpPr>
          <p:cNvPr id="4" name="Footer Placeholder 3"/>
          <p:cNvSpPr>
            <a:spLocks noGrp="1"/>
          </p:cNvSpPr>
          <p:nvPr>
            <p:ph type="ftr" sz="quarter" idx="11"/>
          </p:nvPr>
        </p:nvSpPr>
        <p:spPr/>
        <p:txBody>
          <a:bodyPr/>
          <a:lstStyle/>
          <a:p>
            <a:r>
              <a:rPr lang="en-US"/>
              <a:t>© EV3Lessons.com, 2017, (Last edit: 4/07/2017)</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t>10</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2000" dirty="0">
                <a:solidFill>
                  <a:srgbClr val="4374B7"/>
                </a:solidFill>
                <a:latin typeface="Helvetica Neue"/>
              </a:rPr>
              <a:t>                         </a:t>
            </a:r>
            <a:br>
              <a:rPr lang="en-US" altLang="en-US" sz="1600" dirty="0"/>
            </a:br>
            <a:r>
              <a:rPr lang="es-MX" altLang="en-US" sz="2000" dirty="0">
                <a:solidFill>
                  <a:srgbClr val="000000"/>
                </a:solidFill>
                <a:latin typeface="Helvetica Neue"/>
              </a:rPr>
              <a:t>Esta obra obtiene su licencia bajo </a:t>
            </a:r>
            <a:r>
              <a:rPr lang="en-US" altLang="en-US" sz="2000" dirty="0">
                <a:solidFill>
                  <a:srgbClr val="000000"/>
                </a:solidFill>
                <a:latin typeface="Helvetica Neue"/>
              </a:rPr>
              <a:t> </a:t>
            </a:r>
            <a:r>
              <a:rPr lang="en-US" altLang="en-US" sz="2000" dirty="0">
                <a:solidFill>
                  <a:srgbClr val="4374B7"/>
                </a:solidFill>
                <a:latin typeface="Helvetica Neue"/>
                <a:hlinkClick r:id="rId2"/>
              </a:rPr>
              <a:t>Creative Commons Attribution-NonCommercial-ShareAlike 4.0 International License</a:t>
            </a:r>
            <a:r>
              <a:rPr lang="en-US" altLang="en-US" sz="2000" dirty="0">
                <a:solidFill>
                  <a:srgbClr val="000000"/>
                </a:solidFill>
                <a:latin typeface="Helvetica Neue"/>
              </a:rPr>
              <a:t>.</a:t>
            </a:r>
            <a:r>
              <a:rPr lang="en-US" altLang="en-US" sz="1600" dirty="0"/>
              <a:t> </a:t>
            </a:r>
            <a:endParaRPr lang="en-US" altLang="en-US" sz="2000" dirty="0">
              <a:solidFill>
                <a:srgbClr val="4374B7"/>
              </a:solidFill>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4074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Desafíos de esta lección</a:t>
            </a:r>
          </a:p>
        </p:txBody>
      </p:sp>
      <p:sp>
        <p:nvSpPr>
          <p:cNvPr id="3" name="Content Placeholder 2"/>
          <p:cNvSpPr>
            <a:spLocks noGrp="1"/>
          </p:cNvSpPr>
          <p:nvPr>
            <p:ph idx="1"/>
          </p:nvPr>
        </p:nvSpPr>
        <p:spPr>
          <a:xfrm>
            <a:off x="457198" y="1332645"/>
            <a:ext cx="3949313" cy="5043812"/>
          </a:xfrm>
        </p:spPr>
        <p:txBody>
          <a:bodyPr>
            <a:normAutofit fontScale="77500" lnSpcReduction="20000"/>
          </a:bodyPr>
          <a:lstStyle/>
          <a:p>
            <a:pPr marL="342900" indent="-342900">
              <a:buFont typeface="Arial" charset="0"/>
              <a:buChar char="•"/>
            </a:pPr>
            <a:r>
              <a:rPr lang="es-MX" b="0" dirty="0"/>
              <a:t>El año pasado nos topamos con un conjunto de videos por un maestro de robótica en Texas</a:t>
            </a:r>
          </a:p>
          <a:p>
            <a:pPr marL="342900" indent="-342900">
              <a:buFont typeface="Arial" charset="0"/>
              <a:buChar char="•"/>
            </a:pPr>
            <a:r>
              <a:rPr lang="es-MX" b="0" dirty="0"/>
              <a:t>El uso el material de EV3Lessons combinado con sus propios ideas para proyectos.</a:t>
            </a:r>
          </a:p>
          <a:p>
            <a:pPr marL="342900" indent="-342900">
              <a:buFont typeface="Arial" charset="0"/>
              <a:buChar char="•"/>
            </a:pPr>
            <a:r>
              <a:rPr lang="es-MX" b="0" dirty="0"/>
              <a:t>Este tutorial es una colección de desafíos creados por </a:t>
            </a:r>
            <a:r>
              <a:rPr lang="es-MX" b="0" dirty="0" err="1"/>
              <a:t>Thom</a:t>
            </a:r>
            <a:r>
              <a:rPr lang="es-MX" b="0" dirty="0"/>
              <a:t> Gibson en </a:t>
            </a:r>
            <a:r>
              <a:rPr lang="es-MX" b="0" dirty="0" err="1">
                <a:hlinkClick r:id="rId3"/>
              </a:rPr>
              <a:t>Headwaters</a:t>
            </a:r>
            <a:r>
              <a:rPr lang="es-MX" b="0" dirty="0">
                <a:hlinkClick r:id="rId3"/>
              </a:rPr>
              <a:t> </a:t>
            </a:r>
            <a:r>
              <a:rPr lang="es-MX" b="0" dirty="0" err="1">
                <a:hlinkClick r:id="rId3"/>
              </a:rPr>
              <a:t>School</a:t>
            </a:r>
            <a:r>
              <a:rPr lang="es-MX" b="0" dirty="0"/>
              <a:t> en Austin Texas, EE.UU. </a:t>
            </a:r>
          </a:p>
          <a:p>
            <a:pPr marL="342900" indent="-342900">
              <a:buFont typeface="Arial" charset="0"/>
              <a:buChar char="•"/>
            </a:pPr>
            <a:r>
              <a:rPr lang="es-MX" b="0" dirty="0"/>
              <a:t>Los desafíos son reproducidos aquí con su permiso. Por favor, dale crédito a </a:t>
            </a:r>
            <a:r>
              <a:rPr lang="es-MX" b="0" dirty="0" err="1"/>
              <a:t>Thom</a:t>
            </a:r>
            <a:r>
              <a:rPr lang="es-MX" b="0" dirty="0"/>
              <a:t> Gibson por el trabajo.</a:t>
            </a:r>
          </a:p>
          <a:p>
            <a:pPr marL="342900" indent="-342900">
              <a:buFont typeface="Arial" charset="0"/>
              <a:buChar char="•"/>
            </a:pPr>
            <a:r>
              <a:rPr lang="es-MX" b="0" dirty="0"/>
              <a:t>Para cada desafío, el Sr. Gibson proporciona una descripción de los requerimientos, una rubrica del proyecto, así como una hoja de reflexión del proyecto. </a:t>
            </a:r>
          </a:p>
          <a:p>
            <a:pPr marL="342900" indent="-342900">
              <a:buFont typeface="Arial" charset="0"/>
              <a:buChar char="•"/>
            </a:pPr>
            <a:r>
              <a:rPr lang="es-MX" b="0" dirty="0"/>
              <a:t>Links de los videos de las clases del Sr. Gibson también han sido proporcionados para inspiración.</a:t>
            </a:r>
          </a:p>
        </p:txBody>
      </p:sp>
      <p:sp>
        <p:nvSpPr>
          <p:cNvPr id="4" name="Footer Placeholder 3"/>
          <p:cNvSpPr>
            <a:spLocks noGrp="1"/>
          </p:cNvSpPr>
          <p:nvPr>
            <p:ph type="ftr" sz="quarter" idx="11"/>
          </p:nvPr>
        </p:nvSpPr>
        <p:spPr/>
        <p:txBody>
          <a:bodyPr/>
          <a:lstStyle/>
          <a:p>
            <a:r>
              <a:rPr lang="en-US"/>
              <a:t>© EV3Lessons.com, 2017, (Last edit: 4/07/2017)</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06511" y="1332645"/>
            <a:ext cx="4050872" cy="4050872"/>
          </a:xfrm>
          <a:prstGeom prst="rect">
            <a:avLst/>
          </a:prstGeom>
        </p:spPr>
      </p:pic>
      <p:sp>
        <p:nvSpPr>
          <p:cNvPr id="8" name="TextBox 7"/>
          <p:cNvSpPr txBox="1"/>
          <p:nvPr/>
        </p:nvSpPr>
        <p:spPr>
          <a:xfrm>
            <a:off x="4406511" y="5461615"/>
            <a:ext cx="4034239" cy="371976"/>
          </a:xfrm>
          <a:prstGeom prst="rect">
            <a:avLst/>
          </a:prstGeom>
          <a:noFill/>
        </p:spPr>
        <p:txBody>
          <a:bodyPr wrap="square" rtlCol="0">
            <a:spAutoFit/>
          </a:bodyPr>
          <a:lstStyle/>
          <a:p>
            <a:r>
              <a:rPr lang="es-MX"/>
              <a:t>Creditos de Imagen: Thom Gibson</a:t>
            </a:r>
          </a:p>
        </p:txBody>
      </p:sp>
    </p:spTree>
    <p:extLst>
      <p:ext uri="{BB962C8B-B14F-4D97-AF65-F5344CB8AC3E}">
        <p14:creationId xmlns:p14="http://schemas.microsoft.com/office/powerpoint/2010/main" val="2945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810833"/>
          </a:xfrm>
        </p:spPr>
        <p:txBody>
          <a:bodyPr>
            <a:normAutofit fontScale="90000"/>
          </a:bodyPr>
          <a:lstStyle/>
          <a:p>
            <a:r>
              <a:rPr lang="es-MX"/>
              <a:t>Proyecto del buscador de oro</a:t>
            </a:r>
          </a:p>
        </p:txBody>
      </p:sp>
      <p:sp>
        <p:nvSpPr>
          <p:cNvPr id="4" name="Footer Placeholder 3"/>
          <p:cNvSpPr>
            <a:spLocks noGrp="1"/>
          </p:cNvSpPr>
          <p:nvPr>
            <p:ph type="ftr" sz="quarter" idx="11"/>
          </p:nvPr>
        </p:nvSpPr>
        <p:spPr>
          <a:xfrm>
            <a:off x="5379720" y="6390847"/>
            <a:ext cx="3429000" cy="283845"/>
          </a:xfrm>
        </p:spPr>
        <p:txBody>
          <a:bodyPr/>
          <a:lstStyle/>
          <a:p>
            <a:r>
              <a:rPr lang="en-US"/>
              <a:t>© EV3Lessons.com, 2017, (Last edit: 4/07/2017)</a:t>
            </a:r>
            <a:endParaRPr lang="en-US" dirty="0"/>
          </a:p>
        </p:txBody>
      </p:sp>
      <p:sp>
        <p:nvSpPr>
          <p:cNvPr id="21" name="Slide Number Placeholder 20"/>
          <p:cNvSpPr>
            <a:spLocks noGrp="1"/>
          </p:cNvSpPr>
          <p:nvPr>
            <p:ph type="sldNum" sz="quarter" idx="12"/>
          </p:nvPr>
        </p:nvSpPr>
        <p:spPr/>
        <p:txBody>
          <a:bodyPr/>
          <a:lstStyle/>
          <a:p>
            <a:fld id="{4DBC7FC8-25FB-FC45-8177-2B991DA6778C}" type="slidenum">
              <a:rPr lang="en-US" smtClean="0"/>
              <a:t>3</a:t>
            </a:fld>
            <a:endParaRPr lang="en-US" dirty="0"/>
          </a:p>
        </p:txBody>
      </p:sp>
      <p:sp>
        <p:nvSpPr>
          <p:cNvPr id="15" name="Rectangle 14"/>
          <p:cNvSpPr/>
          <p:nvPr/>
        </p:nvSpPr>
        <p:spPr>
          <a:xfrm>
            <a:off x="536943" y="1670922"/>
            <a:ext cx="4476308" cy="2987136"/>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342900" indent="-342900">
              <a:buFont typeface="Arial" charset="0"/>
              <a:buChar char="•"/>
            </a:pPr>
            <a:r>
              <a:rPr lang="es-MX" dirty="0"/>
              <a:t>Encuentra 3 piezas de papel amarillo colocados aleatoriamente sobre una  mesa utilizando el sensor de color, sin que se caiga de la mesa</a:t>
            </a:r>
          </a:p>
          <a:p>
            <a:pPr marL="342900" indent="-342900">
              <a:buFont typeface="Arial" charset="0"/>
              <a:buChar char="•"/>
            </a:pPr>
            <a:endParaRPr lang="es-MX" dirty="0"/>
          </a:p>
          <a:p>
            <a:pPr marL="342900" indent="-342900">
              <a:buFont typeface="Arial" charset="0"/>
              <a:buChar char="•"/>
            </a:pPr>
            <a:r>
              <a:rPr lang="es-MX" sz="1400" i="1" dirty="0"/>
              <a:t>Nota de EV3Lessons: Es una buena idea probar si el papel de color es reconocido fácilmente por el sensor de color. Cuanto más cerca está el sensor de color LEGO de los colores, mejor. Hemos encontrado que en lugar de papel de construcción para niños, cartulina más gruesa con colores más vivos funcionan mejor con el sensor de color EV3. Puede utilizar la vista Puerto para comprobar el papel. </a:t>
            </a:r>
          </a:p>
        </p:txBody>
      </p:sp>
      <p:sp>
        <p:nvSpPr>
          <p:cNvPr id="3" name="TextBox 2"/>
          <p:cNvSpPr txBox="1"/>
          <p:nvPr/>
        </p:nvSpPr>
        <p:spPr>
          <a:xfrm>
            <a:off x="1061965" y="1285948"/>
            <a:ext cx="3426263" cy="369332"/>
          </a:xfrm>
          <a:prstGeom prst="rect">
            <a:avLst/>
          </a:prstGeom>
          <a:noFill/>
        </p:spPr>
        <p:txBody>
          <a:bodyPr wrap="square" rtlCol="0">
            <a:spAutoFit/>
          </a:bodyPr>
          <a:lstStyle/>
          <a:p>
            <a:pPr algn="ctr"/>
            <a:r>
              <a:rPr lang="es-MX" b="1" u="sng"/>
              <a:t>Requrimientos del proyecto</a:t>
            </a:r>
          </a:p>
        </p:txBody>
      </p:sp>
      <p:sp>
        <p:nvSpPr>
          <p:cNvPr id="6" name="TextBox 5"/>
          <p:cNvSpPr txBox="1"/>
          <p:nvPr/>
        </p:nvSpPr>
        <p:spPr>
          <a:xfrm>
            <a:off x="372139" y="5932967"/>
            <a:ext cx="6390168" cy="646331"/>
          </a:xfrm>
          <a:prstGeom prst="rect">
            <a:avLst/>
          </a:prstGeom>
          <a:noFill/>
        </p:spPr>
        <p:txBody>
          <a:bodyPr wrap="square" rtlCol="0">
            <a:spAutoFit/>
          </a:bodyPr>
          <a:lstStyle/>
          <a:p>
            <a:r>
              <a:rPr lang="es-MX" dirty="0"/>
              <a:t>Creado por </a:t>
            </a:r>
            <a:r>
              <a:rPr lang="es-MX" dirty="0" err="1"/>
              <a:t>Thom</a:t>
            </a:r>
            <a:r>
              <a:rPr lang="es-MX" dirty="0"/>
              <a:t> Gibson (ligeramente modificado por EV3Lessons)</a:t>
            </a:r>
          </a:p>
        </p:txBody>
      </p:sp>
      <p:sp>
        <p:nvSpPr>
          <p:cNvPr id="5" name="TextBox 4"/>
          <p:cNvSpPr txBox="1"/>
          <p:nvPr/>
        </p:nvSpPr>
        <p:spPr>
          <a:xfrm>
            <a:off x="5379720" y="4490360"/>
            <a:ext cx="4231404" cy="923330"/>
          </a:xfrm>
          <a:prstGeom prst="rect">
            <a:avLst/>
          </a:prstGeom>
          <a:noFill/>
        </p:spPr>
        <p:txBody>
          <a:bodyPr wrap="square" rtlCol="0">
            <a:spAutoFit/>
          </a:bodyPr>
          <a:lstStyle/>
          <a:p>
            <a:r>
              <a:rPr lang="en-US" dirty="0"/>
              <a:t>Videos:</a:t>
            </a:r>
          </a:p>
          <a:p>
            <a:r>
              <a:rPr lang="en-US" dirty="0"/>
              <a:t>https://</a:t>
            </a:r>
            <a:r>
              <a:rPr lang="en-US" dirty="0" err="1"/>
              <a:t>youtu.be</a:t>
            </a:r>
            <a:r>
              <a:rPr lang="en-US" dirty="0"/>
              <a:t>/8LnsCfJbRFY</a:t>
            </a:r>
          </a:p>
          <a:p>
            <a:r>
              <a:rPr lang="en-US" dirty="0"/>
              <a:t>https://</a:t>
            </a:r>
            <a:r>
              <a:rPr lang="en-US" dirty="0" err="1"/>
              <a:t>youtu.be</a:t>
            </a:r>
            <a:r>
              <a:rPr lang="en-US" dirty="0"/>
              <a:t>/_4kJwx6QzGU</a:t>
            </a:r>
          </a:p>
        </p:txBody>
      </p:sp>
      <p:sp>
        <p:nvSpPr>
          <p:cNvPr id="7" name="Rectangle 6"/>
          <p:cNvSpPr/>
          <p:nvPr/>
        </p:nvSpPr>
        <p:spPr>
          <a:xfrm>
            <a:off x="7495422" y="2454432"/>
            <a:ext cx="425302" cy="32899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C000"/>
                </a:solidFill>
              </a:ln>
            </a:endParaRPr>
          </a:p>
        </p:txBody>
      </p:sp>
      <p:sp>
        <p:nvSpPr>
          <p:cNvPr id="12" name="Rectangle 11"/>
          <p:cNvSpPr/>
          <p:nvPr/>
        </p:nvSpPr>
        <p:spPr>
          <a:xfrm>
            <a:off x="5915247" y="1470614"/>
            <a:ext cx="425302" cy="32899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C000"/>
                </a:solidFill>
              </a:ln>
            </a:endParaRPr>
          </a:p>
        </p:txBody>
      </p:sp>
      <p:sp>
        <p:nvSpPr>
          <p:cNvPr id="13" name="Rectangle 12"/>
          <p:cNvSpPr/>
          <p:nvPr/>
        </p:nvSpPr>
        <p:spPr>
          <a:xfrm>
            <a:off x="6528391" y="3369788"/>
            <a:ext cx="425302" cy="32899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C000"/>
                </a:solidFill>
              </a:ln>
            </a:endParaRPr>
          </a:p>
        </p:txBody>
      </p:sp>
      <p:sp>
        <p:nvSpPr>
          <p:cNvPr id="8" name="Rectangle 7"/>
          <p:cNvSpPr/>
          <p:nvPr/>
        </p:nvSpPr>
        <p:spPr>
          <a:xfrm>
            <a:off x="5635256" y="1285947"/>
            <a:ext cx="2636874" cy="2994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3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52718"/>
            <a:ext cx="8709660" cy="1371600"/>
          </a:xfrm>
        </p:spPr>
        <p:txBody>
          <a:bodyPr/>
          <a:lstStyle/>
          <a:p>
            <a:r>
              <a:rPr lang="es-MX" dirty="0"/>
              <a:t>Rúbrica del buscador de oro</a:t>
            </a:r>
          </a:p>
        </p:txBody>
      </p:sp>
      <p:sp>
        <p:nvSpPr>
          <p:cNvPr id="4" name="Footer Placeholder 3"/>
          <p:cNvSpPr>
            <a:spLocks noGrp="1"/>
          </p:cNvSpPr>
          <p:nvPr>
            <p:ph type="ftr" sz="quarter" idx="11"/>
          </p:nvPr>
        </p:nvSpPr>
        <p:spPr/>
        <p:txBody>
          <a:bodyPr/>
          <a:lstStyle/>
          <a:p>
            <a:r>
              <a:rPr lang="en-US"/>
              <a:t>© EV3Lessons.com, 2017, (Last edit: 4/07/2017)</a:t>
            </a:r>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sp>
        <p:nvSpPr>
          <p:cNvPr id="7" name="TextBox 6"/>
          <p:cNvSpPr txBox="1"/>
          <p:nvPr/>
        </p:nvSpPr>
        <p:spPr>
          <a:xfrm>
            <a:off x="457199" y="6007125"/>
            <a:ext cx="6390168" cy="369332"/>
          </a:xfrm>
          <a:prstGeom prst="rect">
            <a:avLst/>
          </a:prstGeom>
          <a:noFill/>
        </p:spPr>
        <p:txBody>
          <a:bodyPr wrap="square" rtlCol="0">
            <a:spAutoFit/>
          </a:bodyPr>
          <a:lstStyle/>
          <a:p>
            <a:r>
              <a:rPr lang="es-MX"/>
              <a:t>Creado por Thom Gibson</a:t>
            </a:r>
          </a:p>
        </p:txBody>
      </p:sp>
      <p:graphicFrame>
        <p:nvGraphicFramePr>
          <p:cNvPr id="3" name="Table 2">
            <a:extLst>
              <a:ext uri="{FF2B5EF4-FFF2-40B4-BE49-F238E27FC236}">
                <a16:creationId xmlns:a16="http://schemas.microsoft.com/office/drawing/2014/main" id="{68617942-CDA5-477A-8B11-0DC7F5F23A72}"/>
              </a:ext>
            </a:extLst>
          </p:cNvPr>
          <p:cNvGraphicFramePr>
            <a:graphicFrameLocks noGrp="1"/>
          </p:cNvGraphicFramePr>
          <p:nvPr>
            <p:extLst>
              <p:ext uri="{D42A27DB-BD31-4B8C-83A1-F6EECF244321}">
                <p14:modId xmlns:p14="http://schemas.microsoft.com/office/powerpoint/2010/main" val="2560994874"/>
              </p:ext>
            </p:extLst>
          </p:nvPr>
        </p:nvGraphicFramePr>
        <p:xfrm>
          <a:off x="589495" y="728556"/>
          <a:ext cx="7980882" cy="5082379"/>
        </p:xfrm>
        <a:graphic>
          <a:graphicData uri="http://schemas.openxmlformats.org/drawingml/2006/table">
            <a:tbl>
              <a:tblPr firstRow="1" bandRow="1">
                <a:tableStyleId>{2D5ABB26-0587-4C30-8999-92F81FD0307C}</a:tableStyleId>
              </a:tblPr>
              <a:tblGrid>
                <a:gridCol w="1150095">
                  <a:extLst>
                    <a:ext uri="{9D8B030D-6E8A-4147-A177-3AD203B41FA5}">
                      <a16:colId xmlns:a16="http://schemas.microsoft.com/office/drawing/2014/main" val="699437516"/>
                    </a:ext>
                  </a:extLst>
                </a:gridCol>
                <a:gridCol w="1538869">
                  <a:extLst>
                    <a:ext uri="{9D8B030D-6E8A-4147-A177-3AD203B41FA5}">
                      <a16:colId xmlns:a16="http://schemas.microsoft.com/office/drawing/2014/main" val="1380539930"/>
                    </a:ext>
                  </a:extLst>
                </a:gridCol>
                <a:gridCol w="1575250">
                  <a:extLst>
                    <a:ext uri="{9D8B030D-6E8A-4147-A177-3AD203B41FA5}">
                      <a16:colId xmlns:a16="http://schemas.microsoft.com/office/drawing/2014/main" val="2401640263"/>
                    </a:ext>
                  </a:extLst>
                </a:gridCol>
                <a:gridCol w="1376518">
                  <a:extLst>
                    <a:ext uri="{9D8B030D-6E8A-4147-A177-3AD203B41FA5}">
                      <a16:colId xmlns:a16="http://schemas.microsoft.com/office/drawing/2014/main" val="1290363107"/>
                    </a:ext>
                  </a:extLst>
                </a:gridCol>
                <a:gridCol w="1346595">
                  <a:extLst>
                    <a:ext uri="{9D8B030D-6E8A-4147-A177-3AD203B41FA5}">
                      <a16:colId xmlns:a16="http://schemas.microsoft.com/office/drawing/2014/main" val="71872660"/>
                    </a:ext>
                  </a:extLst>
                </a:gridCol>
                <a:gridCol w="993555">
                  <a:extLst>
                    <a:ext uri="{9D8B030D-6E8A-4147-A177-3AD203B41FA5}">
                      <a16:colId xmlns:a16="http://schemas.microsoft.com/office/drawing/2014/main" val="1670374128"/>
                    </a:ext>
                  </a:extLst>
                </a:gridCol>
              </a:tblGrid>
              <a:tr h="230839">
                <a:tc>
                  <a:txBody>
                    <a:bodyPr/>
                    <a:lstStyle/>
                    <a:p>
                      <a:r>
                        <a:rPr lang="es-MX" sz="1100" b="0" dirty="0">
                          <a:latin typeface="+mj-lt"/>
                        </a:rPr>
                        <a:t>CATEGORIA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200" dirty="0">
                          <a:latin typeface="+mj-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srgbClr val="000000"/>
                          </a:solidFill>
                          <a:effectLst/>
                          <a:uLnTx/>
                          <a:uFillTx/>
                          <a:latin typeface="Arial Black"/>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srgbClr val="000000"/>
                          </a:solidFill>
                          <a:effectLst/>
                          <a:uLnTx/>
                          <a:uFillTx/>
                          <a:latin typeface="Arial Black"/>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srgbClr val="000000"/>
                          </a:solidFill>
                          <a:effectLst/>
                          <a:uLnTx/>
                          <a:uFillTx/>
                          <a:latin typeface="Arial Black"/>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1"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PUNTAJE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305333"/>
                  </a:ext>
                </a:extLst>
              </a:tr>
              <a:tr h="641220">
                <a:tc>
                  <a:txBody>
                    <a:bodyPr/>
                    <a:lstStyle/>
                    <a:p>
                      <a:r>
                        <a:rPr lang="es-MX" sz="1200" b="1" i="1" dirty="0">
                          <a:latin typeface="+mn-lt"/>
                          <a:cs typeface="Calibri" panose="020F0502020204030204" pitchFamily="34" charset="0"/>
                        </a:rPr>
                        <a:t>SENSORES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El sensor de tacto, el sensor de color y los botones del </a:t>
                      </a:r>
                      <a:r>
                        <a:rPr lang="es-MX" sz="1100" dirty="0" err="1"/>
                        <a:t>brick</a:t>
                      </a:r>
                      <a:r>
                        <a:rPr lang="es-MX" sz="1100" dirty="0"/>
                        <a:t> fueron utilizados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Solamente 2 elementos fueron utilizados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000000"/>
                          </a:solidFill>
                          <a:effectLst/>
                          <a:uLnTx/>
                          <a:uFillTx/>
                          <a:latin typeface="+mn-lt"/>
                          <a:ea typeface="+mn-ea"/>
                          <a:cs typeface="+mn-cs"/>
                        </a:rPr>
                        <a:t>Solamente se utilizo 1 elemento</a:t>
                      </a:r>
                      <a:endParaRPr kumimoji="0" lang="es-MX" sz="1800" b="0" i="0" u="none" strike="noStrike" kern="1200" cap="none" spc="0" normalizeH="0" baseline="0" noProof="0" dirty="0">
                        <a:ln>
                          <a:noFill/>
                        </a:ln>
                        <a:solidFill>
                          <a:srgbClr val="000000"/>
                        </a:solidFill>
                        <a:effectLst/>
                        <a:uLnTx/>
                        <a:uFillTx/>
                        <a:latin typeface="+mn-lt"/>
                        <a:ea typeface="+mn-ea"/>
                        <a:cs typeface="+mn-cs"/>
                      </a:endParaRPr>
                    </a:p>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Ninguno de los elementos fueron utilizados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6064883"/>
                  </a:ext>
                </a:extLst>
              </a:tr>
              <a:tr h="769459">
                <a:tc>
                  <a:txBody>
                    <a:bodyPr/>
                    <a:lstStyle/>
                    <a:p>
                      <a:r>
                        <a:rPr kumimoji="0" lang="es-MX" sz="14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PANTALLA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Luz, sonido, texto e imágenes fueron utilizados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Solamente hubo 3 elementos de pantalla incorporados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Solamente hubo 2 elementos de pantalla incorporados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000000"/>
                          </a:solidFill>
                          <a:effectLst/>
                          <a:uLnTx/>
                          <a:uFillTx/>
                          <a:latin typeface="+mn-lt"/>
                          <a:ea typeface="+mn-ea"/>
                          <a:cs typeface="+mn-cs"/>
                        </a:rPr>
                        <a:t> 1 o menos elementos de pantalla incorporados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455540"/>
                  </a:ext>
                </a:extLst>
              </a:tr>
              <a:tr h="884884">
                <a:tc>
                  <a:txBody>
                    <a:bodyPr/>
                    <a:lstStyle/>
                    <a:p>
                      <a:r>
                        <a:rPr kumimoji="0" lang="es-MX" sz="14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ORO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El robot encuentra los 3 pedazos de oro (y lo anuncia) y puede acercarse a la orilla sin caerse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El robot pudo encontrar 2 piezas de oro (y lo anuncia) y puede acercarse a la orilla sin caerse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s-MX" sz="1100" b="0" i="0" u="none" strike="noStrike" kern="1200" cap="none" spc="0" normalizeH="0" baseline="0" noProof="0" dirty="0">
                          <a:ln>
                            <a:noFill/>
                          </a:ln>
                          <a:solidFill>
                            <a:srgbClr val="000000"/>
                          </a:solidFill>
                          <a:effectLst/>
                          <a:uLnTx/>
                          <a:uFillTx/>
                          <a:latin typeface="+mn-lt"/>
                          <a:ea typeface="+mn-ea"/>
                          <a:cs typeface="+mn-cs"/>
                        </a:rPr>
                        <a:t>El robot pudo encontrar 1 piezas de oro y se cae de la orilla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000000"/>
                          </a:solidFill>
                          <a:effectLst/>
                          <a:uLnTx/>
                          <a:uFillTx/>
                          <a:latin typeface="+mn-lt"/>
                          <a:ea typeface="+mn-ea"/>
                          <a:cs typeface="+mn-cs"/>
                        </a:rPr>
                        <a:t>El robot </a:t>
                      </a:r>
                      <a:r>
                        <a:rPr kumimoji="0" lang="es-MX" sz="1200" b="1" i="0" u="none" strike="noStrike" kern="1200" cap="none" spc="0" normalizeH="0" baseline="0" noProof="0" dirty="0">
                          <a:ln>
                            <a:noFill/>
                          </a:ln>
                          <a:solidFill>
                            <a:srgbClr val="000000"/>
                          </a:solidFill>
                          <a:effectLst/>
                          <a:uLnTx/>
                          <a:uFillTx/>
                          <a:latin typeface="+mn-lt"/>
                          <a:ea typeface="+mn-ea"/>
                          <a:cs typeface="+mn-cs"/>
                        </a:rPr>
                        <a:t>no</a:t>
                      </a:r>
                      <a:r>
                        <a:rPr kumimoji="0" lang="es-MX" sz="1100" b="0" i="0" u="none" strike="noStrike" kern="1200" cap="none" spc="0" normalizeH="0" baseline="0" noProof="0" dirty="0">
                          <a:ln>
                            <a:noFill/>
                          </a:ln>
                          <a:solidFill>
                            <a:srgbClr val="000000"/>
                          </a:solidFill>
                          <a:effectLst/>
                          <a:uLnTx/>
                          <a:uFillTx/>
                          <a:latin typeface="+mn-lt"/>
                          <a:ea typeface="+mn-ea"/>
                          <a:cs typeface="+mn-cs"/>
                        </a:rPr>
                        <a:t> pudo encontrar 1 piezas de oro y se cae de la orilla</a:t>
                      </a:r>
                      <a:endParaRPr kumimoji="0" lang="es-MX" sz="1800" b="0" i="0" u="none" strike="noStrike" kern="1200" cap="none" spc="0" normalizeH="0" baseline="0" noProof="0" dirty="0">
                        <a:ln>
                          <a:noFill/>
                        </a:ln>
                        <a:solidFill>
                          <a:srgbClr val="000000"/>
                        </a:solidFill>
                        <a:effectLst/>
                        <a:uLnTx/>
                        <a:uFillTx/>
                        <a:latin typeface="+mn-lt"/>
                        <a:ea typeface="+mn-ea"/>
                        <a:cs typeface="+mn-cs"/>
                      </a:endParaRPr>
                    </a:p>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0991234"/>
                  </a:ext>
                </a:extLst>
              </a:tr>
              <a:tr h="641220">
                <a:tc>
                  <a:txBody>
                    <a:bodyPr/>
                    <a:lstStyle/>
                    <a:p>
                      <a:r>
                        <a:rPr kumimoji="0" lang="es-MX" sz="14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INTERRUPTOERS/BUCLES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Se utilizan un interruptor y un bucle para hacer el código mas eficiente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Solamente un bucle o un interruptor fue utilizado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Ninguno se utilizo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4040940"/>
                  </a:ext>
                </a:extLst>
              </a:tr>
              <a:tr h="923357">
                <a:tc>
                  <a:txBody>
                    <a:bodyPr/>
                    <a:lstStyle/>
                    <a:p>
                      <a:r>
                        <a:rPr kumimoji="0" lang="es-MX" sz="14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REFLEXION</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Incluyen todo las 3 partes de la documentación (Código, video claro, y una reflexión bien escrito)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s-MX" sz="1100" b="0" i="0" u="none" strike="noStrike" kern="1200" cap="none" spc="0" normalizeH="0" baseline="0" noProof="0" dirty="0">
                          <a:ln>
                            <a:noFill/>
                          </a:ln>
                          <a:solidFill>
                            <a:srgbClr val="000000"/>
                          </a:solidFill>
                          <a:effectLst/>
                          <a:uLnTx/>
                          <a:uFillTx/>
                          <a:latin typeface="+mn-lt"/>
                          <a:ea typeface="+mn-ea"/>
                          <a:cs typeface="+mn-cs"/>
                        </a:rPr>
                        <a:t>Incluyen todo las 2 partes de la documentación</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000000"/>
                          </a:solidFill>
                          <a:effectLst/>
                          <a:uLnTx/>
                          <a:uFillTx/>
                          <a:latin typeface="+mn-lt"/>
                          <a:ea typeface="+mn-ea"/>
                          <a:cs typeface="+mn-cs"/>
                        </a:rPr>
                        <a:t>Incluyen todo las 1 partes de la documentación</a:t>
                      </a:r>
                      <a:endParaRPr kumimoji="0" lang="es-MX" sz="1800" b="0" i="0" u="none" strike="noStrike" kern="1200" cap="none" spc="0" normalizeH="0" baseline="0" noProof="0" dirty="0">
                        <a:ln>
                          <a:noFill/>
                        </a:ln>
                        <a:solidFill>
                          <a:srgbClr val="000000"/>
                        </a:solidFill>
                        <a:effectLst/>
                        <a:uLnTx/>
                        <a:uFillTx/>
                        <a:latin typeface="+mn-lt"/>
                        <a:ea typeface="+mn-ea"/>
                        <a:cs typeface="+mn-cs"/>
                      </a:endParaRPr>
                    </a:p>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t>No hubo documentación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496403"/>
                  </a:ext>
                </a:extLst>
              </a:tr>
              <a:tr h="307786">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s-MX" sz="16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Total</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r>
                        <a:rPr lang="en-US" sz="1400" dirty="0"/>
                        <a:t>/20</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0466750"/>
                  </a:ext>
                </a:extLst>
              </a:tr>
            </a:tbl>
          </a:graphicData>
        </a:graphic>
      </p:graphicFrame>
    </p:spTree>
    <p:extLst>
      <p:ext uri="{BB962C8B-B14F-4D97-AF65-F5344CB8AC3E}">
        <p14:creationId xmlns:p14="http://schemas.microsoft.com/office/powerpoint/2010/main" val="48775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741406"/>
          </a:xfrm>
        </p:spPr>
        <p:txBody>
          <a:bodyPr>
            <a:normAutofit/>
          </a:bodyPr>
          <a:lstStyle/>
          <a:p>
            <a:r>
              <a:rPr lang="es-MX" sz="3200" dirty="0"/>
              <a:t>PROYECTO DE RESCATE DE CARGA</a:t>
            </a:r>
            <a:endParaRPr lang="en-US" sz="3200" dirty="0"/>
          </a:p>
        </p:txBody>
      </p:sp>
      <p:sp>
        <p:nvSpPr>
          <p:cNvPr id="4" name="Footer Placeholder 3"/>
          <p:cNvSpPr>
            <a:spLocks noGrp="1"/>
          </p:cNvSpPr>
          <p:nvPr>
            <p:ph type="ftr" sz="quarter" idx="11"/>
          </p:nvPr>
        </p:nvSpPr>
        <p:spPr/>
        <p:txBody>
          <a:bodyPr/>
          <a:lstStyle/>
          <a:p>
            <a:r>
              <a:rPr lang="en-US"/>
              <a:t>© EV3Lessons.com, 2017, (Last edit: 4/07/2017)</a:t>
            </a:r>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7" name="TextBox 6"/>
          <p:cNvSpPr txBox="1"/>
          <p:nvPr/>
        </p:nvSpPr>
        <p:spPr>
          <a:xfrm>
            <a:off x="457200" y="1084521"/>
            <a:ext cx="3795824" cy="4185761"/>
          </a:xfrm>
          <a:prstGeom prst="rect">
            <a:avLst/>
          </a:prstGeom>
          <a:noFill/>
        </p:spPr>
        <p:txBody>
          <a:bodyPr wrap="square" rtlCol="0">
            <a:spAutoFit/>
          </a:bodyPr>
          <a:lstStyle/>
          <a:p>
            <a:r>
              <a:rPr lang="es-MX" sz="1400" dirty="0"/>
              <a:t>Después de recuperar el oro en el desafío anterior, te das cuenta que se te ha caído carga valiosa ¡la cual es importante para la misión! Necesitas poder escanear el mapa y ver donde esta.  </a:t>
            </a:r>
          </a:p>
          <a:p>
            <a:endParaRPr lang="es-MX" sz="1400" dirty="0"/>
          </a:p>
          <a:p>
            <a:r>
              <a:rPr lang="es-MX" sz="1400" dirty="0"/>
              <a:t>Sabes que tendrás que avanzar una distancia desconocida hacia una pared de un acantilado, girar exactamente 90 grados a la izquierda, recorrer una distancia desconocida hacia adelante para recuperar la carga, y luego girar exactamente 90 grados a la derecha para hacer que salga de regreso al campamento base</a:t>
            </a:r>
          </a:p>
          <a:p>
            <a:endParaRPr lang="es-MX" sz="1400" dirty="0"/>
          </a:p>
          <a:p>
            <a:r>
              <a:rPr lang="es-MX" sz="1400" dirty="0"/>
              <a:t>Su </a:t>
            </a:r>
            <a:r>
              <a:rPr lang="es-MX" sz="1400" dirty="0" err="1"/>
              <a:t>rover</a:t>
            </a:r>
            <a:r>
              <a:rPr lang="es-MX" sz="1400" dirty="0"/>
              <a:t> está equipado con un sensor ultrasónico. (El sensor giroscópico es opcional si aún no ha aprendido a utilizar este sensor.)</a:t>
            </a:r>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392609" y="1524317"/>
            <a:ext cx="4372408" cy="2982553"/>
          </a:xfrm>
          <a:prstGeom prst="rect">
            <a:avLst/>
          </a:prstGeom>
        </p:spPr>
      </p:pic>
      <p:sp>
        <p:nvSpPr>
          <p:cNvPr id="9" name="TextBox 8"/>
          <p:cNvSpPr txBox="1"/>
          <p:nvPr/>
        </p:nvSpPr>
        <p:spPr>
          <a:xfrm>
            <a:off x="457199" y="6007125"/>
            <a:ext cx="7525112" cy="369332"/>
          </a:xfrm>
          <a:prstGeom prst="rect">
            <a:avLst/>
          </a:prstGeom>
          <a:noFill/>
        </p:spPr>
        <p:txBody>
          <a:bodyPr wrap="square" rtlCol="0">
            <a:spAutoFit/>
          </a:bodyPr>
          <a:lstStyle/>
          <a:p>
            <a:r>
              <a:rPr lang="es-MX" dirty="0"/>
              <a:t>Creado por </a:t>
            </a:r>
            <a:r>
              <a:rPr lang="es-MX" dirty="0" err="1"/>
              <a:t>Thom</a:t>
            </a:r>
            <a:r>
              <a:rPr lang="es-MX" dirty="0"/>
              <a:t> Gibson (ligeramente modificado por EV3Lessons)</a:t>
            </a:r>
          </a:p>
        </p:txBody>
      </p:sp>
      <p:sp>
        <p:nvSpPr>
          <p:cNvPr id="10" name="TextBox 9"/>
          <p:cNvSpPr txBox="1"/>
          <p:nvPr/>
        </p:nvSpPr>
        <p:spPr>
          <a:xfrm>
            <a:off x="4392609" y="5256997"/>
            <a:ext cx="4064775" cy="369332"/>
          </a:xfrm>
          <a:prstGeom prst="rect">
            <a:avLst/>
          </a:prstGeom>
          <a:noFill/>
        </p:spPr>
        <p:txBody>
          <a:bodyPr wrap="square" rtlCol="0">
            <a:spAutoFit/>
          </a:bodyPr>
          <a:lstStyle/>
          <a:p>
            <a:r>
              <a:rPr lang="en-US" dirty="0"/>
              <a:t>Videos: https://youtu.be/8ErF489RfhQ</a:t>
            </a:r>
          </a:p>
        </p:txBody>
      </p:sp>
      <p:sp>
        <p:nvSpPr>
          <p:cNvPr id="11" name="TextBox 10"/>
          <p:cNvSpPr txBox="1"/>
          <p:nvPr/>
        </p:nvSpPr>
        <p:spPr>
          <a:xfrm>
            <a:off x="6578813" y="1921132"/>
            <a:ext cx="1403498" cy="369332"/>
          </a:xfrm>
          <a:prstGeom prst="rect">
            <a:avLst/>
          </a:prstGeom>
          <a:noFill/>
        </p:spPr>
        <p:txBody>
          <a:bodyPr wrap="square" rtlCol="0">
            <a:spAutoFit/>
          </a:bodyPr>
          <a:lstStyle/>
          <a:p>
            <a:r>
              <a:rPr lang="en-US"/>
              <a:t>Cliff</a:t>
            </a:r>
          </a:p>
        </p:txBody>
      </p:sp>
      <p:sp>
        <p:nvSpPr>
          <p:cNvPr id="12" name="TextBox 11"/>
          <p:cNvSpPr txBox="1"/>
          <p:nvPr/>
        </p:nvSpPr>
        <p:spPr>
          <a:xfrm>
            <a:off x="6730736" y="4327935"/>
            <a:ext cx="972062" cy="369332"/>
          </a:xfrm>
          <a:prstGeom prst="rect">
            <a:avLst/>
          </a:prstGeom>
          <a:noFill/>
        </p:spPr>
        <p:txBody>
          <a:bodyPr wrap="square" rtlCol="0">
            <a:spAutoFit/>
          </a:bodyPr>
          <a:lstStyle/>
          <a:p>
            <a:r>
              <a:rPr lang="en-US" dirty="0"/>
              <a:t>Start</a:t>
            </a:r>
          </a:p>
        </p:txBody>
      </p:sp>
      <p:sp>
        <p:nvSpPr>
          <p:cNvPr id="13" name="Rectangle 12"/>
          <p:cNvSpPr/>
          <p:nvPr/>
        </p:nvSpPr>
        <p:spPr>
          <a:xfrm>
            <a:off x="4392609" y="1084521"/>
            <a:ext cx="4372408" cy="395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81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933" y="152718"/>
            <a:ext cx="8564136" cy="1371600"/>
          </a:xfrm>
        </p:spPr>
        <p:txBody>
          <a:bodyPr/>
          <a:lstStyle/>
          <a:p>
            <a:r>
              <a:rPr lang="es-MX" dirty="0"/>
              <a:t>Rúbrica de RESCATE de carga</a:t>
            </a:r>
            <a:endParaRPr lang="en-US" dirty="0"/>
          </a:p>
        </p:txBody>
      </p:sp>
      <p:sp>
        <p:nvSpPr>
          <p:cNvPr id="4" name="Footer Placeholder 3"/>
          <p:cNvSpPr>
            <a:spLocks noGrp="1"/>
          </p:cNvSpPr>
          <p:nvPr>
            <p:ph type="ftr" sz="quarter" idx="11"/>
          </p:nvPr>
        </p:nvSpPr>
        <p:spPr/>
        <p:txBody>
          <a:bodyPr/>
          <a:lstStyle/>
          <a:p>
            <a:r>
              <a:rPr lang="en-US"/>
              <a:t>© EV3Lessons.com, 2017, (Last edit: 4/07/2017)</a:t>
            </a:r>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sp>
        <p:nvSpPr>
          <p:cNvPr id="7" name="TextBox 6"/>
          <p:cNvSpPr txBox="1"/>
          <p:nvPr/>
        </p:nvSpPr>
        <p:spPr>
          <a:xfrm>
            <a:off x="457199" y="6081494"/>
            <a:ext cx="6390168" cy="369332"/>
          </a:xfrm>
          <a:prstGeom prst="rect">
            <a:avLst/>
          </a:prstGeom>
          <a:noFill/>
        </p:spPr>
        <p:txBody>
          <a:bodyPr wrap="square" rtlCol="0">
            <a:spAutoFit/>
          </a:bodyPr>
          <a:lstStyle/>
          <a:p>
            <a:r>
              <a:rPr lang="es-MX" dirty="0"/>
              <a:t>Creado por </a:t>
            </a:r>
            <a:r>
              <a:rPr lang="es-MX" dirty="0" err="1"/>
              <a:t>Thom</a:t>
            </a:r>
            <a:r>
              <a:rPr lang="es-MX" dirty="0"/>
              <a:t> Gibson</a:t>
            </a:r>
          </a:p>
        </p:txBody>
      </p:sp>
      <p:graphicFrame>
        <p:nvGraphicFramePr>
          <p:cNvPr id="3" name="Table 2">
            <a:extLst>
              <a:ext uri="{FF2B5EF4-FFF2-40B4-BE49-F238E27FC236}">
                <a16:creationId xmlns:a16="http://schemas.microsoft.com/office/drawing/2014/main" id="{68617942-CDA5-477A-8B11-0DC7F5F23A72}"/>
              </a:ext>
            </a:extLst>
          </p:cNvPr>
          <p:cNvGraphicFramePr>
            <a:graphicFrameLocks noGrp="1"/>
          </p:cNvGraphicFramePr>
          <p:nvPr>
            <p:extLst>
              <p:ext uri="{D42A27DB-BD31-4B8C-83A1-F6EECF244321}">
                <p14:modId xmlns:p14="http://schemas.microsoft.com/office/powerpoint/2010/main" val="1711444397"/>
              </p:ext>
            </p:extLst>
          </p:nvPr>
        </p:nvGraphicFramePr>
        <p:xfrm>
          <a:off x="589495" y="728556"/>
          <a:ext cx="7980882" cy="5364480"/>
        </p:xfrm>
        <a:graphic>
          <a:graphicData uri="http://schemas.openxmlformats.org/drawingml/2006/table">
            <a:tbl>
              <a:tblPr firstRow="1" bandRow="1">
                <a:tableStyleId>{2D5ABB26-0587-4C30-8999-92F81FD0307C}</a:tableStyleId>
              </a:tblPr>
              <a:tblGrid>
                <a:gridCol w="1150095">
                  <a:extLst>
                    <a:ext uri="{9D8B030D-6E8A-4147-A177-3AD203B41FA5}">
                      <a16:colId xmlns:a16="http://schemas.microsoft.com/office/drawing/2014/main" val="699437516"/>
                    </a:ext>
                  </a:extLst>
                </a:gridCol>
                <a:gridCol w="1706137">
                  <a:extLst>
                    <a:ext uri="{9D8B030D-6E8A-4147-A177-3AD203B41FA5}">
                      <a16:colId xmlns:a16="http://schemas.microsoft.com/office/drawing/2014/main" val="1380539930"/>
                    </a:ext>
                  </a:extLst>
                </a:gridCol>
                <a:gridCol w="1471961">
                  <a:extLst>
                    <a:ext uri="{9D8B030D-6E8A-4147-A177-3AD203B41FA5}">
                      <a16:colId xmlns:a16="http://schemas.microsoft.com/office/drawing/2014/main" val="2401640263"/>
                    </a:ext>
                  </a:extLst>
                </a:gridCol>
                <a:gridCol w="1405053">
                  <a:extLst>
                    <a:ext uri="{9D8B030D-6E8A-4147-A177-3AD203B41FA5}">
                      <a16:colId xmlns:a16="http://schemas.microsoft.com/office/drawing/2014/main" val="1290363107"/>
                    </a:ext>
                  </a:extLst>
                </a:gridCol>
                <a:gridCol w="1360449">
                  <a:extLst>
                    <a:ext uri="{9D8B030D-6E8A-4147-A177-3AD203B41FA5}">
                      <a16:colId xmlns:a16="http://schemas.microsoft.com/office/drawing/2014/main" val="71872660"/>
                    </a:ext>
                  </a:extLst>
                </a:gridCol>
                <a:gridCol w="887187">
                  <a:extLst>
                    <a:ext uri="{9D8B030D-6E8A-4147-A177-3AD203B41FA5}">
                      <a16:colId xmlns:a16="http://schemas.microsoft.com/office/drawing/2014/main" val="1670374128"/>
                    </a:ext>
                  </a:extLst>
                </a:gridCol>
              </a:tblGrid>
              <a:tr h="298480">
                <a:tc>
                  <a:txBody>
                    <a:bodyPr/>
                    <a:lstStyle/>
                    <a:p>
                      <a:r>
                        <a:rPr lang="es-MX" sz="1050" b="0" dirty="0">
                          <a:latin typeface="+mj-lt"/>
                        </a:rPr>
                        <a:t>CATEGORIA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latin typeface="+mj-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000000"/>
                          </a:solidFill>
                          <a:effectLst/>
                          <a:uLnTx/>
                          <a:uFillTx/>
                          <a:latin typeface="Arial Black"/>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000000"/>
                          </a:solidFill>
                          <a:effectLst/>
                          <a:uLnTx/>
                          <a:uFillTx/>
                          <a:latin typeface="Arial Black"/>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000000"/>
                          </a:solidFill>
                          <a:effectLst/>
                          <a:uLnTx/>
                          <a:uFillTx/>
                          <a:latin typeface="Arial Black"/>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PUNTAJE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305333"/>
                  </a:ext>
                </a:extLst>
              </a:tr>
              <a:tr h="217457">
                <a:tc>
                  <a:txBody>
                    <a:bodyPr/>
                    <a:lstStyle/>
                    <a:p>
                      <a:r>
                        <a:rPr lang="es-MX" sz="1100" b="1" i="1" dirty="0">
                          <a:latin typeface="+mn-lt"/>
                          <a:cs typeface="Calibri" panose="020F0502020204030204" pitchFamily="34" charset="0"/>
                        </a:rPr>
                        <a:t>CONSTRUCCIÓN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Los sensores y el aparato de agarre están seguros y en la ubicación óptima para completar la tarea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Cualquier sensor o aparato no está bien conectado al EV3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Falta 1 sensor / aparato</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Faltan 2 sensores / aparatos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6064883"/>
                  </a:ext>
                </a:extLst>
              </a:tr>
              <a:tr h="179551">
                <a:tc>
                  <a:txBody>
                    <a:bodyPr/>
                    <a:lstStyle/>
                    <a:p>
                      <a:r>
                        <a:rPr kumimoji="0" lang="es-MX" sz="12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GIROSCOPIO</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El sensor giroscópico se utiliza adecuadamente para hacer el programa más eficiente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El Giroscopio se utiliza pero podría haber sido utilizado de manera más eficiente para los giros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El giroscopio está conectado, pero no se utiliza</a:t>
                      </a:r>
                      <a:endParaRPr lang="es-MX"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 El giroscopio no está conectado ni utilizado</a:t>
                      </a:r>
                      <a:endParaRPr lang="es-MX" sz="105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455540"/>
                  </a:ext>
                </a:extLst>
              </a:tr>
              <a:tr h="438827">
                <a:tc>
                  <a:txBody>
                    <a:bodyPr/>
                    <a:lstStyle/>
                    <a:p>
                      <a:r>
                        <a:rPr kumimoji="0" lang="es-MX" sz="12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ULTRASÓNICO</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El sensor ultrasónico se utiliza adecuadamente para hacer el programa más eficiente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El ultrasonido se utiliza pero podría haber sido utilizado más eficientemente para cubrir distancias desconocidas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Ultrasónico está conectado, pero no se utiliza</a:t>
                      </a:r>
                      <a:endParaRPr lang="es-MX"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El ultrasónico no está conectado ni utilizado</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0991234"/>
                  </a:ext>
                </a:extLst>
              </a:tr>
              <a:tr h="641220">
                <a:tc>
                  <a:txBody>
                    <a:bodyPr/>
                    <a:lstStyle/>
                    <a:p>
                      <a:r>
                        <a:rPr kumimoji="0" lang="es-MX" sz="12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TERMINACIÓN</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EV3 no golpea la pared del acantilado, recupera la carga y sale con seguridad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50" dirty="0"/>
                        <a:t>EV3 completa 2 de estas 3 tareas</a:t>
                      </a:r>
                    </a:p>
                    <a:p>
                      <a:endParaRPr lang="es-MX"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EV3 completa 1 de estas 3 tareas</a:t>
                      </a:r>
                    </a:p>
                    <a:p>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EV3 completa ninguna de estas 3 tareas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4040940"/>
                  </a:ext>
                </a:extLst>
              </a:tr>
              <a:tr h="695827">
                <a:tc>
                  <a:txBody>
                    <a:bodyPr/>
                    <a:lstStyle/>
                    <a:p>
                      <a:r>
                        <a:rPr kumimoji="0" lang="es-MX" sz="12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REFLEXION</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Incluyen todo las 3 partes de la documentación (Código, video claro, y una reflexión bien escrito)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s-MX" sz="1050" b="0" i="0" u="none" strike="noStrike" kern="1200" cap="none" spc="0" normalizeH="0" baseline="0" noProof="0" dirty="0">
                          <a:ln>
                            <a:noFill/>
                          </a:ln>
                          <a:solidFill>
                            <a:srgbClr val="000000"/>
                          </a:solidFill>
                          <a:effectLst/>
                          <a:uLnTx/>
                          <a:uFillTx/>
                          <a:latin typeface="+mn-lt"/>
                          <a:ea typeface="+mn-ea"/>
                          <a:cs typeface="+mn-cs"/>
                        </a:rPr>
                        <a:t>Incluyen todo las 2 partes de la documentación</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Incluyen todo las 1 partes de la documentación</a:t>
                      </a:r>
                      <a:endParaRPr kumimoji="0" lang="es-MX" sz="1600" b="0" i="0" u="none" strike="noStrike" kern="1200" cap="none" spc="0" normalizeH="0" baseline="0" noProof="0" dirty="0">
                        <a:ln>
                          <a:noFill/>
                        </a:ln>
                        <a:solidFill>
                          <a:srgbClr val="000000"/>
                        </a:solidFill>
                        <a:effectLst/>
                        <a:uLnTx/>
                        <a:uFillTx/>
                        <a:latin typeface="+mn-lt"/>
                        <a:ea typeface="+mn-ea"/>
                        <a:cs typeface="+mn-cs"/>
                      </a:endParaRPr>
                    </a:p>
                    <a:p>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No hubo documentación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496403"/>
                  </a:ext>
                </a:extLst>
              </a:tr>
              <a:tr h="307786">
                <a:tc>
                  <a:txBody>
                    <a:bodyPr/>
                    <a:lstStyle/>
                    <a:p>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s-MX" sz="14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Total</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a:r>
                        <a:rPr lang="en-US" sz="1200" dirty="0"/>
                        <a:t>/20</a:t>
                      </a: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0466750"/>
                  </a:ext>
                </a:extLst>
              </a:tr>
            </a:tbl>
          </a:graphicData>
        </a:graphic>
      </p:graphicFrame>
    </p:spTree>
    <p:extLst>
      <p:ext uri="{BB962C8B-B14F-4D97-AF65-F5344CB8AC3E}">
        <p14:creationId xmlns:p14="http://schemas.microsoft.com/office/powerpoint/2010/main" val="138163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810833"/>
          </a:xfrm>
        </p:spPr>
        <p:txBody>
          <a:bodyPr>
            <a:normAutofit/>
          </a:bodyPr>
          <a:lstStyle/>
          <a:p>
            <a:r>
              <a:rPr lang="en-US" dirty="0"/>
              <a:t>PROYECTO SENSORIAL</a:t>
            </a:r>
          </a:p>
        </p:txBody>
      </p:sp>
      <p:sp>
        <p:nvSpPr>
          <p:cNvPr id="4" name="Footer Placeholder 3"/>
          <p:cNvSpPr>
            <a:spLocks noGrp="1"/>
          </p:cNvSpPr>
          <p:nvPr>
            <p:ph type="ftr" sz="quarter" idx="11"/>
          </p:nvPr>
        </p:nvSpPr>
        <p:spPr>
          <a:xfrm>
            <a:off x="5379720" y="6390847"/>
            <a:ext cx="3429000" cy="283845"/>
          </a:xfrm>
        </p:spPr>
        <p:txBody>
          <a:bodyPr/>
          <a:lstStyle/>
          <a:p>
            <a:r>
              <a:rPr lang="en-US"/>
              <a:t>© EV3Lessons.com, 2017, (Last edit: 4/07/2017)</a:t>
            </a:r>
            <a:endParaRPr lang="en-US" dirty="0"/>
          </a:p>
        </p:txBody>
      </p:sp>
      <p:sp>
        <p:nvSpPr>
          <p:cNvPr id="21" name="Slide Number Placeholder 20"/>
          <p:cNvSpPr>
            <a:spLocks noGrp="1"/>
          </p:cNvSpPr>
          <p:nvPr>
            <p:ph type="sldNum" sz="quarter" idx="12"/>
          </p:nvPr>
        </p:nvSpPr>
        <p:spPr/>
        <p:txBody>
          <a:bodyPr/>
          <a:lstStyle/>
          <a:p>
            <a:fld id="{4DBC7FC8-25FB-FC45-8177-2B991DA6778C}" type="slidenum">
              <a:rPr lang="en-US" smtClean="0"/>
              <a:t>7</a:t>
            </a:fld>
            <a:endParaRPr lang="en-US" dirty="0"/>
          </a:p>
        </p:txBody>
      </p:sp>
      <p:sp>
        <p:nvSpPr>
          <p:cNvPr id="15" name="Rectangle 14"/>
          <p:cNvSpPr/>
          <p:nvPr/>
        </p:nvSpPr>
        <p:spPr>
          <a:xfrm>
            <a:off x="457199" y="1903841"/>
            <a:ext cx="4476308" cy="212397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charset="0"/>
              <a:buChar char="•"/>
            </a:pPr>
            <a:r>
              <a:rPr lang="es-MX" dirty="0"/>
              <a:t>Crea un robot que utiliza cada uno de los sensores al menos una vez. (tacto, color, ultrasónico/infrarrojo)</a:t>
            </a:r>
          </a:p>
          <a:p>
            <a:pPr marL="342900" indent="-342900">
              <a:buFont typeface="Arial" charset="0"/>
              <a:buChar char="•"/>
            </a:pPr>
            <a:r>
              <a:rPr lang="es-MX" dirty="0"/>
              <a:t>Utilice texto en la pantalla</a:t>
            </a:r>
          </a:p>
          <a:p>
            <a:pPr marL="342900" indent="-342900">
              <a:buFont typeface="Arial" charset="0"/>
              <a:buChar char="•"/>
            </a:pPr>
            <a:r>
              <a:rPr lang="es-MX" dirty="0"/>
              <a:t>Utilice sonidos del </a:t>
            </a:r>
            <a:r>
              <a:rPr lang="es-MX" dirty="0" err="1"/>
              <a:t>brick</a:t>
            </a:r>
            <a:r>
              <a:rPr lang="es-MX" dirty="0"/>
              <a:t> y luces</a:t>
            </a:r>
          </a:p>
          <a:p>
            <a:pPr marL="342900" indent="-342900">
              <a:buFont typeface="Arial" charset="0"/>
              <a:buChar char="•"/>
            </a:pPr>
            <a:r>
              <a:rPr lang="es-MX" dirty="0"/>
              <a:t>Utilice al menos un botón del </a:t>
            </a:r>
            <a:r>
              <a:rPr lang="es-MX" dirty="0" err="1"/>
              <a:t>brick</a:t>
            </a:r>
            <a:endParaRPr lang="es-MX" dirty="0"/>
          </a:p>
          <a:p>
            <a:pPr marL="342900" indent="-342900">
              <a:buFont typeface="Arial" charset="0"/>
              <a:buChar char="•"/>
            </a:pPr>
            <a:r>
              <a:rPr lang="es-MX" dirty="0"/>
              <a:t>Opcional: Si has aprendido a utilizar el giro sensor, agrégalo</a:t>
            </a:r>
          </a:p>
        </p:txBody>
      </p:sp>
      <p:sp>
        <p:nvSpPr>
          <p:cNvPr id="16" name="Rectangle 15"/>
          <p:cNvSpPr/>
          <p:nvPr/>
        </p:nvSpPr>
        <p:spPr>
          <a:xfrm>
            <a:off x="5549485" y="1903841"/>
            <a:ext cx="2781300" cy="91410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charset="0"/>
              <a:buChar char="•"/>
            </a:pPr>
            <a:r>
              <a:rPr lang="es-MX" dirty="0"/>
              <a:t>Crea una carrera de obstáculos para su robot</a:t>
            </a:r>
          </a:p>
          <a:p>
            <a:pPr marL="285750" indent="-285750">
              <a:buFont typeface="Arial" charset="0"/>
              <a:buChar char="•"/>
            </a:pPr>
            <a:r>
              <a:rPr lang="es-MX" dirty="0"/>
              <a:t>Crea un juego interactivo</a:t>
            </a:r>
          </a:p>
        </p:txBody>
      </p:sp>
      <p:sp>
        <p:nvSpPr>
          <p:cNvPr id="3" name="TextBox 2"/>
          <p:cNvSpPr txBox="1"/>
          <p:nvPr/>
        </p:nvSpPr>
        <p:spPr>
          <a:xfrm>
            <a:off x="1012584" y="1362126"/>
            <a:ext cx="3365537" cy="369332"/>
          </a:xfrm>
          <a:prstGeom prst="rect">
            <a:avLst/>
          </a:prstGeom>
          <a:noFill/>
        </p:spPr>
        <p:txBody>
          <a:bodyPr wrap="square" rtlCol="0">
            <a:spAutoFit/>
          </a:bodyPr>
          <a:lstStyle/>
          <a:p>
            <a:pPr algn="ctr"/>
            <a:r>
              <a:rPr lang="es-MX" b="1" u="sng" dirty="0"/>
              <a:t>Requerimientos del proyecto</a:t>
            </a:r>
          </a:p>
        </p:txBody>
      </p:sp>
      <p:sp>
        <p:nvSpPr>
          <p:cNvPr id="19" name="TextBox 18"/>
          <p:cNvSpPr txBox="1"/>
          <p:nvPr/>
        </p:nvSpPr>
        <p:spPr>
          <a:xfrm>
            <a:off x="5549485" y="1249030"/>
            <a:ext cx="2711303" cy="369332"/>
          </a:xfrm>
          <a:prstGeom prst="rect">
            <a:avLst/>
          </a:prstGeom>
          <a:noFill/>
        </p:spPr>
        <p:txBody>
          <a:bodyPr wrap="square" rtlCol="0">
            <a:spAutoFit/>
          </a:bodyPr>
          <a:lstStyle/>
          <a:p>
            <a:pPr algn="ctr"/>
            <a:r>
              <a:rPr lang="es-MX" b="1" u="sng" dirty="0"/>
              <a:t>Ideas</a:t>
            </a:r>
          </a:p>
        </p:txBody>
      </p:sp>
      <p:sp>
        <p:nvSpPr>
          <p:cNvPr id="7" name="TextBox 6"/>
          <p:cNvSpPr txBox="1"/>
          <p:nvPr/>
        </p:nvSpPr>
        <p:spPr>
          <a:xfrm>
            <a:off x="680484" y="4657060"/>
            <a:ext cx="6507125" cy="369332"/>
          </a:xfrm>
          <a:prstGeom prst="rect">
            <a:avLst/>
          </a:prstGeom>
          <a:noFill/>
        </p:spPr>
        <p:txBody>
          <a:bodyPr wrap="square" rtlCol="0">
            <a:spAutoFit/>
          </a:bodyPr>
          <a:lstStyle/>
          <a:p>
            <a:r>
              <a:rPr lang="es-MX" dirty="0"/>
              <a:t>Video: https://youtu.be/9dEupLZSI6s</a:t>
            </a:r>
          </a:p>
        </p:txBody>
      </p:sp>
      <p:sp>
        <p:nvSpPr>
          <p:cNvPr id="11" name="TextBox 10">
            <a:extLst>
              <a:ext uri="{FF2B5EF4-FFF2-40B4-BE49-F238E27FC236}">
                <a16:creationId xmlns:a16="http://schemas.microsoft.com/office/drawing/2014/main" id="{967BFEFF-B999-4C5D-BDDF-E1AB31B08845}"/>
              </a:ext>
            </a:extLst>
          </p:cNvPr>
          <p:cNvSpPr txBox="1"/>
          <p:nvPr/>
        </p:nvSpPr>
        <p:spPr>
          <a:xfrm>
            <a:off x="457199" y="6007125"/>
            <a:ext cx="7525112" cy="369332"/>
          </a:xfrm>
          <a:prstGeom prst="rect">
            <a:avLst/>
          </a:prstGeom>
          <a:noFill/>
        </p:spPr>
        <p:txBody>
          <a:bodyPr wrap="square" rtlCol="0">
            <a:spAutoFit/>
          </a:bodyPr>
          <a:lstStyle/>
          <a:p>
            <a:r>
              <a:rPr lang="es-MX" dirty="0"/>
              <a:t>Creado por </a:t>
            </a:r>
            <a:r>
              <a:rPr lang="es-MX" dirty="0" err="1"/>
              <a:t>Thom</a:t>
            </a:r>
            <a:r>
              <a:rPr lang="es-MX" dirty="0"/>
              <a:t> Gibson (ligeramente modificado por EV3Lessons)</a:t>
            </a:r>
          </a:p>
        </p:txBody>
      </p:sp>
    </p:spTree>
    <p:extLst>
      <p:ext uri="{BB962C8B-B14F-4D97-AF65-F5344CB8AC3E}">
        <p14:creationId xmlns:p14="http://schemas.microsoft.com/office/powerpoint/2010/main" val="786274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469631" cy="1371600"/>
          </a:xfrm>
        </p:spPr>
        <p:txBody>
          <a:bodyPr/>
          <a:lstStyle/>
          <a:p>
            <a:r>
              <a:rPr lang="es-MX" dirty="0"/>
              <a:t>Rubrica</a:t>
            </a:r>
            <a:r>
              <a:rPr lang="en-US" dirty="0"/>
              <a:t> PROYECTO SENSORIAL</a:t>
            </a:r>
          </a:p>
        </p:txBody>
      </p:sp>
      <p:sp>
        <p:nvSpPr>
          <p:cNvPr id="4" name="Footer Placeholder 3"/>
          <p:cNvSpPr>
            <a:spLocks noGrp="1"/>
          </p:cNvSpPr>
          <p:nvPr>
            <p:ph type="ftr" sz="quarter" idx="11"/>
          </p:nvPr>
        </p:nvSpPr>
        <p:spPr/>
        <p:txBody>
          <a:bodyPr/>
          <a:lstStyle/>
          <a:p>
            <a:r>
              <a:rPr lang="en-US"/>
              <a:t>© EV3Lessons.com, 2017, (Last edit: 4/07/2017)</a:t>
            </a:r>
          </a:p>
        </p:txBody>
      </p:sp>
      <p:sp>
        <p:nvSpPr>
          <p:cNvPr id="5" name="Slide Number Placeholder 4"/>
          <p:cNvSpPr>
            <a:spLocks noGrp="1"/>
          </p:cNvSpPr>
          <p:nvPr>
            <p:ph type="sldNum" sz="quarter" idx="12"/>
          </p:nvPr>
        </p:nvSpPr>
        <p:spPr/>
        <p:txBody>
          <a:bodyPr/>
          <a:lstStyle/>
          <a:p>
            <a:fld id="{4DBC7FC8-25FB-FC45-8177-2B991DA6778C}" type="slidenum">
              <a:rPr lang="en-US" smtClean="0"/>
              <a:t>8</a:t>
            </a:fld>
            <a:endParaRPr lang="en-US" dirty="0"/>
          </a:p>
        </p:txBody>
      </p:sp>
      <p:sp>
        <p:nvSpPr>
          <p:cNvPr id="7" name="Rectangle 6"/>
          <p:cNvSpPr/>
          <p:nvPr/>
        </p:nvSpPr>
        <p:spPr>
          <a:xfrm>
            <a:off x="760576" y="6189687"/>
            <a:ext cx="2847896" cy="369332"/>
          </a:xfrm>
          <a:prstGeom prst="rect">
            <a:avLst/>
          </a:prstGeom>
        </p:spPr>
        <p:txBody>
          <a:bodyPr wrap="none">
            <a:spAutoFit/>
          </a:bodyPr>
          <a:lstStyle/>
          <a:p>
            <a:r>
              <a:rPr lang="es-MX"/>
              <a:t>Creado por Thom Gibson </a:t>
            </a:r>
          </a:p>
        </p:txBody>
      </p:sp>
      <p:graphicFrame>
        <p:nvGraphicFramePr>
          <p:cNvPr id="9" name="Table 8">
            <a:extLst>
              <a:ext uri="{FF2B5EF4-FFF2-40B4-BE49-F238E27FC236}">
                <a16:creationId xmlns:a16="http://schemas.microsoft.com/office/drawing/2014/main" id="{5BEB0B3D-C161-40B5-92DF-7BF90C72D658}"/>
              </a:ext>
            </a:extLst>
          </p:cNvPr>
          <p:cNvGraphicFramePr>
            <a:graphicFrameLocks noGrp="1"/>
          </p:cNvGraphicFramePr>
          <p:nvPr>
            <p:extLst>
              <p:ext uri="{D42A27DB-BD31-4B8C-83A1-F6EECF244321}">
                <p14:modId xmlns:p14="http://schemas.microsoft.com/office/powerpoint/2010/main" val="2103108123"/>
              </p:ext>
            </p:extLst>
          </p:nvPr>
        </p:nvGraphicFramePr>
        <p:xfrm>
          <a:off x="589495" y="728556"/>
          <a:ext cx="7978677" cy="5091460"/>
        </p:xfrm>
        <a:graphic>
          <a:graphicData uri="http://schemas.openxmlformats.org/drawingml/2006/table">
            <a:tbl>
              <a:tblPr firstRow="1" bandRow="1">
                <a:tableStyleId>{2D5ABB26-0587-4C30-8999-92F81FD0307C}</a:tableStyleId>
              </a:tblPr>
              <a:tblGrid>
                <a:gridCol w="1147890">
                  <a:extLst>
                    <a:ext uri="{9D8B030D-6E8A-4147-A177-3AD203B41FA5}">
                      <a16:colId xmlns:a16="http://schemas.microsoft.com/office/drawing/2014/main" val="699437516"/>
                    </a:ext>
                  </a:extLst>
                </a:gridCol>
                <a:gridCol w="1706137">
                  <a:extLst>
                    <a:ext uri="{9D8B030D-6E8A-4147-A177-3AD203B41FA5}">
                      <a16:colId xmlns:a16="http://schemas.microsoft.com/office/drawing/2014/main" val="1380539930"/>
                    </a:ext>
                  </a:extLst>
                </a:gridCol>
                <a:gridCol w="1471961">
                  <a:extLst>
                    <a:ext uri="{9D8B030D-6E8A-4147-A177-3AD203B41FA5}">
                      <a16:colId xmlns:a16="http://schemas.microsoft.com/office/drawing/2014/main" val="2401640263"/>
                    </a:ext>
                  </a:extLst>
                </a:gridCol>
                <a:gridCol w="1405053">
                  <a:extLst>
                    <a:ext uri="{9D8B030D-6E8A-4147-A177-3AD203B41FA5}">
                      <a16:colId xmlns:a16="http://schemas.microsoft.com/office/drawing/2014/main" val="1290363107"/>
                    </a:ext>
                  </a:extLst>
                </a:gridCol>
                <a:gridCol w="1268984">
                  <a:extLst>
                    <a:ext uri="{9D8B030D-6E8A-4147-A177-3AD203B41FA5}">
                      <a16:colId xmlns:a16="http://schemas.microsoft.com/office/drawing/2014/main" val="71872660"/>
                    </a:ext>
                  </a:extLst>
                </a:gridCol>
                <a:gridCol w="978652">
                  <a:extLst>
                    <a:ext uri="{9D8B030D-6E8A-4147-A177-3AD203B41FA5}">
                      <a16:colId xmlns:a16="http://schemas.microsoft.com/office/drawing/2014/main" val="1670374128"/>
                    </a:ext>
                  </a:extLst>
                </a:gridCol>
              </a:tblGrid>
              <a:tr h="298480">
                <a:tc>
                  <a:txBody>
                    <a:bodyPr/>
                    <a:lstStyle/>
                    <a:p>
                      <a:r>
                        <a:rPr lang="es-MX" sz="1050" b="0" dirty="0">
                          <a:latin typeface="+mj-lt"/>
                        </a:rPr>
                        <a:t>CATEGORIA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100" dirty="0">
                          <a:latin typeface="+mj-lt"/>
                        </a:rPr>
                        <a:t>10 </a:t>
                      </a:r>
                      <a:r>
                        <a:rPr lang="es-MX" sz="1100" b="0" dirty="0">
                          <a:latin typeface="+mn-lt"/>
                        </a:rPr>
                        <a:t>(sobrepasar)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000000"/>
                          </a:solidFill>
                          <a:effectLst/>
                          <a:uLnTx/>
                          <a:uFillTx/>
                          <a:latin typeface="Arial Black"/>
                          <a:ea typeface="+mn-ea"/>
                          <a:cs typeface="+mn-cs"/>
                        </a:rPr>
                        <a:t>9 </a:t>
                      </a:r>
                      <a:r>
                        <a:rPr kumimoji="0" lang="es-MX" sz="1100" b="0" i="0" u="none" strike="noStrike" kern="1200" cap="none" spc="0" normalizeH="0" baseline="0" noProof="0" dirty="0">
                          <a:ln>
                            <a:noFill/>
                          </a:ln>
                          <a:solidFill>
                            <a:srgbClr val="000000"/>
                          </a:solidFill>
                          <a:effectLst/>
                          <a:uLnTx/>
                          <a:uFillTx/>
                          <a:latin typeface="+mn-lt"/>
                          <a:ea typeface="+mn-ea"/>
                          <a:cs typeface="+mn-cs"/>
                        </a:rPr>
                        <a:t>(cumple)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000000"/>
                          </a:solidFill>
                          <a:effectLst/>
                          <a:uLnTx/>
                          <a:uFillTx/>
                          <a:latin typeface="Arial Black"/>
                          <a:ea typeface="+mn-ea"/>
                          <a:cs typeface="+mn-cs"/>
                        </a:rPr>
                        <a:t>7 </a:t>
                      </a:r>
                      <a:r>
                        <a:rPr kumimoji="0" lang="es-MX" sz="1100" b="0" i="0" u="none" strike="noStrike" kern="1200" cap="none" spc="0" normalizeH="0" baseline="0" noProof="0" dirty="0">
                          <a:ln>
                            <a:noFill/>
                          </a:ln>
                          <a:solidFill>
                            <a:srgbClr val="000000"/>
                          </a:solidFill>
                          <a:effectLst/>
                          <a:uLnTx/>
                          <a:uFillTx/>
                          <a:latin typeface="+mn-lt"/>
                          <a:ea typeface="+mn-ea"/>
                          <a:cs typeface="+mn-cs"/>
                        </a:rPr>
                        <a:t>(se acerca)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000000"/>
                          </a:solidFill>
                          <a:effectLst/>
                          <a:uLnTx/>
                          <a:uFillTx/>
                          <a:latin typeface="Arial Black"/>
                          <a:ea typeface="+mn-ea"/>
                          <a:cs typeface="+mn-cs"/>
                        </a:rPr>
                        <a:t>5 </a:t>
                      </a:r>
                      <a:r>
                        <a:rPr kumimoji="0" lang="es-MX" sz="1100" b="0" i="0" u="none" strike="noStrike" kern="1200" cap="none" spc="0" normalizeH="0" baseline="0" noProof="0" dirty="0">
                          <a:ln>
                            <a:noFill/>
                          </a:ln>
                          <a:solidFill>
                            <a:srgbClr val="000000"/>
                          </a:solidFill>
                          <a:effectLst/>
                          <a:uLnTx/>
                          <a:uFillTx/>
                          <a:latin typeface="+mn-lt"/>
                          <a:ea typeface="+mn-ea"/>
                          <a:cs typeface="+mn-cs"/>
                        </a:rPr>
                        <a:t>(bajo)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PUNTAJE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305333"/>
                  </a:ext>
                </a:extLst>
              </a:tr>
              <a:tr h="217457">
                <a:tc>
                  <a:txBody>
                    <a:bodyPr/>
                    <a:lstStyle/>
                    <a:p>
                      <a:r>
                        <a:rPr lang="es-MX" sz="1100" b="1" i="1" dirty="0">
                          <a:latin typeface="+mn-lt"/>
                          <a:cs typeface="Calibri" panose="020F0502020204030204" pitchFamily="34" charset="0"/>
                        </a:rPr>
                        <a:t>SENSORES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La misión fue diseñada para que todos los sensores fueran </a:t>
                      </a:r>
                      <a:r>
                        <a:rPr lang="es-MX" sz="1050" b="1" dirty="0"/>
                        <a:t>necesarios</a:t>
                      </a:r>
                      <a:r>
                        <a:rPr lang="es-MX" sz="1050" dirty="0"/>
                        <a:t> (y usados) para llevar a cabo la tarea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Todos los sensores fueron utilizados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3 sensores fueron utilizados</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2 o menos sensores fueron utilizados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6064883"/>
                  </a:ext>
                </a:extLst>
              </a:tr>
              <a:tr h="179551">
                <a:tc>
                  <a:txBody>
                    <a:bodyPr/>
                    <a:lstStyle/>
                    <a:p>
                      <a:r>
                        <a:rPr kumimoji="0" lang="es-MX" sz="12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BRICK</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La misión fue diseñada de modo que todas las características del </a:t>
                      </a:r>
                      <a:r>
                        <a:rPr lang="es-MX" sz="1050" dirty="0" err="1"/>
                        <a:t>brick</a:t>
                      </a:r>
                      <a:r>
                        <a:rPr lang="es-MX" sz="1050" dirty="0"/>
                        <a:t> fueran </a:t>
                      </a:r>
                      <a:r>
                        <a:rPr lang="es-MX" sz="1050" b="1" dirty="0"/>
                        <a:t>necesarias</a:t>
                      </a:r>
                      <a:r>
                        <a:rPr lang="es-MX" sz="1050" dirty="0"/>
                        <a:t> (y usadas) para realizar la tarea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Texto, sonido, luz y los botones del </a:t>
                      </a:r>
                      <a:r>
                        <a:rPr lang="es-MX" sz="1050" dirty="0" err="1"/>
                        <a:t>brick</a:t>
                      </a:r>
                      <a:r>
                        <a:rPr lang="es-MX" sz="1050" dirty="0"/>
                        <a:t> fueron utilizados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3 características del </a:t>
                      </a:r>
                      <a:r>
                        <a:rPr kumimoji="0" lang="es-MX" sz="1050" b="0" i="0" u="none" strike="noStrike" kern="1200" cap="none" spc="0" normalizeH="0" baseline="0" noProof="0" dirty="0" err="1">
                          <a:ln>
                            <a:noFill/>
                          </a:ln>
                          <a:solidFill>
                            <a:srgbClr val="000000"/>
                          </a:solidFill>
                          <a:effectLst/>
                          <a:uLnTx/>
                          <a:uFillTx/>
                          <a:latin typeface="+mn-lt"/>
                          <a:ea typeface="+mn-ea"/>
                          <a:cs typeface="+mn-cs"/>
                        </a:rPr>
                        <a:t>brick</a:t>
                      </a:r>
                      <a:r>
                        <a:rPr kumimoji="0" lang="es-MX" sz="1050" b="0" i="0" u="none" strike="noStrike" kern="1200" cap="none" spc="0" normalizeH="0" baseline="0" noProof="0" dirty="0">
                          <a:ln>
                            <a:noFill/>
                          </a:ln>
                          <a:solidFill>
                            <a:srgbClr val="000000"/>
                          </a:solidFill>
                          <a:effectLst/>
                          <a:uLnTx/>
                          <a:uFillTx/>
                          <a:latin typeface="+mn-lt"/>
                          <a:ea typeface="+mn-ea"/>
                          <a:cs typeface="+mn-cs"/>
                        </a:rPr>
                        <a:t> fueron utilizados</a:t>
                      </a:r>
                      <a:endParaRPr lang="es-MX"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 2 o menos características del </a:t>
                      </a:r>
                      <a:r>
                        <a:rPr kumimoji="0" lang="es-MX" sz="1050" b="0" i="0" u="none" strike="noStrike" kern="1200" cap="none" spc="0" normalizeH="0" baseline="0" noProof="0" dirty="0" err="1">
                          <a:ln>
                            <a:noFill/>
                          </a:ln>
                          <a:solidFill>
                            <a:srgbClr val="000000"/>
                          </a:solidFill>
                          <a:effectLst/>
                          <a:uLnTx/>
                          <a:uFillTx/>
                          <a:latin typeface="+mn-lt"/>
                          <a:ea typeface="+mn-ea"/>
                          <a:cs typeface="+mn-cs"/>
                        </a:rPr>
                        <a:t>brick</a:t>
                      </a:r>
                      <a:r>
                        <a:rPr kumimoji="0" lang="es-MX" sz="1050" b="0" i="0" u="none" strike="noStrike" kern="1200" cap="none" spc="0" normalizeH="0" baseline="0" noProof="0" dirty="0">
                          <a:ln>
                            <a:noFill/>
                          </a:ln>
                          <a:solidFill>
                            <a:srgbClr val="000000"/>
                          </a:solidFill>
                          <a:effectLst/>
                          <a:uLnTx/>
                          <a:uFillTx/>
                          <a:latin typeface="+mn-lt"/>
                          <a:ea typeface="+mn-ea"/>
                          <a:cs typeface="+mn-cs"/>
                        </a:rPr>
                        <a:t> fueron utilizados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455540"/>
                  </a:ext>
                </a:extLst>
              </a:tr>
              <a:tr h="438827">
                <a:tc>
                  <a:txBody>
                    <a:bodyPr/>
                    <a:lstStyle/>
                    <a:p>
                      <a:r>
                        <a:rPr kumimoji="0" lang="es-MX" sz="12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REFLEXION</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El estudiante fue más allá de lo que se requería para la reflexión escrita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Todas las partes de la reflexión fueron escritas sobre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La reflexión falta 1 elemento</a:t>
                      </a:r>
                      <a:endParaRPr lang="es-MX"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La reflexión le falta 2 o más elementos</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0991234"/>
                  </a:ext>
                </a:extLst>
              </a:tr>
              <a:tr h="641220">
                <a:tc>
                  <a:txBody>
                    <a:bodyPr/>
                    <a:lstStyle/>
                    <a:p>
                      <a:r>
                        <a:rPr kumimoji="0" lang="es-MX" sz="12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ESFUERZO</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Estudiante pone mucho tiempo y esfuerzo tanto dentro como fuera de clase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50" dirty="0"/>
                        <a:t>El estudiante utilizó bien el tiempo de clase y se desafió adecuadamente a sí mismo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El estudiante creó un robot bastante simple que no era un gran reto</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El estudiante pone muy poco tiempo o esfuerzo en este 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4040940"/>
                  </a:ext>
                </a:extLst>
              </a:tr>
              <a:tr h="695827">
                <a:tc>
                  <a:txBody>
                    <a:bodyPr/>
                    <a:lstStyle/>
                    <a:p>
                      <a:r>
                        <a:rPr kumimoji="0" lang="es-MX" sz="12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IMPRESIÓN GENERAL</a:t>
                      </a:r>
                    </a:p>
                    <a:p>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dirty="0"/>
                        <a:t>El proyecto fue nuevo, único, sorprendente, y mostró un toque personal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s-MX" sz="1050" b="0" i="0" u="none" strike="noStrike" kern="1200" cap="none" spc="0" normalizeH="0" baseline="0" noProof="0" dirty="0">
                          <a:ln>
                            <a:noFill/>
                          </a:ln>
                          <a:solidFill>
                            <a:srgbClr val="000000"/>
                          </a:solidFill>
                          <a:effectLst/>
                          <a:uLnTx/>
                          <a:uFillTx/>
                          <a:latin typeface="+mn-lt"/>
                          <a:ea typeface="+mn-ea"/>
                          <a:cs typeface="+mn-cs"/>
                        </a:rPr>
                        <a:t>El proyecto tuvo algunas ideas nuevas, pero tiene elementos similares a otros proyectos</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000000"/>
                          </a:solidFill>
                          <a:effectLst/>
                          <a:uLnTx/>
                          <a:uFillTx/>
                          <a:latin typeface="+mn-lt"/>
                          <a:ea typeface="+mn-ea"/>
                          <a:cs typeface="+mn-cs"/>
                        </a:rPr>
                        <a:t>El proyecto era una réplica exacta de otros trabajos.</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50" b="0" i="0" u="none" strike="noStrike" dirty="0">
                          <a:solidFill>
                            <a:srgbClr val="000000"/>
                          </a:solidFill>
                          <a:effectLst/>
                          <a:latin typeface="Arial" panose="020B0604020202020204" pitchFamily="34" charset="0"/>
                        </a:rPr>
                        <a:t>N/A</a:t>
                      </a:r>
                      <a:endParaRPr lang="es-MX"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496403"/>
                  </a:ext>
                </a:extLst>
              </a:tr>
              <a:tr h="307786">
                <a:tc>
                  <a:txBody>
                    <a:bodyPr/>
                    <a:lstStyle/>
                    <a:p>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s-MX" sz="14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Total</a:t>
                      </a:r>
                      <a:endParaRPr lang="es-MX"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a:r>
                        <a:rPr lang="en-US" sz="1200" dirty="0"/>
                        <a:t>/50</a:t>
                      </a: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0466750"/>
                  </a:ext>
                </a:extLst>
              </a:tr>
            </a:tbl>
          </a:graphicData>
        </a:graphic>
      </p:graphicFrame>
    </p:spTree>
    <p:extLst>
      <p:ext uri="{BB962C8B-B14F-4D97-AF65-F5344CB8AC3E}">
        <p14:creationId xmlns:p14="http://schemas.microsoft.com/office/powerpoint/2010/main" val="179700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355331" cy="1371600"/>
          </a:xfrm>
        </p:spPr>
        <p:txBody>
          <a:bodyPr>
            <a:normAutofit fontScale="90000"/>
          </a:bodyPr>
          <a:lstStyle/>
          <a:p>
            <a:r>
              <a:rPr lang="es-MX" dirty="0"/>
              <a:t>HOJA DE REFLEXIÓN DEL PROYECTO (Para todos los proyectos)</a:t>
            </a:r>
          </a:p>
        </p:txBody>
      </p:sp>
      <p:sp>
        <p:nvSpPr>
          <p:cNvPr id="3" name="Content Placeholder 2"/>
          <p:cNvSpPr>
            <a:spLocks noGrp="1"/>
          </p:cNvSpPr>
          <p:nvPr>
            <p:ph idx="1"/>
          </p:nvPr>
        </p:nvSpPr>
        <p:spPr>
          <a:xfrm>
            <a:off x="457199" y="1517144"/>
            <a:ext cx="8245474" cy="4373563"/>
          </a:xfrm>
          <a:ln>
            <a:solidFill>
              <a:schemeClr val="accent1"/>
            </a:solidFill>
          </a:ln>
        </p:spPr>
        <p:txBody>
          <a:bodyPr>
            <a:normAutofit fontScale="85000" lnSpcReduction="20000"/>
          </a:bodyPr>
          <a:lstStyle/>
          <a:p>
            <a:r>
              <a:rPr lang="en-US" b="0" dirty="0"/>
              <a:t>1)</a:t>
            </a:r>
            <a:r>
              <a:rPr lang="es-MX" b="0" dirty="0"/>
              <a:t> ¿Cuál es la acción prevista para su robot (plan original)? ¿Cambió su plan de alguna manera? ¿Por qué o por qué no?</a:t>
            </a:r>
            <a:r>
              <a:rPr lang="en-US" b="0" dirty="0"/>
              <a:t> </a:t>
            </a:r>
          </a:p>
          <a:p>
            <a:endParaRPr lang="en-US" b="0" dirty="0"/>
          </a:p>
          <a:p>
            <a:r>
              <a:rPr lang="en-US" b="0" dirty="0"/>
              <a:t>2) </a:t>
            </a:r>
            <a:r>
              <a:rPr lang="es-MX" b="0" dirty="0"/>
              <a:t>¿Qué desafíos has encontrado? ¿Había algo que parecía demasiado difícil de superar en el tiempo dado?</a:t>
            </a:r>
          </a:p>
          <a:p>
            <a:endParaRPr lang="en-US" b="0" dirty="0"/>
          </a:p>
          <a:p>
            <a:r>
              <a:rPr lang="en-US" b="0" dirty="0"/>
              <a:t>3) </a:t>
            </a:r>
            <a:r>
              <a:rPr lang="es-MX" b="0" dirty="0"/>
              <a:t>¿Pasó por muchas iteraciones? (Proporcione video u otra documentación del fallo de su robot)</a:t>
            </a:r>
          </a:p>
          <a:p>
            <a:endParaRPr lang="es-MX" b="0" dirty="0"/>
          </a:p>
          <a:p>
            <a:r>
              <a:rPr lang="es-MX" b="0" dirty="0"/>
              <a:t>4) ¿Tuviste algún momento "</a:t>
            </a:r>
            <a:r>
              <a:rPr lang="es-MX" b="0" dirty="0" err="1"/>
              <a:t>aha</a:t>
            </a:r>
            <a:r>
              <a:rPr lang="es-MX" b="0" dirty="0"/>
              <a:t>"?</a:t>
            </a:r>
          </a:p>
          <a:p>
            <a:endParaRPr lang="es-MX" b="0" dirty="0"/>
          </a:p>
          <a:p>
            <a:r>
              <a:rPr lang="es-MX" b="0" dirty="0"/>
              <a:t>5) ¿En qué partes de este proyecto estás más orgulloso?</a:t>
            </a:r>
          </a:p>
          <a:p>
            <a:endParaRPr lang="es-MX" b="0" dirty="0"/>
          </a:p>
          <a:p>
            <a:r>
              <a:rPr lang="es-MX" b="0" dirty="0"/>
              <a:t>6) Incluye una captura de pantalla de tu código y un video de tu robot en acción</a:t>
            </a:r>
            <a:endParaRPr lang="en-US" dirty="0"/>
          </a:p>
        </p:txBody>
      </p:sp>
      <p:sp>
        <p:nvSpPr>
          <p:cNvPr id="4" name="Footer Placeholder 3"/>
          <p:cNvSpPr>
            <a:spLocks noGrp="1"/>
          </p:cNvSpPr>
          <p:nvPr>
            <p:ph type="ftr" sz="quarter" idx="11"/>
          </p:nvPr>
        </p:nvSpPr>
        <p:spPr/>
        <p:txBody>
          <a:bodyPr/>
          <a:lstStyle/>
          <a:p>
            <a:r>
              <a:rPr lang="en-US"/>
              <a:t>© EV3Lessons.com, 2017, (Last edit: 4/07/2017)</a:t>
            </a:r>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dirty="0"/>
          </a:p>
        </p:txBody>
      </p:sp>
      <p:sp>
        <p:nvSpPr>
          <p:cNvPr id="9" name="TextBox 8">
            <a:extLst>
              <a:ext uri="{FF2B5EF4-FFF2-40B4-BE49-F238E27FC236}">
                <a16:creationId xmlns:a16="http://schemas.microsoft.com/office/drawing/2014/main" id="{4138F5B0-0F55-4C47-8306-F27FE2BF3F17}"/>
              </a:ext>
            </a:extLst>
          </p:cNvPr>
          <p:cNvSpPr txBox="1"/>
          <p:nvPr/>
        </p:nvSpPr>
        <p:spPr>
          <a:xfrm>
            <a:off x="457199" y="6007125"/>
            <a:ext cx="7525112" cy="369332"/>
          </a:xfrm>
          <a:prstGeom prst="rect">
            <a:avLst/>
          </a:prstGeom>
          <a:noFill/>
        </p:spPr>
        <p:txBody>
          <a:bodyPr wrap="square" rtlCol="0">
            <a:spAutoFit/>
          </a:bodyPr>
          <a:lstStyle/>
          <a:p>
            <a:r>
              <a:rPr lang="es-MX" dirty="0"/>
              <a:t>Creado por </a:t>
            </a:r>
            <a:r>
              <a:rPr lang="es-MX" dirty="0" err="1"/>
              <a:t>Thom</a:t>
            </a:r>
            <a:r>
              <a:rPr lang="es-MX" dirty="0"/>
              <a:t> Gibson (ligeramente modificado por EV3Lessons)</a:t>
            </a:r>
          </a:p>
        </p:txBody>
      </p:sp>
    </p:spTree>
    <p:extLst>
      <p:ext uri="{BB962C8B-B14F-4D97-AF65-F5344CB8AC3E}">
        <p14:creationId xmlns:p14="http://schemas.microsoft.com/office/powerpoint/2010/main" val="2037113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7764</TotalTime>
  <Words>1424</Words>
  <Application>Microsoft Office PowerPoint</Application>
  <PresentationFormat>On-screen Show (4:3)</PresentationFormat>
  <Paragraphs>184</Paragraphs>
  <Slides>10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Arial Black</vt:lpstr>
      <vt:lpstr>Calibri</vt:lpstr>
      <vt:lpstr>Calibri Light</vt:lpstr>
      <vt:lpstr>Helvetica Neue</vt:lpstr>
      <vt:lpstr>beginner</vt:lpstr>
      <vt:lpstr>Custom Design</vt:lpstr>
      <vt:lpstr>PowerPoint Presentation</vt:lpstr>
      <vt:lpstr>Desafíos de esta lección</vt:lpstr>
      <vt:lpstr>Proyecto del buscador de oro</vt:lpstr>
      <vt:lpstr>Rúbrica del buscador de oro</vt:lpstr>
      <vt:lpstr>PROYECTO DE RESCATE DE CARGA</vt:lpstr>
      <vt:lpstr>Rúbrica de RESCATE de carga</vt:lpstr>
      <vt:lpstr>PROYECTO SENSORIAL</vt:lpstr>
      <vt:lpstr>Rubrica PROYECTO SENSORIAL</vt:lpstr>
      <vt:lpstr>HOJA DE REFLEXIÓN DEL PROYECTO (Para todos los proyectos)</vt:lpstr>
      <vt:lpstr>Créditos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Usuario</cp:lastModifiedBy>
  <cp:revision>48</cp:revision>
  <cp:lastPrinted>2017-04-07T16:09:17Z</cp:lastPrinted>
  <dcterms:created xsi:type="dcterms:W3CDTF">2014-08-07T02:19:13Z</dcterms:created>
  <dcterms:modified xsi:type="dcterms:W3CDTF">2017-09-29T02:24:35Z</dcterms:modified>
</cp:coreProperties>
</file>