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Lst>
  <p:notesMasterIdLst>
    <p:notesMasterId r:id="rId13"/>
  </p:notesMasterIdLst>
  <p:handoutMasterIdLst>
    <p:handoutMasterId r:id="rId14"/>
  </p:handoutMasterIdLst>
  <p:sldIdLst>
    <p:sldId id="289" r:id="rId4"/>
    <p:sldId id="275" r:id="rId5"/>
    <p:sldId id="282" r:id="rId6"/>
    <p:sldId id="285" r:id="rId7"/>
    <p:sldId id="283" r:id="rId8"/>
    <p:sldId id="286" r:id="rId9"/>
    <p:sldId id="284" r:id="rId10"/>
    <p:sldId id="280" r:id="rId11"/>
    <p:sldId id="29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21" autoAdjust="0"/>
    <p:restoredTop sz="94613"/>
  </p:normalViewPr>
  <p:slideViewPr>
    <p:cSldViewPr snapToGrid="0" snapToObjects="1">
      <p:cViewPr>
        <p:scale>
          <a:sx n="106" d="100"/>
          <a:sy n="106" d="100"/>
        </p:scale>
        <p:origin x="-6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19"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9/20/2017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9/20/2017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3</a:t>
            </a:fld>
            <a:endParaRPr lang="en-US"/>
          </a:p>
        </p:txBody>
      </p:sp>
    </p:spTree>
    <p:extLst>
      <p:ext uri="{BB962C8B-B14F-4D97-AF65-F5344CB8AC3E}">
        <p14:creationId xmlns:p14="http://schemas.microsoft.com/office/powerpoint/2010/main" val="749830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967457-1E83-1040-AFF7-8D09C473DBD5}" type="slidenum">
              <a:rPr lang="en-US" smtClean="0"/>
              <a:t>9</a:t>
            </a:fld>
            <a:endParaRPr lang="en-US" dirty="0"/>
          </a:p>
        </p:txBody>
      </p:sp>
    </p:spTree>
    <p:extLst>
      <p:ext uri="{BB962C8B-B14F-4D97-AF65-F5344CB8AC3E}">
        <p14:creationId xmlns:p14="http://schemas.microsoft.com/office/powerpoint/2010/main" val="1045282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9049D-260D-7341-ACBB-7F6E88B670AF}" type="datetime1">
              <a:rPr lang="en-US" smtClean="0"/>
              <a:t>9/20/2017</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3FB13C-50E9-E247-B6CA-7FFE79A5F656}" type="datetime1">
              <a:rPr lang="en-US" smtClean="0"/>
              <a:t>9/20/2017</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40301C-C036-B244-8BEA-8C69B4259916}" type="datetime1">
              <a:rPr lang="en-US" smtClean="0"/>
              <a:t>9/20/2017</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3B6815-494D-AC43-9B33-2F9570967BF1}" type="datetime1">
              <a:rPr lang="en-US" smtClean="0"/>
              <a:t>9/20/2017</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sk-SK"/>
              <a:t>© 2016 EV3Lessons.com, Last Edit 7/04/2016</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6B86E-CFB1-CA4E-9DF9-B0CEC6E07421}" type="datetime1">
              <a:rPr lang="en-US" smtClean="0"/>
              <a:t>9/20/2017</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EB03A98-E1B0-3440-912D-EBE5F791588D}" type="datetime1">
              <a:rPr lang="en-US" smtClean="0"/>
              <a:t>9/20/2017</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a:t>© 2016 EV3Lessons.com, Last Edit 7/04/2016</a:t>
            </a:r>
            <a:endParaRPr lang="en-US"/>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FAA2E9-D72B-AD48-AF1F-52A08EBA4303}" type="datetime1">
              <a:rPr lang="en-US" smtClean="0"/>
              <a:t>9/20/2017</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2D5479-4DE8-6441-8AD0-9A685ACF12B8}" type="datetime1">
              <a:rPr lang="en-US" smtClean="0"/>
              <a:t>9/20/2017</a:t>
            </a:fld>
            <a:endParaRPr lang="en-US"/>
          </a:p>
        </p:txBody>
      </p:sp>
      <p:sp>
        <p:nvSpPr>
          <p:cNvPr id="8" name="Footer Placeholder 7"/>
          <p:cNvSpPr>
            <a:spLocks noGrp="1"/>
          </p:cNvSpPr>
          <p:nvPr>
            <p:ph type="ftr" sz="quarter" idx="11"/>
          </p:nvPr>
        </p:nvSpPr>
        <p:spPr/>
        <p:txBody>
          <a:bodyPr/>
          <a:lstStyle/>
          <a:p>
            <a:r>
              <a:rPr lang="sk-SK"/>
              <a:t>© 2016 EV3Lessons.com, Last Edit 7/04/2016</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D21241-F89D-A94C-9EDF-69E3F40ABE0B}" type="datetime1">
              <a:rPr lang="en-US" smtClean="0"/>
              <a:t>9/20/2017</a:t>
            </a:fld>
            <a:endParaRPr lang="en-US"/>
          </a:p>
        </p:txBody>
      </p:sp>
      <p:sp>
        <p:nvSpPr>
          <p:cNvPr id="4" name="Footer Placeholder 3"/>
          <p:cNvSpPr>
            <a:spLocks noGrp="1"/>
          </p:cNvSpPr>
          <p:nvPr>
            <p:ph type="ftr" sz="quarter" idx="11"/>
          </p:nvPr>
        </p:nvSpPr>
        <p:spPr/>
        <p:txBody>
          <a:bodyPr/>
          <a:lstStyle/>
          <a:p>
            <a:r>
              <a:rPr lang="sk-SK"/>
              <a:t>© 2016 EV3Lessons.com, Last Edit 7/04/2016</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DC5F3B-56FA-F546-A574-CF6D118384F4}" type="datetime1">
              <a:rPr lang="en-US" smtClean="0"/>
              <a:t>9/20/2017</a:t>
            </a:fld>
            <a:endParaRPr lang="en-US"/>
          </a:p>
        </p:txBody>
      </p:sp>
      <p:sp>
        <p:nvSpPr>
          <p:cNvPr id="3" name="Footer Placeholder 2"/>
          <p:cNvSpPr>
            <a:spLocks noGrp="1"/>
          </p:cNvSpPr>
          <p:nvPr>
            <p:ph type="ftr" sz="quarter" idx="11"/>
          </p:nvPr>
        </p:nvSpPr>
        <p:spPr/>
        <p:txBody>
          <a:bodyPr/>
          <a:lstStyle/>
          <a:p>
            <a:r>
              <a:rPr lang="sk-SK"/>
              <a:t>© 2016 EV3Lessons.com, Last Edit 7/04/2016</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C196E9-40E7-7B40-BAB3-173E3286BBA4}" type="datetime1">
              <a:rPr lang="en-US" smtClean="0"/>
              <a:t>9/20/2017</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934FA-BB7E-FA4B-8587-3422606245F1}" type="datetime1">
              <a:rPr lang="en-US" smtClean="0"/>
              <a:t>9/20/2017</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29019-D865-2D41-8B16-2696D9E9FF36}" type="datetime1">
              <a:rPr lang="en-US" smtClean="0"/>
              <a:t>9/20/2017</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9518C-F8F8-2041-85CC-55BAE734FAC4}" type="datetime1">
              <a:rPr lang="en-US" smtClean="0"/>
              <a:t>9/20/2017</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9CF100-C690-2548-A59E-01C6F77806AD}" type="datetime1">
              <a:rPr lang="en-US" smtClean="0"/>
              <a:t>9/20/2017</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1ECE0B-6ABC-9D4A-9944-BE4084483D31}" type="datetime1">
              <a:rPr lang="en-US" smtClean="0"/>
              <a:t>9/20/2017</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808BD0-9C32-4C4B-B66B-306A9F13CF20}" type="datetime1">
              <a:rPr lang="en-US" smtClean="0"/>
              <a:t>9/20/2017</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1C913E-2851-A740-B3FD-F42F7400D340}" type="datetime1">
              <a:rPr lang="en-US" smtClean="0"/>
              <a:t>9/20/2017</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138FCE-A927-3844-9E3B-6083AB9AF783}" type="datetime1">
              <a:rPr lang="en-US" smtClean="0"/>
              <a:t>9/20/2017</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9B6342-05E0-2B4D-B337-0AEB5C7EAB24}" type="datetime1">
              <a:rPr lang="en-US" smtClean="0"/>
              <a:t>9/20/2017</a:t>
            </a:fld>
            <a:endParaRPr lang="en-US"/>
          </a:p>
        </p:txBody>
      </p:sp>
      <p:sp>
        <p:nvSpPr>
          <p:cNvPr id="8" name="Footer Placeholder 7"/>
          <p:cNvSpPr>
            <a:spLocks noGrp="1"/>
          </p:cNvSpPr>
          <p:nvPr>
            <p:ph type="ftr" sz="quarter" idx="11"/>
          </p:nvPr>
        </p:nvSpPr>
        <p:spPr/>
        <p:txBody>
          <a:bodyPr/>
          <a:lstStyle/>
          <a:p>
            <a:r>
              <a:rPr lang="sk-SK"/>
              <a:t>© 2016 EV3Lessons.com, Last Edit 7/04/2016</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37DE53-9418-984B-93FC-8DAE115B31D6}" type="datetime1">
              <a:rPr lang="en-US" smtClean="0"/>
              <a:t>9/20/2017</a:t>
            </a:fld>
            <a:endParaRPr lang="en-US"/>
          </a:p>
        </p:txBody>
      </p:sp>
      <p:sp>
        <p:nvSpPr>
          <p:cNvPr id="4" name="Footer Placeholder 3"/>
          <p:cNvSpPr>
            <a:spLocks noGrp="1"/>
          </p:cNvSpPr>
          <p:nvPr>
            <p:ph type="ftr" sz="quarter" idx="11"/>
          </p:nvPr>
        </p:nvSpPr>
        <p:spPr/>
        <p:txBody>
          <a:bodyPr/>
          <a:lstStyle/>
          <a:p>
            <a:r>
              <a:rPr lang="sk-SK"/>
              <a:t>© 2016 EV3Lessons.com, Last Edit 7/04/2016</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64570-A037-2046-98C9-DB89177DA9ED}" type="datetime1">
              <a:rPr lang="en-US" smtClean="0"/>
              <a:t>9/20/2017</a:t>
            </a:fld>
            <a:endParaRPr lang="en-US"/>
          </a:p>
        </p:txBody>
      </p:sp>
      <p:sp>
        <p:nvSpPr>
          <p:cNvPr id="3" name="Footer Placeholder 2"/>
          <p:cNvSpPr>
            <a:spLocks noGrp="1"/>
          </p:cNvSpPr>
          <p:nvPr>
            <p:ph type="ftr" sz="quarter" idx="11"/>
          </p:nvPr>
        </p:nvSpPr>
        <p:spPr/>
        <p:txBody>
          <a:bodyPr/>
          <a:lstStyle/>
          <a:p>
            <a:r>
              <a:rPr lang="sk-SK"/>
              <a:t>© 2016 EV3Lessons.com, Last Edit 7/04/2016</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34090C8-B0EE-A244-98D0-35D20CF27A35}" type="datetime1">
              <a:rPr lang="en-US" smtClean="0"/>
              <a:t>9/20/2017</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sk-SK"/>
              <a:t>© 2016 EV3Lessons.com, Last Edit 7/04/2016</a:t>
            </a:r>
            <a:endParaRPr lang="en-US"/>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3AA431-089C-8B4C-A74D-9FDFCF7A4A50}" type="datetime1">
              <a:rPr lang="en-US" smtClean="0"/>
              <a:t>9/20/2017</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A3F11B-1739-D449-BD5E-3D05E6951917}" type="datetime1">
              <a:rPr lang="en-US" smtClean="0"/>
              <a:t>9/20/2017</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0FABB1-8177-344A-9D50-C38771FF47C7}" type="datetime1">
              <a:rPr lang="en-US" smtClean="0"/>
              <a:t>9/20/2017</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568BC6-E711-6D40-AB8F-60352FB91331}" type="datetime1">
              <a:rPr lang="en-US" smtClean="0"/>
              <a:t>9/20/2017</a:t>
            </a:fld>
            <a:endParaRPr lang="en-US"/>
          </a:p>
        </p:txBody>
      </p:sp>
      <p:sp>
        <p:nvSpPr>
          <p:cNvPr id="5" name="Footer Placeholder 4"/>
          <p:cNvSpPr>
            <a:spLocks noGrp="1"/>
          </p:cNvSpPr>
          <p:nvPr>
            <p:ph type="ftr" sz="quarter" idx="11"/>
          </p:nvPr>
        </p:nvSpPr>
        <p:spPr/>
        <p:txBody>
          <a:bodyPr/>
          <a:lstStyle/>
          <a:p>
            <a:r>
              <a:rPr lang="sk-SK"/>
              <a:t>© 2016 EV3Lessons.com, Last Edit 7/04/2016</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A217A00-D458-E548-BA55-8E7DD7AEB72C}" type="datetime1">
              <a:rPr lang="en-US" smtClean="0"/>
              <a:t>9/20/2017</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8D6C54-E6E7-A646-88ED-0E29FF59BEF7}" type="datetime1">
              <a:rPr lang="en-US" smtClean="0"/>
              <a:t>9/20/2017</a:t>
            </a:fld>
            <a:endParaRPr lang="en-US"/>
          </a:p>
        </p:txBody>
      </p:sp>
      <p:sp>
        <p:nvSpPr>
          <p:cNvPr id="8" name="Footer Placeholder 7"/>
          <p:cNvSpPr>
            <a:spLocks noGrp="1"/>
          </p:cNvSpPr>
          <p:nvPr>
            <p:ph type="ftr" sz="quarter" idx="11"/>
          </p:nvPr>
        </p:nvSpPr>
        <p:spPr/>
        <p:txBody>
          <a:bodyPr/>
          <a:lstStyle/>
          <a:p>
            <a:r>
              <a:rPr lang="sk-SK"/>
              <a:t>© 2016 EV3Lessons.com, Last Edit 7/04/2016</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11632D-9F04-504B-9AAB-DF12FBEEFF0F}" type="datetime1">
              <a:rPr lang="en-US" smtClean="0"/>
              <a:t>9/20/2017</a:t>
            </a:fld>
            <a:endParaRPr lang="en-US"/>
          </a:p>
        </p:txBody>
      </p:sp>
      <p:sp>
        <p:nvSpPr>
          <p:cNvPr id="4" name="Footer Placeholder 3"/>
          <p:cNvSpPr>
            <a:spLocks noGrp="1"/>
          </p:cNvSpPr>
          <p:nvPr>
            <p:ph type="ftr" sz="quarter" idx="11"/>
          </p:nvPr>
        </p:nvSpPr>
        <p:spPr/>
        <p:txBody>
          <a:bodyPr/>
          <a:lstStyle/>
          <a:p>
            <a:r>
              <a:rPr lang="sk-SK"/>
              <a:t>© 2016 EV3Lessons.com, Last Edit 7/04/2016</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37330-94DB-DB4A-AE39-2D4C6E03B34B}" type="datetime1">
              <a:rPr lang="en-US" smtClean="0"/>
              <a:t>9/20/2017</a:t>
            </a:fld>
            <a:endParaRPr lang="en-US"/>
          </a:p>
        </p:txBody>
      </p:sp>
      <p:sp>
        <p:nvSpPr>
          <p:cNvPr id="3" name="Footer Placeholder 2"/>
          <p:cNvSpPr>
            <a:spLocks noGrp="1"/>
          </p:cNvSpPr>
          <p:nvPr>
            <p:ph type="ftr" sz="quarter" idx="11"/>
          </p:nvPr>
        </p:nvSpPr>
        <p:spPr/>
        <p:txBody>
          <a:bodyPr/>
          <a:lstStyle/>
          <a:p>
            <a:r>
              <a:rPr lang="sk-SK"/>
              <a:t>© 2016 EV3Lessons.com, Last Edit 7/04/2016</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1032C1-C631-FC47-BD14-B0D0AE380CAE}" type="datetime1">
              <a:rPr lang="en-US" smtClean="0"/>
              <a:t>9/20/2017</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032A17-01AF-B84B-A814-B012C11277F9}" type="datetime1">
              <a:rPr lang="en-US" smtClean="0"/>
              <a:t>9/20/2017</a:t>
            </a:fld>
            <a:endParaRPr lang="en-US"/>
          </a:p>
        </p:txBody>
      </p:sp>
      <p:sp>
        <p:nvSpPr>
          <p:cNvPr id="6" name="Footer Placeholder 5"/>
          <p:cNvSpPr>
            <a:spLocks noGrp="1"/>
          </p:cNvSpPr>
          <p:nvPr>
            <p:ph type="ftr" sz="quarter" idx="11"/>
          </p:nvPr>
        </p:nvSpPr>
        <p:spPr/>
        <p:txBody>
          <a:bodyPr/>
          <a:lstStyle/>
          <a:p>
            <a:r>
              <a:rPr lang="sk-SK"/>
              <a:t>© 2016 EV3Lessons.com, Last Edit 7/04/2016</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3D44B9E-AC04-6549-B7EE-7B0A41CF751B}" type="datetime1">
              <a:rPr lang="en-US" smtClean="0"/>
              <a:t>9/20/2017</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a:t>© 2016 EV3Lessons.com, Last Edit 7/04/2016</a:t>
            </a:r>
            <a:endParaRPr lang="en-US"/>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92EBBD4-7984-D84D-B013-2DE21F9AA31A}" type="datetime1">
              <a:rPr lang="en-US" smtClean="0"/>
              <a:t>9/20/2017</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sk-SK"/>
              <a:t>© 2016 EV3Lessons.com, Last Edit 7/04/2016</a:t>
            </a:r>
            <a:endParaRPr lang="en-US"/>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1B5F9-1EB9-5146-A0A2-D543FBB3141E}" type="datetime1">
              <a:rPr lang="en-US" smtClean="0"/>
              <a:t>9/20/2017</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a:t>© 2016 EV3Lessons.com, Last Edit 7/04/2016</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s-MX" dirty="0"/>
              <a:t>Levantando y Moviendo un Objeto</a:t>
            </a: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val="0"/>
              </a:ext>
            </a:extLst>
          </a:blip>
          <a:srcRect l="4523" t="17619" r="3095" b="25000"/>
          <a:stretch/>
        </p:blipFill>
        <p:spPr>
          <a:xfrm>
            <a:off x="3711108" y="4592409"/>
            <a:ext cx="1700816" cy="1056435"/>
          </a:xfrm>
          <a:prstGeom prst="rect">
            <a:avLst/>
          </a:prstGeom>
        </p:spPr>
      </p:pic>
      <p:sp>
        <p:nvSpPr>
          <p:cNvPr id="5" name="Title 2">
            <a:extLst>
              <a:ext uri="{FF2B5EF4-FFF2-40B4-BE49-F238E27FC236}">
                <a16:creationId xmlns:a16="http://schemas.microsoft.com/office/drawing/2014/main" id="{8C8E43B2-7CF7-47A7-B8CD-88CD7EBF35EA}"/>
              </a:ext>
            </a:extLst>
          </p:cNvPr>
          <p:cNvSpPr txBox="1">
            <a:spLocks/>
          </p:cNvSpPr>
          <p:nvPr/>
        </p:nvSpPr>
        <p:spPr>
          <a:xfrm>
            <a:off x="655303" y="5894250"/>
            <a:ext cx="8117227" cy="602769"/>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cap="all" spc="-60" baseline="0">
                <a:solidFill>
                  <a:schemeClr val="tx2"/>
                </a:solidFill>
                <a:latin typeface="+mj-lt"/>
                <a:ea typeface="+mj-ea"/>
                <a:cs typeface="+mj-cs"/>
              </a:defRPr>
            </a:lvl1pPr>
          </a:lstStyle>
          <a:p>
            <a:pPr algn="ctr"/>
            <a:r>
              <a:rPr lang="es-MX" sz="2200" dirty="0">
                <a:solidFill>
                  <a:srgbClr val="D1282E"/>
                </a:solidFill>
              </a:rPr>
              <a:t>Lección</a:t>
            </a:r>
            <a:r>
              <a:rPr lang="en-US" sz="2200" dirty="0">
                <a:solidFill>
                  <a:srgbClr val="D1282E"/>
                </a:solidFill>
              </a:rPr>
              <a:t> </a:t>
            </a:r>
            <a:r>
              <a:rPr lang="es-MX" sz="2200" dirty="0">
                <a:solidFill>
                  <a:srgbClr val="D1282E"/>
                </a:solidFill>
              </a:rPr>
              <a:t>de Programación PARA Principiantes</a:t>
            </a:r>
            <a:endParaRPr lang="en-US" dirty="0"/>
          </a:p>
        </p:txBody>
      </p:sp>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MX"/>
              <a:t>Objetivos</a:t>
            </a:r>
          </a:p>
        </p:txBody>
      </p:sp>
      <p:sp>
        <p:nvSpPr>
          <p:cNvPr id="9" name="Content Placeholder 8"/>
          <p:cNvSpPr>
            <a:spLocks noGrp="1"/>
          </p:cNvSpPr>
          <p:nvPr>
            <p:ph idx="1"/>
          </p:nvPr>
        </p:nvSpPr>
        <p:spPr/>
        <p:txBody>
          <a:bodyPr/>
          <a:lstStyle/>
          <a:p>
            <a:pPr marL="457200" indent="-457200">
              <a:buFont typeface="+mj-lt"/>
              <a:buAutoNum type="arabicPeriod"/>
            </a:pPr>
            <a:r>
              <a:rPr lang="es-MX" dirty="0"/>
              <a:t>Aprender como programar un robot para mover un accesorio de un brazo – un accesorio motorizado</a:t>
            </a:r>
          </a:p>
          <a:p>
            <a:pPr marL="457200" indent="-457200">
              <a:buFont typeface="+mj-lt"/>
              <a:buAutoNum type="arabicPeriod"/>
            </a:pPr>
            <a:r>
              <a:rPr lang="es-MX" dirty="0"/>
              <a:t>Aprenda cómo hacer accesorios útiles</a:t>
            </a:r>
          </a:p>
          <a:p>
            <a:endParaRPr lang="en-US" dirty="0"/>
          </a:p>
        </p:txBody>
      </p:sp>
      <p:sp>
        <p:nvSpPr>
          <p:cNvPr id="2" name="Footer Placeholder 1"/>
          <p:cNvSpPr>
            <a:spLocks noGrp="1"/>
          </p:cNvSpPr>
          <p:nvPr>
            <p:ph type="ftr" sz="quarter" idx="11"/>
          </p:nvPr>
        </p:nvSpPr>
        <p:spPr/>
        <p:txBody>
          <a:bodyPr/>
          <a:lstStyle/>
          <a:p>
            <a:r>
              <a:rPr lang="sk-SK"/>
              <a:t>© 2016 EV3Lessons.com, Last Edit 7/04/2016</a:t>
            </a:r>
            <a:endParaRPr lang="en-US"/>
          </a:p>
        </p:txBody>
      </p:sp>
      <p:sp>
        <p:nvSpPr>
          <p:cNvPr id="3" name="Slide Number Placeholder 2"/>
          <p:cNvSpPr>
            <a:spLocks noGrp="1"/>
          </p:cNvSpPr>
          <p:nvPr>
            <p:ph type="sldNum" sz="quarter" idx="12"/>
          </p:nvPr>
        </p:nvSpPr>
        <p:spPr/>
        <p:txBody>
          <a:bodyPr/>
          <a:lstStyle/>
          <a:p>
            <a:fld id="{7F5CE407-6216-4202-80E4-A30DC2F709B2}" type="slidenum">
              <a:rPr lang="en-US" smtClean="0"/>
              <a:pPr/>
              <a:t>2</a:t>
            </a:fld>
            <a:endParaRPr lang="en-US"/>
          </a:p>
        </p:txBody>
      </p:sp>
    </p:spTree>
    <p:extLst>
      <p:ext uri="{BB962C8B-B14F-4D97-AF65-F5344CB8AC3E}">
        <p14:creationId xmlns:p14="http://schemas.microsoft.com/office/powerpoint/2010/main" val="108774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Nueva herramienta: bloque Motor Grande</a:t>
            </a:r>
          </a:p>
        </p:txBody>
      </p:sp>
      <p:sp>
        <p:nvSpPr>
          <p:cNvPr id="3" name="Content Placeholder 2"/>
          <p:cNvSpPr>
            <a:spLocks noGrp="1"/>
          </p:cNvSpPr>
          <p:nvPr>
            <p:ph idx="1"/>
          </p:nvPr>
        </p:nvSpPr>
        <p:spPr>
          <a:xfrm>
            <a:off x="296663" y="1556770"/>
            <a:ext cx="3807386" cy="4642552"/>
          </a:xfrm>
        </p:spPr>
        <p:txBody>
          <a:bodyPr>
            <a:normAutofit fontScale="85000" lnSpcReduction="10000"/>
          </a:bodyPr>
          <a:lstStyle/>
          <a:p>
            <a:r>
              <a:rPr lang="es-MX" dirty="0"/>
              <a:t>Puedes usar el Motor Grande de EV3 o el Motor Mediano de EV3 para el accesorio del brazo </a:t>
            </a:r>
          </a:p>
          <a:p>
            <a:r>
              <a:rPr lang="es-MX" dirty="0"/>
              <a:t>Bloque de Mover Dirección vs. Motor</a:t>
            </a:r>
          </a:p>
          <a:p>
            <a:pPr marL="800100" lvl="1" indent="-342900">
              <a:buFont typeface="Arial"/>
              <a:buChar char="•"/>
            </a:pPr>
            <a:r>
              <a:rPr lang="es-MX" dirty="0"/>
              <a:t>Para mover tus llantas debes usar el bloque de Mover dirección la cual sincroniza los motores de las llantas (vea la lección intermedia llamada mover bloques para ver sobre la sincronización) </a:t>
            </a:r>
          </a:p>
          <a:p>
            <a:pPr marL="800100" lvl="1" indent="-342900">
              <a:buFont typeface="Arial"/>
              <a:buChar char="•"/>
            </a:pPr>
            <a:r>
              <a:rPr lang="es-MX" dirty="0">
                <a:solidFill>
                  <a:srgbClr val="FF0000"/>
                </a:solidFill>
              </a:rPr>
              <a:t>Para mover tu accesorio de brazo necesitara el bloque de motor mediano o largo </a:t>
            </a:r>
            <a:r>
              <a:rPr lang="es-MX" dirty="0"/>
              <a:t>por que no necesitas sincronizar los motores.</a:t>
            </a:r>
          </a:p>
          <a:p>
            <a:endParaRPr lang="es-MX" dirty="0"/>
          </a:p>
          <a:p>
            <a:endParaRPr lang="es-MX" dirty="0"/>
          </a:p>
        </p:txBody>
      </p:sp>
      <p:sp>
        <p:nvSpPr>
          <p:cNvPr id="4" name="Footer Placeholder 3"/>
          <p:cNvSpPr>
            <a:spLocks noGrp="1"/>
          </p:cNvSpPr>
          <p:nvPr>
            <p:ph type="ftr" sz="quarter" idx="11"/>
          </p:nvPr>
        </p:nvSpPr>
        <p:spPr/>
        <p:txBody>
          <a:bodyPr/>
          <a:lstStyle/>
          <a:p>
            <a:r>
              <a:rPr lang="sk-SK"/>
              <a:t>© 2016 EV3Lessons.com, Last Edit 7/04/2016</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3</a:t>
            </a:fld>
            <a:endParaRPr lang="en-US"/>
          </a:p>
        </p:txBody>
      </p:sp>
      <p:pic>
        <p:nvPicPr>
          <p:cNvPr id="6" name="Picture 5" descr="45503.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921296" y="4482680"/>
            <a:ext cx="1936953" cy="1452715"/>
          </a:xfrm>
          <a:prstGeom prst="rect">
            <a:avLst/>
          </a:prstGeom>
        </p:spPr>
      </p:pic>
      <p:pic>
        <p:nvPicPr>
          <p:cNvPr id="7" name="Picture 6" descr="45502_713x380_MainProduct.png"/>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483146" y="1867330"/>
            <a:ext cx="2375104" cy="1807570"/>
          </a:xfrm>
          <a:prstGeom prst="rect">
            <a:avLst/>
          </a:prstGeom>
        </p:spPr>
      </p:pic>
      <p:sp>
        <p:nvSpPr>
          <p:cNvPr id="8" name="TextBox 7"/>
          <p:cNvSpPr txBox="1"/>
          <p:nvPr/>
        </p:nvSpPr>
        <p:spPr>
          <a:xfrm>
            <a:off x="4516591" y="1497998"/>
            <a:ext cx="2643626" cy="369332"/>
          </a:xfrm>
          <a:prstGeom prst="rect">
            <a:avLst/>
          </a:prstGeom>
          <a:noFill/>
        </p:spPr>
        <p:txBody>
          <a:bodyPr wrap="square" rtlCol="0">
            <a:spAutoFit/>
          </a:bodyPr>
          <a:lstStyle/>
          <a:p>
            <a:r>
              <a:rPr lang="es-MX"/>
              <a:t>Bloque de Motor largo</a:t>
            </a:r>
          </a:p>
        </p:txBody>
      </p:sp>
      <p:sp>
        <p:nvSpPr>
          <p:cNvPr id="9" name="TextBox 8"/>
          <p:cNvSpPr txBox="1"/>
          <p:nvPr/>
        </p:nvSpPr>
        <p:spPr>
          <a:xfrm>
            <a:off x="4373123" y="4486518"/>
            <a:ext cx="3097060" cy="369332"/>
          </a:xfrm>
          <a:prstGeom prst="rect">
            <a:avLst/>
          </a:prstGeom>
          <a:noFill/>
        </p:spPr>
        <p:txBody>
          <a:bodyPr wrap="square" rtlCol="0">
            <a:spAutoFit/>
          </a:bodyPr>
          <a:lstStyle/>
          <a:p>
            <a:r>
              <a:rPr lang="es-MX" dirty="0"/>
              <a:t>Bloque de Motor mediano</a:t>
            </a:r>
          </a:p>
        </p:txBody>
      </p:sp>
      <p:pic>
        <p:nvPicPr>
          <p:cNvPr id="12" name="Picture 11" descr="Screen Shot 2014-08-07 at 1.45.36 PM.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373123" y="1983376"/>
            <a:ext cx="2282486" cy="932533"/>
          </a:xfrm>
          <a:prstGeom prst="rect">
            <a:avLst/>
          </a:prstGeom>
        </p:spPr>
      </p:pic>
      <p:pic>
        <p:nvPicPr>
          <p:cNvPr id="13" name="Picture 12" descr="Screen Shot 2014-08-07 at 1.45.03 PM.png"/>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4253768" y="4865626"/>
            <a:ext cx="2551070" cy="1120470"/>
          </a:xfrm>
          <a:prstGeom prst="rect">
            <a:avLst/>
          </a:prstGeom>
        </p:spPr>
      </p:pic>
    </p:spTree>
    <p:extLst>
      <p:ext uri="{BB962C8B-B14F-4D97-AF65-F5344CB8AC3E}">
        <p14:creationId xmlns:p14="http://schemas.microsoft.com/office/powerpoint/2010/main" val="20244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MX"/>
              <a:t>Usando el motor mediano</a:t>
            </a:r>
          </a:p>
        </p:txBody>
      </p:sp>
      <p:sp>
        <p:nvSpPr>
          <p:cNvPr id="3" name="Content Placeholder 2"/>
          <p:cNvSpPr>
            <a:spLocks noGrp="1"/>
          </p:cNvSpPr>
          <p:nvPr>
            <p:ph idx="1"/>
          </p:nvPr>
        </p:nvSpPr>
        <p:spPr>
          <a:xfrm>
            <a:off x="277381" y="1472977"/>
            <a:ext cx="5106993" cy="4796695"/>
          </a:xfrm>
        </p:spPr>
        <p:txBody>
          <a:bodyPr>
            <a:normAutofit/>
          </a:bodyPr>
          <a:lstStyle/>
          <a:p>
            <a:pPr marL="342900" indent="-342900">
              <a:buFont typeface="Arial"/>
              <a:buChar char="•"/>
            </a:pPr>
            <a:r>
              <a:rPr lang="es-MX" dirty="0"/>
              <a:t>Une el motor mediano al Puerto A o el motor largo al Puerto D como sea necesario.</a:t>
            </a:r>
          </a:p>
          <a:p>
            <a:pPr marL="800100" lvl="1" indent="-342900">
              <a:buFont typeface="Arial"/>
              <a:buChar char="•"/>
            </a:pPr>
            <a:r>
              <a:rPr lang="es-MX" dirty="0"/>
              <a:t>Esta es una configuración genérica para el EV3</a:t>
            </a:r>
          </a:p>
          <a:p>
            <a:pPr marL="342900" indent="-342900">
              <a:buFont typeface="Arial"/>
              <a:buChar char="•"/>
            </a:pPr>
            <a:r>
              <a:rPr lang="es-MX" dirty="0"/>
              <a:t>Construir un accesorio que pueda recoger o agarrar un aro (objeto)</a:t>
            </a:r>
          </a:p>
          <a:p>
            <a:pPr marL="803275" lvl="1" indent="-342900">
              <a:buFont typeface="Arial"/>
              <a:buChar char="•"/>
            </a:pPr>
            <a:r>
              <a:rPr lang="es-MX" dirty="0"/>
              <a:t>Mira a los dos ejemplos de la derecha. Usaron los accesorios de </a:t>
            </a:r>
            <a:r>
              <a:rPr lang="es-MX" dirty="0" err="1"/>
              <a:t>DroidBot’s</a:t>
            </a:r>
            <a:r>
              <a:rPr lang="es-MX" dirty="0"/>
              <a:t> SNAP.</a:t>
            </a:r>
          </a:p>
          <a:p>
            <a:pPr marL="803275" lvl="1" indent="-342900">
              <a:buFont typeface="Arial"/>
              <a:buChar char="•"/>
            </a:pPr>
            <a:r>
              <a:rPr lang="es-MX" dirty="0"/>
              <a:t>El instructivo para construir el </a:t>
            </a:r>
            <a:r>
              <a:rPr lang="es-MX" dirty="0" err="1"/>
              <a:t>DroidBot’s</a:t>
            </a:r>
            <a:r>
              <a:rPr lang="es-MX" dirty="0"/>
              <a:t> están disponibles en Robot </a:t>
            </a:r>
            <a:r>
              <a:rPr lang="es-MX" dirty="0" err="1"/>
              <a:t>Design</a:t>
            </a:r>
            <a:r>
              <a:rPr lang="es-MX" dirty="0"/>
              <a:t> en la pagina de EV3Lessons.com (ingles) </a:t>
            </a:r>
          </a:p>
        </p:txBody>
      </p:sp>
      <p:sp>
        <p:nvSpPr>
          <p:cNvPr id="8" name="Footer Placeholder 7"/>
          <p:cNvSpPr>
            <a:spLocks noGrp="1"/>
          </p:cNvSpPr>
          <p:nvPr>
            <p:ph type="ftr" sz="quarter" idx="11"/>
          </p:nvPr>
        </p:nvSpPr>
        <p:spPr/>
        <p:txBody>
          <a:bodyPr/>
          <a:lstStyle/>
          <a:p>
            <a:r>
              <a:rPr lang="sk-SK"/>
              <a:t>© 2016 EV3Lessons.com, Last Edit 7/04/2016</a:t>
            </a:r>
            <a:endParaRPr lang="en-US" dirty="0"/>
          </a:p>
        </p:txBody>
      </p:sp>
      <p:sp>
        <p:nvSpPr>
          <p:cNvPr id="11" name="Slide Number Placeholder 10"/>
          <p:cNvSpPr>
            <a:spLocks noGrp="1"/>
          </p:cNvSpPr>
          <p:nvPr>
            <p:ph type="sldNum" sz="quarter" idx="12"/>
          </p:nvPr>
        </p:nvSpPr>
        <p:spPr/>
        <p:txBody>
          <a:bodyPr/>
          <a:lstStyle/>
          <a:p>
            <a:fld id="{4DBC7FC8-25FB-FC45-8177-2B991DA6778C}" type="slidenum">
              <a:rPr lang="en-US" smtClean="0"/>
              <a:t>4</a:t>
            </a:fld>
            <a:endParaRPr lang="en-US"/>
          </a:p>
        </p:txBody>
      </p:sp>
      <p:pic>
        <p:nvPicPr>
          <p:cNvPr id="9" name="Picture 8" descr="IMG_2279.JP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694410" y="1404042"/>
            <a:ext cx="3019379" cy="2264534"/>
          </a:xfrm>
          <a:prstGeom prst="rect">
            <a:avLst/>
          </a:prstGeom>
        </p:spPr>
      </p:pic>
      <p:pic>
        <p:nvPicPr>
          <p:cNvPr id="10" name="Picture 9" descr="IMG_2277.JP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694410" y="3796951"/>
            <a:ext cx="3019379" cy="2264534"/>
          </a:xfrm>
          <a:prstGeom prst="rect">
            <a:avLst/>
          </a:prstGeom>
        </p:spPr>
      </p:pic>
    </p:spTree>
    <p:extLst>
      <p:ext uri="{BB962C8B-B14F-4D97-AF65-F5344CB8AC3E}">
        <p14:creationId xmlns:p14="http://schemas.microsoft.com/office/powerpoint/2010/main" val="1531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Desafío de Recoger y mover objeto</a:t>
            </a:r>
            <a:endParaRPr lang="en-US" dirty="0"/>
          </a:p>
        </p:txBody>
      </p:sp>
      <p:sp>
        <p:nvSpPr>
          <p:cNvPr id="3" name="Content Placeholder 2"/>
          <p:cNvSpPr>
            <a:spLocks noGrp="1"/>
          </p:cNvSpPr>
          <p:nvPr>
            <p:ph idx="1"/>
          </p:nvPr>
        </p:nvSpPr>
        <p:spPr>
          <a:xfrm>
            <a:off x="280595" y="1881448"/>
            <a:ext cx="4723621" cy="3992563"/>
          </a:xfrm>
        </p:spPr>
        <p:txBody>
          <a:bodyPr>
            <a:normAutofit/>
          </a:bodyPr>
          <a:lstStyle/>
          <a:p>
            <a:r>
              <a:rPr lang="es-MX" dirty="0"/>
              <a:t>De la línea de inicio, avanza hasta la línea negra</a:t>
            </a:r>
          </a:p>
          <a:p>
            <a:r>
              <a:rPr lang="es-MX" dirty="0"/>
              <a:t>Recoge el objeto y traerlo a la línea de inicio</a:t>
            </a:r>
          </a:p>
          <a:p>
            <a:r>
              <a:rPr lang="es-MX" dirty="0"/>
              <a:t>Puedes hacer que el robot gire para regresar o simplemente se mueva de reversa</a:t>
            </a:r>
          </a:p>
          <a:p>
            <a:r>
              <a:rPr lang="es-MX" dirty="0"/>
              <a:t>Puedes hacer el objeto para agarra (como en el kit Core EV3) o un objeto con un aro encima dependiendo de las piezas disponibles.</a:t>
            </a:r>
          </a:p>
        </p:txBody>
      </p:sp>
      <p:sp>
        <p:nvSpPr>
          <p:cNvPr id="4" name="Footer Placeholder 3"/>
          <p:cNvSpPr>
            <a:spLocks noGrp="1"/>
          </p:cNvSpPr>
          <p:nvPr>
            <p:ph type="ftr" sz="quarter" idx="11"/>
          </p:nvPr>
        </p:nvSpPr>
        <p:spPr/>
        <p:txBody>
          <a:bodyPr/>
          <a:lstStyle/>
          <a:p>
            <a:r>
              <a:rPr lang="sk-SK"/>
              <a:t>© 2016 EV3Lessons.com, Last Edit 7/04/2016</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a:p>
        </p:txBody>
      </p:sp>
      <p:sp>
        <p:nvSpPr>
          <p:cNvPr id="7" name="Rectangle 6"/>
          <p:cNvSpPr/>
          <p:nvPr/>
        </p:nvSpPr>
        <p:spPr>
          <a:xfrm rot="5400000">
            <a:off x="6811292" y="765465"/>
            <a:ext cx="181371" cy="348666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rot="5400000">
            <a:off x="6889366" y="4186176"/>
            <a:ext cx="182880" cy="3486662"/>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Block Arc 9"/>
          <p:cNvSpPr/>
          <p:nvPr/>
        </p:nvSpPr>
        <p:spPr>
          <a:xfrm>
            <a:off x="6711700" y="1605008"/>
            <a:ext cx="383369" cy="599088"/>
          </a:xfrm>
          <a:prstGeom prst="blockArc">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Snip Same Side Corner Rectangle 8"/>
          <p:cNvSpPr/>
          <p:nvPr/>
        </p:nvSpPr>
        <p:spPr>
          <a:xfrm>
            <a:off x="6711700" y="1881448"/>
            <a:ext cx="383369" cy="382548"/>
          </a:xfrm>
          <a:prstGeom prst="snip2Same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V="1">
            <a:off x="6663770" y="2779206"/>
            <a:ext cx="1" cy="2887579"/>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7262786" y="2779206"/>
            <a:ext cx="0" cy="2887579"/>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6328308" y="1497168"/>
            <a:ext cx="1158455" cy="1114296"/>
          </a:xfrm>
          <a:prstGeom prst="ellipse">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a:off x="6442126" y="3242636"/>
            <a:ext cx="447957" cy="569135"/>
            <a:chOff x="4217082" y="3486667"/>
            <a:chExt cx="447957" cy="569135"/>
          </a:xfrm>
        </p:grpSpPr>
        <p:sp>
          <p:nvSpPr>
            <p:cNvPr id="20" name="Oval 19"/>
            <p:cNvSpPr/>
            <p:nvPr/>
          </p:nvSpPr>
          <p:spPr>
            <a:xfrm>
              <a:off x="4217082" y="3597868"/>
              <a:ext cx="143764" cy="291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521275" y="3597868"/>
              <a:ext cx="143764" cy="291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420746" y="3486667"/>
              <a:ext cx="45719" cy="1317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4300942" y="3558553"/>
              <a:ext cx="292215" cy="497249"/>
            </a:xfrm>
            <a:prstGeom prst="roundRect">
              <a:avLst/>
            </a:prstGeom>
            <a:solidFill>
              <a:schemeClr val="accent6">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 name="Group 23"/>
          <p:cNvGrpSpPr/>
          <p:nvPr/>
        </p:nvGrpSpPr>
        <p:grpSpPr>
          <a:xfrm rot="10800000">
            <a:off x="7023169" y="4046765"/>
            <a:ext cx="447957" cy="569135"/>
            <a:chOff x="4217082" y="3486667"/>
            <a:chExt cx="447957" cy="569135"/>
          </a:xfrm>
        </p:grpSpPr>
        <p:sp>
          <p:nvSpPr>
            <p:cNvPr id="25" name="Oval 24"/>
            <p:cNvSpPr/>
            <p:nvPr/>
          </p:nvSpPr>
          <p:spPr>
            <a:xfrm>
              <a:off x="4217082" y="3597868"/>
              <a:ext cx="143764" cy="291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4521275" y="3597868"/>
              <a:ext cx="143764" cy="291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4420746" y="3486667"/>
              <a:ext cx="45719" cy="1317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4300942" y="3558553"/>
              <a:ext cx="292215" cy="497249"/>
            </a:xfrm>
            <a:prstGeom prst="roundRect">
              <a:avLst/>
            </a:prstGeom>
            <a:solidFill>
              <a:schemeClr val="accent6">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560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Solución del desafio</a:t>
            </a:r>
          </a:p>
        </p:txBody>
      </p:sp>
      <p:sp>
        <p:nvSpPr>
          <p:cNvPr id="4" name="Footer Placeholder 3"/>
          <p:cNvSpPr>
            <a:spLocks noGrp="1"/>
          </p:cNvSpPr>
          <p:nvPr>
            <p:ph type="ftr" sz="quarter" idx="11"/>
          </p:nvPr>
        </p:nvSpPr>
        <p:spPr/>
        <p:txBody>
          <a:bodyPr/>
          <a:lstStyle/>
          <a:p>
            <a:r>
              <a:rPr lang="sk-SK"/>
              <a:t>© 2016 EV3Lessons.com, Last Edit 7/04/2016</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6</a:t>
            </a:fld>
            <a:endParaRPr lang="en-US"/>
          </a:p>
        </p:txBody>
      </p:sp>
      <p:pic>
        <p:nvPicPr>
          <p:cNvPr id="11" name="Picture 10" descr="Screen Shot 2015-06-27 at 1.37.01 PM.png"/>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211822" y="2301559"/>
            <a:ext cx="8169700" cy="2654480"/>
          </a:xfrm>
          <a:prstGeom prst="rect">
            <a:avLst/>
          </a:prstGeom>
        </p:spPr>
      </p:pic>
      <p:sp>
        <p:nvSpPr>
          <p:cNvPr id="3" name="Rectangle 2">
            <a:extLst>
              <a:ext uri="{FF2B5EF4-FFF2-40B4-BE49-F238E27FC236}">
                <a16:creationId xmlns:a16="http://schemas.microsoft.com/office/drawing/2014/main" id="{86E521AF-A9D7-4AD5-AA33-9E3B9ECAB443}"/>
              </a:ext>
            </a:extLst>
          </p:cNvPr>
          <p:cNvSpPr/>
          <p:nvPr/>
        </p:nvSpPr>
        <p:spPr>
          <a:xfrm>
            <a:off x="457200" y="2468033"/>
            <a:ext cx="3726873" cy="424653"/>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900" dirty="0">
                <a:solidFill>
                  <a:schemeClr val="tx1"/>
                </a:solidFill>
                <a:latin typeface="Calibri" panose="020F0502020204030204" pitchFamily="34" charset="0"/>
                <a:cs typeface="Calibri" panose="020F0502020204030204" pitchFamily="34" charset="0"/>
              </a:rPr>
              <a:t>La meta del programa es moverte de la línea de inicio hasta la línea negra.</a:t>
            </a:r>
          </a:p>
          <a:p>
            <a:r>
              <a:rPr lang="es-MX" sz="900" dirty="0">
                <a:solidFill>
                  <a:schemeClr val="tx1"/>
                </a:solidFill>
                <a:latin typeface="Calibri" panose="020F0502020204030204" pitchFamily="34" charset="0"/>
                <a:cs typeface="Calibri" panose="020F0502020204030204" pitchFamily="34" charset="0"/>
              </a:rPr>
              <a:t>El robot debe detenerse en la línea y recoger el objeto.</a:t>
            </a:r>
          </a:p>
          <a:p>
            <a:r>
              <a:rPr lang="es-MX" sz="900" dirty="0">
                <a:solidFill>
                  <a:schemeClr val="tx1"/>
                </a:solidFill>
                <a:latin typeface="Calibri" panose="020F0502020204030204" pitchFamily="34" charset="0"/>
                <a:cs typeface="Calibri" panose="020F0502020204030204" pitchFamily="34" charset="0"/>
              </a:rPr>
              <a:t>El robot debe regresar a la línea de inicio con el objeto.</a:t>
            </a:r>
          </a:p>
        </p:txBody>
      </p:sp>
      <p:sp>
        <p:nvSpPr>
          <p:cNvPr id="7" name="Rectangle 6">
            <a:extLst>
              <a:ext uri="{FF2B5EF4-FFF2-40B4-BE49-F238E27FC236}">
                <a16:creationId xmlns:a16="http://schemas.microsoft.com/office/drawing/2014/main" id="{3CBBE0EC-D2FE-4869-90BC-39FAA94AF1E9}"/>
              </a:ext>
            </a:extLst>
          </p:cNvPr>
          <p:cNvSpPr/>
          <p:nvPr/>
        </p:nvSpPr>
        <p:spPr>
          <a:xfrm>
            <a:off x="958896" y="3906983"/>
            <a:ext cx="2681771" cy="182418"/>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900" dirty="0">
                <a:solidFill>
                  <a:schemeClr val="tx1"/>
                </a:solidFill>
                <a:latin typeface="Calibri" panose="020F0502020204030204" pitchFamily="34" charset="0"/>
                <a:cs typeface="Calibri" panose="020F0502020204030204" pitchFamily="34" charset="0"/>
              </a:rPr>
              <a:t>Avanza hasta negro</a:t>
            </a:r>
          </a:p>
        </p:txBody>
      </p:sp>
      <p:sp>
        <p:nvSpPr>
          <p:cNvPr id="8" name="Rectangle 7">
            <a:extLst>
              <a:ext uri="{FF2B5EF4-FFF2-40B4-BE49-F238E27FC236}">
                <a16:creationId xmlns:a16="http://schemas.microsoft.com/office/drawing/2014/main" id="{7A454E1A-5FBF-4385-BA6D-4CC32443F2AF}"/>
              </a:ext>
            </a:extLst>
          </p:cNvPr>
          <p:cNvSpPr/>
          <p:nvPr/>
        </p:nvSpPr>
        <p:spPr>
          <a:xfrm>
            <a:off x="3972718" y="3906983"/>
            <a:ext cx="1306250" cy="855517"/>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900" dirty="0">
                <a:solidFill>
                  <a:schemeClr val="tx1"/>
                </a:solidFill>
                <a:latin typeface="Calibri" panose="020F0502020204030204" pitchFamily="34" charset="0"/>
                <a:cs typeface="Calibri" panose="020F0502020204030204" pitchFamily="34" charset="0"/>
              </a:rPr>
              <a:t>Gira el motor mediano la cantidad necesaria para poder recoger el objeto. Puedes medirlo los grados usando el Port View</a:t>
            </a:r>
          </a:p>
        </p:txBody>
      </p:sp>
      <p:sp>
        <p:nvSpPr>
          <p:cNvPr id="9" name="Rectangle 8">
            <a:extLst>
              <a:ext uri="{FF2B5EF4-FFF2-40B4-BE49-F238E27FC236}">
                <a16:creationId xmlns:a16="http://schemas.microsoft.com/office/drawing/2014/main" id="{38A992CA-DF13-4D33-8D87-C587A1AEE439}"/>
              </a:ext>
            </a:extLst>
          </p:cNvPr>
          <p:cNvSpPr/>
          <p:nvPr/>
        </p:nvSpPr>
        <p:spPr>
          <a:xfrm>
            <a:off x="5325534" y="3867742"/>
            <a:ext cx="1608667" cy="165291"/>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900" dirty="0">
                <a:solidFill>
                  <a:schemeClr val="tx1"/>
                </a:solidFill>
                <a:latin typeface="Calibri" panose="020F0502020204030204" pitchFamily="34" charset="0"/>
                <a:cs typeface="Calibri" panose="020F0502020204030204" pitchFamily="34" charset="0"/>
              </a:rPr>
              <a:t>Mover de reversa hasta verde</a:t>
            </a:r>
          </a:p>
        </p:txBody>
      </p:sp>
    </p:spTree>
    <p:extLst>
      <p:ext uri="{BB962C8B-B14F-4D97-AF65-F5344CB8AC3E}">
        <p14:creationId xmlns:p14="http://schemas.microsoft.com/office/powerpoint/2010/main" val="105864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3562504" y="1334331"/>
            <a:ext cx="5199212" cy="485689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s-MX" dirty="0"/>
              <a:t>viaje al supermercado</a:t>
            </a:r>
          </a:p>
        </p:txBody>
      </p:sp>
      <p:sp>
        <p:nvSpPr>
          <p:cNvPr id="3" name="Content Placeholder 2"/>
          <p:cNvSpPr>
            <a:spLocks noGrp="1"/>
          </p:cNvSpPr>
          <p:nvPr>
            <p:ph idx="1"/>
          </p:nvPr>
        </p:nvSpPr>
        <p:spPr>
          <a:xfrm>
            <a:off x="283160" y="1747134"/>
            <a:ext cx="3453704" cy="3992563"/>
          </a:xfrm>
        </p:spPr>
        <p:txBody>
          <a:bodyPr>
            <a:normAutofit/>
          </a:bodyPr>
          <a:lstStyle/>
          <a:p>
            <a:pPr marL="0" indent="0">
              <a:buNone/>
            </a:pPr>
            <a:r>
              <a:rPr lang="es-MX" dirty="0"/>
              <a:t>1. Empieza en casa y maneja hacia el supermercado </a:t>
            </a:r>
          </a:p>
          <a:p>
            <a:pPr marL="0" indent="0">
              <a:buNone/>
            </a:pPr>
            <a:r>
              <a:rPr lang="es-MX" dirty="0"/>
              <a:t>2. Has que tu robot gire y vaya de reversa al estacionamiento</a:t>
            </a:r>
          </a:p>
          <a:p>
            <a:pPr marL="0" indent="0">
              <a:buNone/>
            </a:pPr>
            <a:r>
              <a:rPr lang="es-MX" dirty="0"/>
              <a:t>3. Detente y recoge las compras </a:t>
            </a:r>
          </a:p>
          <a:p>
            <a:r>
              <a:rPr lang="es-MX" dirty="0"/>
              <a:t>4. Vuelve a casa usando el atajo</a:t>
            </a:r>
          </a:p>
        </p:txBody>
      </p:sp>
      <p:sp>
        <p:nvSpPr>
          <p:cNvPr id="4" name="Footer Placeholder 3"/>
          <p:cNvSpPr>
            <a:spLocks noGrp="1"/>
          </p:cNvSpPr>
          <p:nvPr>
            <p:ph type="ftr" sz="quarter" idx="11"/>
          </p:nvPr>
        </p:nvSpPr>
        <p:spPr/>
        <p:txBody>
          <a:bodyPr/>
          <a:lstStyle/>
          <a:p>
            <a:r>
              <a:rPr lang="sk-SK"/>
              <a:t>© 2016 EV3Lessons.com, Last Edit 7/04/2016</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7</a:t>
            </a:fld>
            <a:endParaRPr lang="en-US"/>
          </a:p>
        </p:txBody>
      </p:sp>
      <p:sp>
        <p:nvSpPr>
          <p:cNvPr id="6" name="Rectangle 5"/>
          <p:cNvSpPr/>
          <p:nvPr/>
        </p:nvSpPr>
        <p:spPr>
          <a:xfrm rot="5400000">
            <a:off x="7521356" y="1146309"/>
            <a:ext cx="844704" cy="1478356"/>
          </a:xfrm>
          <a:prstGeom prst="rect">
            <a:avLst/>
          </a:prstGeom>
          <a:pattFill prst="wdDnDiag">
            <a:fgClr>
              <a:schemeClr val="tx1"/>
            </a:fgClr>
            <a:bgClr>
              <a:schemeClr val="bg1"/>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rot="5400000">
            <a:off x="4894692" y="5422517"/>
            <a:ext cx="311524" cy="1001575"/>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search.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58634" y="5231121"/>
            <a:ext cx="891032" cy="960104"/>
          </a:xfrm>
          <a:prstGeom prst="rect">
            <a:avLst/>
          </a:prstGeom>
        </p:spPr>
      </p:pic>
      <p:pic>
        <p:nvPicPr>
          <p:cNvPr id="16" name="Picture 15" descr="search.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65673" y="1576695"/>
            <a:ext cx="586256" cy="617583"/>
          </a:xfrm>
          <a:prstGeom prst="rect">
            <a:avLst/>
          </a:prstGeom>
        </p:spPr>
      </p:pic>
      <p:cxnSp>
        <p:nvCxnSpPr>
          <p:cNvPr id="18" name="Straight Connector 17"/>
          <p:cNvCxnSpPr/>
          <p:nvPr/>
        </p:nvCxnSpPr>
        <p:spPr>
          <a:xfrm flipV="1">
            <a:off x="4850380" y="1893284"/>
            <a:ext cx="0" cy="3789740"/>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a:off x="7787745" y="3292480"/>
            <a:ext cx="383369" cy="658988"/>
            <a:chOff x="6924642" y="1893106"/>
            <a:chExt cx="383369" cy="658988"/>
          </a:xfrm>
        </p:grpSpPr>
        <p:sp>
          <p:nvSpPr>
            <p:cNvPr id="8" name="Block Arc 7"/>
            <p:cNvSpPr/>
            <p:nvPr/>
          </p:nvSpPr>
          <p:spPr>
            <a:xfrm>
              <a:off x="6924642" y="1893106"/>
              <a:ext cx="383369" cy="599088"/>
            </a:xfrm>
            <a:prstGeom prst="blockArc">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Snip Same Side Corner Rectangle 8"/>
            <p:cNvSpPr/>
            <p:nvPr/>
          </p:nvSpPr>
          <p:spPr>
            <a:xfrm>
              <a:off x="6924642" y="2169546"/>
              <a:ext cx="383369" cy="382548"/>
            </a:xfrm>
            <a:prstGeom prst="snip2Same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grpSp>
      <p:cxnSp>
        <p:nvCxnSpPr>
          <p:cNvPr id="20" name="Straight Connector 19"/>
          <p:cNvCxnSpPr/>
          <p:nvPr/>
        </p:nvCxnSpPr>
        <p:spPr>
          <a:xfrm flipV="1">
            <a:off x="7953239" y="2307839"/>
            <a:ext cx="1" cy="911434"/>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5347576" y="1893284"/>
            <a:ext cx="1856954" cy="0"/>
          </a:xfrm>
          <a:prstGeom prst="line">
            <a:avLst/>
          </a:prstGeom>
          <a:ln w="76200" cmpd="sng">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V="1">
            <a:off x="5347576" y="3698253"/>
            <a:ext cx="2132502" cy="1976974"/>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a:off x="7580556" y="3219273"/>
            <a:ext cx="745365" cy="0"/>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flipH="1">
            <a:off x="4477697" y="1893284"/>
            <a:ext cx="745365" cy="0"/>
          </a:xfrm>
          <a:prstGeom prst="line">
            <a:avLst/>
          </a:prstGeom>
          <a:ln w="76200" cmpd="sng">
            <a:solidFill>
              <a:srgbClr val="000000"/>
            </a:solidFill>
          </a:ln>
        </p:spPr>
        <p:style>
          <a:lnRef idx="2">
            <a:schemeClr val="accent1"/>
          </a:lnRef>
          <a:fillRef idx="0">
            <a:schemeClr val="accent1"/>
          </a:fillRef>
          <a:effectRef idx="1">
            <a:schemeClr val="accent1"/>
          </a:effectRef>
          <a:fontRef idx="minor">
            <a:schemeClr val="tx1"/>
          </a:fontRef>
        </p:style>
      </p:cxnSp>
      <p:grpSp>
        <p:nvGrpSpPr>
          <p:cNvPr id="53" name="Group 52"/>
          <p:cNvGrpSpPr/>
          <p:nvPr/>
        </p:nvGrpSpPr>
        <p:grpSpPr>
          <a:xfrm>
            <a:off x="4606086" y="3872212"/>
            <a:ext cx="447957" cy="569135"/>
            <a:chOff x="4217082" y="3486667"/>
            <a:chExt cx="447957" cy="569135"/>
          </a:xfrm>
        </p:grpSpPr>
        <p:sp>
          <p:nvSpPr>
            <p:cNvPr id="49" name="Oval 48"/>
            <p:cNvSpPr/>
            <p:nvPr/>
          </p:nvSpPr>
          <p:spPr>
            <a:xfrm>
              <a:off x="4217082" y="3597868"/>
              <a:ext cx="143764" cy="291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4521275" y="3597868"/>
              <a:ext cx="143764" cy="291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51"/>
            <p:cNvSpPr/>
            <p:nvPr/>
          </p:nvSpPr>
          <p:spPr>
            <a:xfrm>
              <a:off x="4420746" y="3486667"/>
              <a:ext cx="45719" cy="1317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ounded Rectangle 50"/>
            <p:cNvSpPr/>
            <p:nvPr/>
          </p:nvSpPr>
          <p:spPr>
            <a:xfrm>
              <a:off x="4300942" y="3558553"/>
              <a:ext cx="292215" cy="497249"/>
            </a:xfrm>
            <a:prstGeom prst="roundRect">
              <a:avLst/>
            </a:prstGeom>
            <a:solidFill>
              <a:schemeClr val="accent6">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4" name="Group 53"/>
          <p:cNvGrpSpPr/>
          <p:nvPr/>
        </p:nvGrpSpPr>
        <p:grpSpPr>
          <a:xfrm rot="16200000">
            <a:off x="6499154" y="1622075"/>
            <a:ext cx="447957" cy="569135"/>
            <a:chOff x="4217082" y="3486667"/>
            <a:chExt cx="447957" cy="569135"/>
          </a:xfrm>
        </p:grpSpPr>
        <p:sp>
          <p:nvSpPr>
            <p:cNvPr id="55" name="Oval 54"/>
            <p:cNvSpPr/>
            <p:nvPr/>
          </p:nvSpPr>
          <p:spPr>
            <a:xfrm>
              <a:off x="4217082" y="3597868"/>
              <a:ext cx="143764" cy="291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521275" y="3597868"/>
              <a:ext cx="143764" cy="291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p:cNvSpPr/>
            <p:nvPr/>
          </p:nvSpPr>
          <p:spPr>
            <a:xfrm>
              <a:off x="4420746" y="3486667"/>
              <a:ext cx="45719" cy="1317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57"/>
            <p:cNvSpPr/>
            <p:nvPr/>
          </p:nvSpPr>
          <p:spPr>
            <a:xfrm>
              <a:off x="4300943" y="3558553"/>
              <a:ext cx="292215" cy="497249"/>
            </a:xfrm>
            <a:prstGeom prst="roundRect">
              <a:avLst/>
            </a:prstGeom>
            <a:solidFill>
              <a:schemeClr val="accent6">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9" name="Group 58"/>
          <p:cNvGrpSpPr/>
          <p:nvPr/>
        </p:nvGrpSpPr>
        <p:grpSpPr>
          <a:xfrm rot="10800000">
            <a:off x="7744762" y="2651516"/>
            <a:ext cx="447957" cy="569135"/>
            <a:chOff x="4217082" y="3486667"/>
            <a:chExt cx="447957" cy="569135"/>
          </a:xfrm>
        </p:grpSpPr>
        <p:sp>
          <p:nvSpPr>
            <p:cNvPr id="60" name="Oval 59"/>
            <p:cNvSpPr/>
            <p:nvPr/>
          </p:nvSpPr>
          <p:spPr>
            <a:xfrm>
              <a:off x="4217082" y="3597868"/>
              <a:ext cx="143764" cy="291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4521275" y="3597868"/>
              <a:ext cx="143764" cy="291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4420746" y="3486667"/>
              <a:ext cx="45719" cy="1317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4300942" y="3558553"/>
              <a:ext cx="292215" cy="497249"/>
            </a:xfrm>
            <a:prstGeom prst="roundRect">
              <a:avLst/>
            </a:prstGeom>
            <a:solidFill>
              <a:schemeClr val="accent6">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4" name="Group 63"/>
          <p:cNvGrpSpPr/>
          <p:nvPr/>
        </p:nvGrpSpPr>
        <p:grpSpPr>
          <a:xfrm rot="13694717">
            <a:off x="6306277" y="4283810"/>
            <a:ext cx="447957" cy="569135"/>
            <a:chOff x="4217082" y="3486667"/>
            <a:chExt cx="447957" cy="569135"/>
          </a:xfrm>
        </p:grpSpPr>
        <p:sp>
          <p:nvSpPr>
            <p:cNvPr id="65" name="Oval 64"/>
            <p:cNvSpPr/>
            <p:nvPr/>
          </p:nvSpPr>
          <p:spPr>
            <a:xfrm>
              <a:off x="4217082" y="3597868"/>
              <a:ext cx="143764" cy="291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4521275" y="3597868"/>
              <a:ext cx="143764" cy="291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4420746" y="3486667"/>
              <a:ext cx="45719" cy="1317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ounded Rectangle 67"/>
            <p:cNvSpPr/>
            <p:nvPr/>
          </p:nvSpPr>
          <p:spPr>
            <a:xfrm>
              <a:off x="4300942" y="3558553"/>
              <a:ext cx="292215" cy="497249"/>
            </a:xfrm>
            <a:prstGeom prst="roundRect">
              <a:avLst/>
            </a:prstGeom>
            <a:solidFill>
              <a:schemeClr val="accent6">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0" name="Oval 69"/>
          <p:cNvSpPr/>
          <p:nvPr/>
        </p:nvSpPr>
        <p:spPr>
          <a:xfrm>
            <a:off x="6785446" y="2194278"/>
            <a:ext cx="347431" cy="31658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2</a:t>
            </a:r>
          </a:p>
        </p:txBody>
      </p:sp>
      <p:sp>
        <p:nvSpPr>
          <p:cNvPr id="71" name="Oval 70"/>
          <p:cNvSpPr/>
          <p:nvPr/>
        </p:nvSpPr>
        <p:spPr>
          <a:xfrm>
            <a:off x="4405815" y="3452840"/>
            <a:ext cx="347431" cy="31658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1</a:t>
            </a:r>
          </a:p>
        </p:txBody>
      </p:sp>
      <p:sp>
        <p:nvSpPr>
          <p:cNvPr id="72" name="Oval 71"/>
          <p:cNvSpPr/>
          <p:nvPr/>
        </p:nvSpPr>
        <p:spPr>
          <a:xfrm>
            <a:off x="7809158" y="3586961"/>
            <a:ext cx="347431" cy="31658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3</a:t>
            </a:r>
          </a:p>
        </p:txBody>
      </p:sp>
      <p:sp>
        <p:nvSpPr>
          <p:cNvPr id="73" name="Oval 72"/>
          <p:cNvSpPr/>
          <p:nvPr/>
        </p:nvSpPr>
        <p:spPr>
          <a:xfrm>
            <a:off x="6438015" y="3872212"/>
            <a:ext cx="347431" cy="316589"/>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4</a:t>
            </a:r>
          </a:p>
        </p:txBody>
      </p:sp>
      <p:grpSp>
        <p:nvGrpSpPr>
          <p:cNvPr id="74" name="Group 73"/>
          <p:cNvGrpSpPr/>
          <p:nvPr/>
        </p:nvGrpSpPr>
        <p:grpSpPr>
          <a:xfrm rot="16200000">
            <a:off x="5123597" y="1608716"/>
            <a:ext cx="447957" cy="569135"/>
            <a:chOff x="4217082" y="3486667"/>
            <a:chExt cx="447957" cy="569135"/>
          </a:xfrm>
        </p:grpSpPr>
        <p:sp>
          <p:nvSpPr>
            <p:cNvPr id="75" name="Oval 74"/>
            <p:cNvSpPr/>
            <p:nvPr/>
          </p:nvSpPr>
          <p:spPr>
            <a:xfrm>
              <a:off x="4217082" y="3597868"/>
              <a:ext cx="143764" cy="291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Oval 75"/>
            <p:cNvSpPr/>
            <p:nvPr/>
          </p:nvSpPr>
          <p:spPr>
            <a:xfrm>
              <a:off x="4521275" y="3597868"/>
              <a:ext cx="143764" cy="291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4420746" y="3486667"/>
              <a:ext cx="45719" cy="1317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ounded Rectangle 77"/>
            <p:cNvSpPr/>
            <p:nvPr/>
          </p:nvSpPr>
          <p:spPr>
            <a:xfrm>
              <a:off x="4300943" y="3558553"/>
              <a:ext cx="292215" cy="497249"/>
            </a:xfrm>
            <a:prstGeom prst="roundRect">
              <a:avLst/>
            </a:prstGeom>
            <a:solidFill>
              <a:schemeClr val="accent6">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4626401" y="2033337"/>
            <a:ext cx="447957" cy="569135"/>
            <a:chOff x="4217082" y="3486667"/>
            <a:chExt cx="447957" cy="569135"/>
          </a:xfrm>
        </p:grpSpPr>
        <p:sp>
          <p:nvSpPr>
            <p:cNvPr id="80" name="Oval 79"/>
            <p:cNvSpPr/>
            <p:nvPr/>
          </p:nvSpPr>
          <p:spPr>
            <a:xfrm>
              <a:off x="4217082" y="3597868"/>
              <a:ext cx="143764" cy="291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Oval 80"/>
            <p:cNvSpPr/>
            <p:nvPr/>
          </p:nvSpPr>
          <p:spPr>
            <a:xfrm>
              <a:off x="4521275" y="3597868"/>
              <a:ext cx="143764" cy="2910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81"/>
            <p:cNvSpPr/>
            <p:nvPr/>
          </p:nvSpPr>
          <p:spPr>
            <a:xfrm>
              <a:off x="4420746" y="3486667"/>
              <a:ext cx="45719" cy="1317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ounded Rectangle 82"/>
            <p:cNvSpPr/>
            <p:nvPr/>
          </p:nvSpPr>
          <p:spPr>
            <a:xfrm>
              <a:off x="4300943" y="3558553"/>
              <a:ext cx="292215" cy="497249"/>
            </a:xfrm>
            <a:prstGeom prst="roundRect">
              <a:avLst/>
            </a:prstGeom>
            <a:solidFill>
              <a:schemeClr val="accent6">
                <a:lumMod val="50000"/>
                <a:lumOff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6" name="Arc 85"/>
          <p:cNvSpPr/>
          <p:nvPr/>
        </p:nvSpPr>
        <p:spPr>
          <a:xfrm rot="6068976">
            <a:off x="4783120" y="1847020"/>
            <a:ext cx="703549" cy="597268"/>
          </a:xfrm>
          <a:prstGeom prst="arc">
            <a:avLst/>
          </a:prstGeom>
          <a:ln>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44423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MX"/>
              <a:t>Siguientes pasos</a:t>
            </a:r>
          </a:p>
        </p:txBody>
      </p:sp>
      <p:sp>
        <p:nvSpPr>
          <p:cNvPr id="9" name="Content Placeholder 8"/>
          <p:cNvSpPr>
            <a:spLocks noGrp="1"/>
          </p:cNvSpPr>
          <p:nvPr>
            <p:ph idx="1"/>
          </p:nvPr>
        </p:nvSpPr>
        <p:spPr>
          <a:xfrm>
            <a:off x="284163" y="1524318"/>
            <a:ext cx="8574087" cy="4329777"/>
          </a:xfrm>
        </p:spPr>
        <p:txBody>
          <a:bodyPr>
            <a:normAutofit/>
          </a:bodyPr>
          <a:lstStyle/>
          <a:p>
            <a:r>
              <a:rPr lang="es-MX" dirty="0"/>
              <a:t>Ahora que sabes como mover un brazo en un robot, ¿Podrás mover el brazo mientras avanzas? </a:t>
            </a:r>
          </a:p>
          <a:p>
            <a:pPr marL="800100" lvl="1" indent="-342900"/>
            <a:r>
              <a:rPr lang="es-MX" dirty="0"/>
              <a:t>Echa un vistazo a la lección vigas paralelas en el Intermedio y Avanzado</a:t>
            </a:r>
            <a:endParaRPr lang="en-US" dirty="0"/>
          </a:p>
          <a:p>
            <a:r>
              <a:rPr lang="es-MX" dirty="0"/>
              <a:t>Consulte la lección Mover bloques en Intermedio para obtener más información acerca de las diferencias entre Mover la dirección y Bloques de motor</a:t>
            </a:r>
            <a:endParaRPr lang="en-US" dirty="0"/>
          </a:p>
        </p:txBody>
      </p:sp>
      <p:sp>
        <p:nvSpPr>
          <p:cNvPr id="2" name="Footer Placeholder 1"/>
          <p:cNvSpPr>
            <a:spLocks noGrp="1"/>
          </p:cNvSpPr>
          <p:nvPr>
            <p:ph type="ftr" sz="quarter" idx="11"/>
          </p:nvPr>
        </p:nvSpPr>
        <p:spPr/>
        <p:txBody>
          <a:bodyPr/>
          <a:lstStyle/>
          <a:p>
            <a:r>
              <a:rPr lang="sk-SK"/>
              <a:t>© 2016 EV3Lessons.com, Last Edit 7/04/2016</a:t>
            </a:r>
            <a:endParaRPr lang="en-US"/>
          </a:p>
        </p:txBody>
      </p:sp>
      <p:sp>
        <p:nvSpPr>
          <p:cNvPr id="3" name="Slide Number Placeholder 2"/>
          <p:cNvSpPr>
            <a:spLocks noGrp="1"/>
          </p:cNvSpPr>
          <p:nvPr>
            <p:ph type="sldNum" sz="quarter" idx="12"/>
          </p:nvPr>
        </p:nvSpPr>
        <p:spPr/>
        <p:txBody>
          <a:bodyPr/>
          <a:lstStyle/>
          <a:p>
            <a:fld id="{7F5CE407-6216-4202-80E4-A30DC2F709B2}" type="slidenum">
              <a:rPr lang="en-US" smtClean="0"/>
              <a:t>8</a:t>
            </a:fld>
            <a:endParaRPr lang="en-US"/>
          </a:p>
        </p:txBody>
      </p:sp>
    </p:spTree>
    <p:extLst>
      <p:ext uri="{BB962C8B-B14F-4D97-AF65-F5344CB8AC3E}">
        <p14:creationId xmlns:p14="http://schemas.microsoft.com/office/powerpoint/2010/main" val="4141323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665" y="439032"/>
            <a:ext cx="8245475" cy="1371600"/>
          </a:xfrm>
        </p:spPr>
        <p:txBody>
          <a:bodyPr/>
          <a:lstStyle/>
          <a:p>
            <a:r>
              <a:rPr lang="es-MX" dirty="0"/>
              <a:t>Créditos</a:t>
            </a:r>
          </a:p>
        </p:txBody>
      </p:sp>
      <p:sp>
        <p:nvSpPr>
          <p:cNvPr id="3" name="Content Placeholder 2"/>
          <p:cNvSpPr>
            <a:spLocks noGrp="1"/>
          </p:cNvSpPr>
          <p:nvPr>
            <p:ph idx="1"/>
          </p:nvPr>
        </p:nvSpPr>
        <p:spPr>
          <a:xfrm>
            <a:off x="457200" y="1480457"/>
            <a:ext cx="8245474" cy="4607432"/>
          </a:xfrm>
        </p:spPr>
        <p:txBody>
          <a:bodyPr>
            <a:noAutofit/>
          </a:bodyPr>
          <a:lstStyle/>
          <a:p>
            <a:pPr marL="342900" indent="-342900">
              <a:buFont typeface="Arial"/>
              <a:buChar char="•"/>
            </a:pPr>
            <a:r>
              <a:rPr lang="es-MX" sz="1800" dirty="0"/>
              <a:t>Este tutorial fue creado por Sanjay Seshan and Arvind Seshan </a:t>
            </a:r>
          </a:p>
          <a:p>
            <a:pPr marL="342900" indent="-342900">
              <a:buFont typeface="Arial"/>
              <a:buChar char="•"/>
            </a:pPr>
            <a:r>
              <a:rPr lang="es-MX" sz="1800" dirty="0"/>
              <a:t>Traducida por: Ian De La Garza Team: Voltec Robotics 6647</a:t>
            </a:r>
          </a:p>
          <a:p>
            <a:pPr marL="342900" indent="-342900">
              <a:buFont typeface="Arial"/>
              <a:buChar char="•"/>
            </a:pPr>
            <a:r>
              <a:rPr lang="es-MX" sz="1800" dirty="0"/>
              <a:t>Mas lecciones disponibles en www.ev3lessons.com</a:t>
            </a:r>
            <a:endParaRPr lang="en-US" sz="1800" dirty="0"/>
          </a:p>
        </p:txBody>
      </p:sp>
      <p:sp>
        <p:nvSpPr>
          <p:cNvPr id="6" name="Rectangle 1"/>
          <p:cNvSpPr>
            <a:spLocks noChangeArrowheads="1"/>
          </p:cNvSpPr>
          <p:nvPr/>
        </p:nvSpPr>
        <p:spPr bwMode="auto">
          <a:xfrm>
            <a:off x="457199" y="4630535"/>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lang="es-MX" altLang="en-US" sz="2000" dirty="0">
                <a:solidFill>
                  <a:srgbClr val="000000"/>
                </a:solidFill>
                <a:latin typeface="Helvetica Neue"/>
              </a:rPr>
              <a:t>Esta obra obtiene su licencia bajo </a:t>
            </a:r>
            <a:r>
              <a:rPr kumimoji="0" lang="en-US" altLang="en-US" sz="2000" b="0" i="0" u="none" strike="noStrike" cap="none" normalizeH="0" baseline="0" dirty="0">
                <a:ln>
                  <a:noFill/>
                </a:ln>
                <a:solidFill>
                  <a:srgbClr val="000000"/>
                </a:solidFill>
                <a:effectLst/>
                <a:latin typeface="Helvetica Neue"/>
              </a:rPr>
              <a:t> </a:t>
            </a:r>
            <a:r>
              <a:rPr kumimoji="0" lang="en-US" altLang="en-US" sz="2000" b="0" i="0" u="none" strike="noStrike" cap="none" normalizeH="0" baseline="0" dirty="0">
                <a:ln>
                  <a:noFill/>
                </a:ln>
                <a:solidFill>
                  <a:srgbClr val="4374B7"/>
                </a:solidFill>
                <a:effectLst/>
                <a:latin typeface="Helvetica Neue"/>
                <a:hlinkClick r:id="rId3"/>
              </a:rPr>
              <a:t>Creative Commons Attribution-NonCommercial-ShareAlike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2050"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618595" y="3609409"/>
            <a:ext cx="2161449" cy="76142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4DBC7FC8-25FB-FC45-8177-2B991DA6778C}" type="slidenum">
              <a:rPr lang="en-US" smtClean="0"/>
              <a:t>9</a:t>
            </a:fld>
            <a:endParaRPr lang="en-US" dirty="0"/>
          </a:p>
        </p:txBody>
      </p:sp>
    </p:spTree>
    <p:extLst>
      <p:ext uri="{BB962C8B-B14F-4D97-AF65-F5344CB8AC3E}">
        <p14:creationId xmlns:p14="http://schemas.microsoft.com/office/powerpoint/2010/main" val="3927622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3207</TotalTime>
  <Words>554</Words>
  <Application>Microsoft Office PowerPoint</Application>
  <PresentationFormat>On-screen Show (4:3)</PresentationFormat>
  <Paragraphs>65</Paragraphs>
  <Slides>9</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Arial Black</vt:lpstr>
      <vt:lpstr>Calibri</vt:lpstr>
      <vt:lpstr>Calibri Light</vt:lpstr>
      <vt:lpstr>Helvetica Neue</vt:lpstr>
      <vt:lpstr>Essential</vt:lpstr>
      <vt:lpstr>beginner</vt:lpstr>
      <vt:lpstr>Custom Design</vt:lpstr>
      <vt:lpstr>PowerPoint Presentation</vt:lpstr>
      <vt:lpstr>Objetivos</vt:lpstr>
      <vt:lpstr>Nueva herramienta: bloque Motor Grande</vt:lpstr>
      <vt:lpstr>Usando el motor mediano</vt:lpstr>
      <vt:lpstr>Desafío de Recoger y mover objeto</vt:lpstr>
      <vt:lpstr>Solución del desafio</vt:lpstr>
      <vt:lpstr>viaje al supermercado</vt:lpstr>
      <vt:lpstr>Siguientes pasos</vt:lpstr>
      <vt:lpstr>Créditos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Usuario</cp:lastModifiedBy>
  <cp:revision>54</cp:revision>
  <cp:lastPrinted>2015-11-14T13:27:21Z</cp:lastPrinted>
  <dcterms:created xsi:type="dcterms:W3CDTF">2014-10-28T21:59:38Z</dcterms:created>
  <dcterms:modified xsi:type="dcterms:W3CDTF">2017-09-21T03:40:28Z</dcterms:modified>
</cp:coreProperties>
</file>