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  <p:sldMasterId id="2147483750" r:id="rId3"/>
  </p:sldMasterIdLst>
  <p:notesMasterIdLst>
    <p:notesMasterId r:id="rId16"/>
  </p:notesMasterIdLst>
  <p:handoutMasterIdLst>
    <p:handoutMasterId r:id="rId17"/>
  </p:handoutMasterIdLst>
  <p:sldIdLst>
    <p:sldId id="414" r:id="rId4"/>
    <p:sldId id="413" r:id="rId5"/>
    <p:sldId id="300" r:id="rId6"/>
    <p:sldId id="417" r:id="rId7"/>
    <p:sldId id="418" r:id="rId8"/>
    <p:sldId id="344" r:id="rId9"/>
    <p:sldId id="419" r:id="rId10"/>
    <p:sldId id="420" r:id="rId11"/>
    <p:sldId id="421" r:id="rId12"/>
    <p:sldId id="422" r:id="rId13"/>
    <p:sldId id="416" r:id="rId14"/>
    <p:sldId id="42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6" autoAdjust="0"/>
    <p:restoredTop sz="95680" autoAdjust="0"/>
  </p:normalViewPr>
  <p:slideViewPr>
    <p:cSldViewPr snapToGrid="0" snapToObjects="1">
      <p:cViewPr varScale="1">
        <p:scale>
          <a:sx n="106" d="100"/>
          <a:sy n="106" d="100"/>
        </p:scale>
        <p:origin x="180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01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49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FCE78-3CB1-EA4C-AC2D-F7DA5F6FE286}" type="datetime1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2017 (Last edit: 05/15/2017)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8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D908-6C67-FA41-90B0-4D4148D5F861}" type="datetime1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2017 (Last edit: 05/15/2017)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8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126B7-F9E9-494B-8F15-EBBB47F801EF}" type="datetime1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2017 (Last edit: 05/15/2017)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7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4DF7-B283-7141-AFE2-6BAB50F5FE01}" type="datetime1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Copyright © EV3Lessons.com 2017 (Last edit: 05/15/2017)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/>
              <a:t>Click to edit Master title style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72059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2202B-E425-EE4D-BA68-1A9A6ED5D020}" type="datetime1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23039"/>
            <a:ext cx="4306186" cy="253681"/>
          </a:xfrm>
        </p:spPr>
        <p:txBody>
          <a:bodyPr/>
          <a:lstStyle/>
          <a:p>
            <a:r>
              <a:rPr lang="en-US"/>
              <a:t>Copyright © EV3Lessons.com 2017 (Last edit: 05/15/2017)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22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46DED-2E06-694B-893B-244937AD8E96}" type="datetime1">
              <a:rPr lang="en-US" smtClean="0"/>
              <a:t>8/25/2017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57199" y="6477001"/>
            <a:ext cx="3902075" cy="299719"/>
          </a:xfrm>
        </p:spPr>
        <p:txBody>
          <a:bodyPr/>
          <a:lstStyle/>
          <a:p>
            <a:r>
              <a:rPr lang="en-US"/>
              <a:t>Copyright © EV3Lessons.com 2017 (Last edit: 05/15/2017)</a:t>
            </a:r>
          </a:p>
        </p:txBody>
      </p:sp>
    </p:spTree>
    <p:extLst>
      <p:ext uri="{BB962C8B-B14F-4D97-AF65-F5344CB8AC3E}">
        <p14:creationId xmlns:p14="http://schemas.microsoft.com/office/powerpoint/2010/main" val="1803262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D2CC1-CB3A-DF44-92F8-5BF7A03D96D1}" type="datetime1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199" y="6477001"/>
            <a:ext cx="3877529" cy="299719"/>
          </a:xfrm>
        </p:spPr>
        <p:txBody>
          <a:bodyPr/>
          <a:lstStyle/>
          <a:p>
            <a:r>
              <a:rPr lang="en-US"/>
              <a:t>Copyright © EV3Lessons.com 2017 (Last edit: 05/15/2017)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91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199" y="6172201"/>
            <a:ext cx="4136065" cy="320674"/>
          </a:xfrm>
        </p:spPr>
        <p:txBody>
          <a:bodyPr/>
          <a:lstStyle/>
          <a:p>
            <a:fld id="{8BF84413-BA88-6B4E-84F4-1994E53843B7}" type="datetime1">
              <a:rPr lang="en-US" smtClean="0"/>
              <a:t>8/25/2017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565230"/>
            <a:ext cx="4136064" cy="211490"/>
          </a:xfrm>
        </p:spPr>
        <p:txBody>
          <a:bodyPr/>
          <a:lstStyle/>
          <a:p>
            <a:r>
              <a:rPr lang="en-US"/>
              <a:t>Copyright © EV3Lessons.com 2017 (Last edit: 05/15/2017)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7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958BB-C676-1C48-BAD1-112A2FEE80B7}" type="datetime1">
              <a:rPr lang="en-US" smtClean="0"/>
              <a:t>8/25/2017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2017 (Last edit: 05/15/2017)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617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5BE8D-E024-4049-BC5E-28A9091B6EB9}" type="datetime1">
              <a:rPr lang="en-US" smtClean="0"/>
              <a:t>8/25/2017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2017 (Last edit: 05/15/2017)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801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A04C-3D47-5845-859F-A145B3A55004}" type="datetime1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2017 (Last edit: 05/15/2017)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11642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4A80-7AB6-6F4A-9D0E-3B3F037898E9}" type="datetime1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2017 (Last edit: 05/15/2017)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244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9C0F-7326-FE45-A04B-B451DD9EA627}" type="datetime1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2017 (Last edit: 05/15/2017)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78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5FA7-BF2F-DD49-9EC6-2630B553930B}" type="datetime1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2017 (Last edit: 05/15/2017)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608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48A9-3C15-7D40-BA83-1C4AC43F4DBE}" type="datetime1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2017 (Last edit: 05/15/2017)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356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5AE87-CDCE-A64D-A1B6-0EAF15E9358F}" type="datetime1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2017 (Last edit: 05/15/2017)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864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CB4B-267C-294D-B04B-0FF577EA91C5}" type="datetime1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2017 (Last edit: 05/15/2017)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698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A1415-423C-F045-8630-744E8EFD2AFB}" type="datetime1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2017 (Last edit: 05/15/2017)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187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7C60C-F271-4744-A1F8-0EC2EF49FBED}" type="datetime1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2017 (Last edit: 05/15/2017)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073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AF516-F189-A845-92FD-912B2DACD6D8}" type="datetime1">
              <a:rPr lang="en-US" smtClean="0"/>
              <a:t>8/25/2017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2017 (Last edit: 05/15/2017)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651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929A8-69FB-AB4C-92D0-4CBF5DEEEE40}" type="datetime1">
              <a:rPr lang="en-US" smtClean="0"/>
              <a:t>8/25/2017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2017 (Last edit: 05/15/2017)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878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D27E6-57BD-7443-A2A4-9127F6714CF6}" type="datetime1">
              <a:rPr lang="en-US" smtClean="0"/>
              <a:t>8/25/2017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2017 (Last edit: 05/15/2017)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8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9EBCE-CE47-7E49-86A7-D00245B61B99}" type="datetime1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2017 (Last edit: 05/15/2017)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901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99C26-ABB2-7B49-9F28-F1362E9DC208}" type="datetime1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2017 (Last edit: 05/15/2017)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728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50DD0-637D-5145-9DA0-045645EA4FA6}" type="datetime1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2017 (Last edit: 05/15/2017)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52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16F0-672C-4440-8A43-87AB9359059C}" type="datetime1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2017 (Last edit: 05/15/2017)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811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8750A-6740-4040-A57F-22D77C374FE0}" type="datetime1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2017 (Last edit: 05/15/2017)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1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7282-4E44-AD49-AA84-93B57E60B7DD}" type="datetime1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2017 (Last edit: 05/15/2017)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0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1BBE-A68A-E043-8DD2-150B9C0286CF}" type="datetime1">
              <a:rPr lang="en-US" smtClean="0"/>
              <a:t>8/25/2017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2017 (Last edit: 05/15/2017)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4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F414-D69C-BB43-B4CE-3B697C7F68E6}" type="datetime1">
              <a:rPr lang="en-US" smtClean="0"/>
              <a:t>8/25/2017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2017 (Last edit: 05/15/2017)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1400-D0CE-B241-BDC6-9285C62C0480}" type="datetime1">
              <a:rPr lang="en-US" smtClean="0"/>
              <a:t>8/25/2017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2017 (Last edit: 05/15/2017)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7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D0F8-B751-0446-B1B5-38A9147577D5}" type="datetime1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2017 (Last edit: 05/15/2017)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73DB-D2A4-3344-8727-E6A1A0CAFB52}" type="datetime1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2017 (Last edit: 05/15/2017)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D6B83-6DBF-334A-8C67-B56619744755}" type="datetime1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EV3Lessons.com 2017 (Last edit: 05/15/2017)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3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70A58908-3070-8C45-A48B-1AD768BAAFE0}" type="datetime1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Copyright © EV3Lessons.com 2017 (Last edit: 05/15/2017)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22412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64D25-6998-9C45-871F-F5B5ED22FEA8}" type="datetime1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EV3Lessons.com 2017 (Last edit: 05/15/2017)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0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Moviéndose derecho </a:t>
            </a:r>
            <a:r>
              <a:rPr lang="en-US" dirty="0"/>
              <a:t>(NXT)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-332509" y="5741850"/>
            <a:ext cx="9797143" cy="602769"/>
          </a:xfrm>
        </p:spPr>
        <p:txBody>
          <a:bodyPr/>
          <a:lstStyle/>
          <a:p>
            <a:pPr algn="ctr"/>
            <a:r>
              <a:rPr lang="es-MX" sz="2300" dirty="0"/>
              <a:t>Lecciones de programación para principiantes</a:t>
            </a:r>
            <a:endParaRPr lang="en-US" sz="23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85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La Solucion del Reto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80148"/>
            <a:ext cx="8245474" cy="234601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Hay una mejor manera (ve a la diapositiva 11) para resolver este desafío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714" y="1319592"/>
            <a:ext cx="6886364" cy="2437773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10" idx="1"/>
          </p:cNvCxnSpPr>
          <p:nvPr/>
        </p:nvCxnSpPr>
        <p:spPr>
          <a:xfrm flipH="1" flipV="1">
            <a:off x="2367816" y="2839127"/>
            <a:ext cx="693018" cy="4100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060834" y="2968424"/>
            <a:ext cx="2310063" cy="561430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rgbClr val="FF0000"/>
                </a:solidFill>
              </a:rPr>
              <a:t>Esto sería cambiado por grados o segundo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118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260" y="1677815"/>
            <a:ext cx="3891280" cy="3903587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charset="0"/>
              <a:buChar char="•"/>
            </a:pPr>
            <a:r>
              <a:rPr lang="es-MX" dirty="0"/>
              <a:t>Intenta “View” en el bloque “</a:t>
            </a:r>
            <a:r>
              <a:rPr lang="es-MX" dirty="0" err="1"/>
              <a:t>Brick</a:t>
            </a:r>
            <a:r>
              <a:rPr lang="es-MX" dirty="0"/>
              <a:t>”</a:t>
            </a:r>
          </a:p>
          <a:p>
            <a:pPr marL="800100" lvl="1" indent="-342900">
              <a:buFont typeface="Arial" charset="0"/>
              <a:buChar char="•"/>
            </a:pPr>
            <a:r>
              <a:rPr lang="es-MX" dirty="0"/>
              <a:t>Refiérase a la Lección Port View en EV3Lessons.com.</a:t>
            </a:r>
          </a:p>
          <a:p>
            <a:pPr marL="342900" indent="-342900">
              <a:buFont typeface="Arial" charset="0"/>
              <a:buChar char="•"/>
            </a:pPr>
            <a:r>
              <a:rPr lang="es-MX" dirty="0"/>
              <a:t>Mueva su robot con la mano desde la línea de inicio hasta la Meta. </a:t>
            </a:r>
          </a:p>
          <a:p>
            <a:pPr marL="800100" lvl="1" indent="-342900">
              <a:buFont typeface="Arial" charset="0"/>
              <a:buChar char="•"/>
            </a:pPr>
            <a:r>
              <a:rPr lang="es-MX" dirty="0"/>
              <a:t>Lea cuántos grados movió su robot.</a:t>
            </a:r>
          </a:p>
          <a:p>
            <a:pPr marL="800100" lvl="1" indent="-342900">
              <a:buFont typeface="Arial" charset="0"/>
              <a:buChar char="•"/>
            </a:pPr>
            <a:r>
              <a:rPr lang="es-MX" dirty="0"/>
              <a:t>Utilice este número en el Bloque de Dirección Mover para mover la distancia correcta.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Solución: Usando </a:t>
            </a:r>
            <a:r>
              <a:rPr lang="en-US" dirty="0"/>
              <a:t>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2" descr="https://www.teachengineering.org/collection/nyu_/activities/nyu_soundwaves/nyu_soundwaves_activity1_figure4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320540" y="1925818"/>
            <a:ext cx="4250938" cy="247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2017 (Last edit: 05/15/2017)</a:t>
            </a:r>
          </a:p>
        </p:txBody>
      </p:sp>
    </p:spTree>
    <p:extLst>
      <p:ext uri="{BB962C8B-B14F-4D97-AF65-F5344CB8AC3E}">
        <p14:creationId xmlns:p14="http://schemas.microsoft.com/office/powerpoint/2010/main" val="201140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s-MX"/>
              <a:t>CREDIToS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0457"/>
            <a:ext cx="8245474" cy="4607432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s-MX" sz="1800" dirty="0"/>
              <a:t>Este tutorial fue creado por </a:t>
            </a:r>
            <a:r>
              <a:rPr lang="es-MX" sz="1800" dirty="0" err="1"/>
              <a:t>Sanjay</a:t>
            </a:r>
            <a:r>
              <a:rPr lang="es-MX" sz="1800" dirty="0"/>
              <a:t> </a:t>
            </a:r>
            <a:r>
              <a:rPr lang="es-MX" sz="1800" dirty="0" err="1"/>
              <a:t>Seshan</a:t>
            </a:r>
            <a:r>
              <a:rPr lang="es-MX" sz="1800" dirty="0"/>
              <a:t> and </a:t>
            </a:r>
            <a:r>
              <a:rPr lang="es-MX" sz="1800" dirty="0" err="1"/>
              <a:t>Arvind</a:t>
            </a:r>
            <a:r>
              <a:rPr lang="es-MX" sz="1800" dirty="0"/>
              <a:t> </a:t>
            </a:r>
            <a:r>
              <a:rPr lang="es-MX" sz="1800" dirty="0" err="1"/>
              <a:t>Seshan</a:t>
            </a:r>
            <a:r>
              <a:rPr lang="es-MX" sz="1800" dirty="0"/>
              <a:t> </a:t>
            </a:r>
          </a:p>
          <a:p>
            <a:pPr marL="342900" indent="-342900">
              <a:buFont typeface="Arial"/>
              <a:buChar char="•"/>
            </a:pPr>
            <a:r>
              <a:rPr lang="es-MX" sz="1800" dirty="0"/>
              <a:t>Traducida por: Ian De La Garza </a:t>
            </a:r>
            <a:r>
              <a:rPr lang="es-MX" sz="1800" dirty="0" err="1"/>
              <a:t>Team</a:t>
            </a:r>
            <a:r>
              <a:rPr lang="es-MX" sz="1800" dirty="0"/>
              <a:t>: </a:t>
            </a:r>
            <a:r>
              <a:rPr lang="es-MX" sz="1800" dirty="0" err="1"/>
              <a:t>Voltec</a:t>
            </a:r>
            <a:r>
              <a:rPr lang="es-MX" sz="1800" dirty="0"/>
              <a:t> </a:t>
            </a:r>
            <a:r>
              <a:rPr lang="es-MX" sz="1800" dirty="0" err="1"/>
              <a:t>Robotics</a:t>
            </a:r>
            <a:r>
              <a:rPr lang="es-MX" sz="1800" dirty="0"/>
              <a:t> 6647</a:t>
            </a:r>
          </a:p>
          <a:p>
            <a:pPr marL="342900" indent="-342900">
              <a:buFont typeface="Arial"/>
              <a:buChar char="•"/>
            </a:pPr>
            <a:r>
              <a:rPr lang="es-MX" sz="1800" dirty="0"/>
              <a:t>Mas lecciones disponibles en www.ev3lessons.com</a:t>
            </a:r>
            <a:endParaRPr lang="en-US" sz="18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defTabSz="914400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s-MX" altLang="en-US" sz="2000" dirty="0">
                <a:solidFill>
                  <a:srgbClr val="000000"/>
                </a:solidFill>
                <a:latin typeface="Helvetica Neue"/>
              </a:rPr>
              <a:t>Esta obra obtiene su licencia bajo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35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Objetivos de la lección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dirty="0"/>
              <a:t>Aprender como hacer que su robot se mueva hacia adelante y hacia atrás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Aprender como usar el bloque de “Mover la dirección” (</a:t>
            </a:r>
            <a:r>
              <a:rPr lang="es-MX" dirty="0" err="1"/>
              <a:t>Move</a:t>
            </a:r>
            <a:r>
              <a:rPr lang="es-MX" dirty="0"/>
              <a:t> </a:t>
            </a:r>
            <a:r>
              <a:rPr lang="es-MX" dirty="0" err="1"/>
              <a:t>Steering</a:t>
            </a:r>
            <a:r>
              <a:rPr lang="es-MX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Aprender a leer los valores de los sensores utilizando Port 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2017 (Last edit: 05/15/2017)</a:t>
            </a:r>
          </a:p>
        </p:txBody>
      </p:sp>
    </p:spTree>
    <p:extLst>
      <p:ext uri="{BB962C8B-B14F-4D97-AF65-F5344CB8AC3E}">
        <p14:creationId xmlns:p14="http://schemas.microsoft.com/office/powerpoint/2010/main" val="294339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07351" y="1555832"/>
            <a:ext cx="2305050" cy="117392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644640" y="3269507"/>
            <a:ext cx="1376680" cy="8097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Bloque de Mover la dirección “</a:t>
            </a:r>
            <a:r>
              <a:rPr lang="es-MX" dirty="0" err="1"/>
              <a:t>Move</a:t>
            </a:r>
            <a:r>
              <a:rPr lang="es-MX" dirty="0"/>
              <a:t> STEERING”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516559" y="1638904"/>
            <a:ext cx="3216534" cy="12701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4908242" y="2058738"/>
            <a:ext cx="1537369" cy="50718"/>
          </a:xfrm>
          <a:prstGeom prst="line">
            <a:avLst/>
          </a:prstGeom>
          <a:ln w="28575"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8587" y="5225605"/>
            <a:ext cx="2916945" cy="369332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Dirección: Derecho o giro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1189" y="5245234"/>
            <a:ext cx="1958217" cy="369332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Poder/Velocidad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32343" y="5239505"/>
            <a:ext cx="2569940" cy="369332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dirty="0" err="1"/>
              <a:t>Duracion</a:t>
            </a:r>
            <a:r>
              <a:rPr lang="es-MX" dirty="0"/>
              <a:t>/Distancia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3882" y="2946342"/>
            <a:ext cx="1293912" cy="646331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Modo de Operación</a:t>
            </a:r>
          </a:p>
        </p:txBody>
      </p:sp>
      <p:sp>
        <p:nvSpPr>
          <p:cNvPr id="12" name="Oval 11"/>
          <p:cNvSpPr/>
          <p:nvPr/>
        </p:nvSpPr>
        <p:spPr>
          <a:xfrm>
            <a:off x="4182064" y="1841121"/>
            <a:ext cx="788233" cy="322197"/>
          </a:xfrm>
          <a:prstGeom prst="ellipse">
            <a:avLst/>
          </a:prstGeom>
          <a:noFill/>
          <a:ln w="5715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513546" y="2882991"/>
            <a:ext cx="872854" cy="659144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Seguir/Freno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507213" y="1384746"/>
            <a:ext cx="1199001" cy="1371767"/>
            <a:chOff x="6507213" y="1384746"/>
            <a:chExt cx="1199001" cy="1371767"/>
          </a:xfrm>
        </p:grpSpPr>
        <p:grpSp>
          <p:nvGrpSpPr>
            <p:cNvPr id="14" name="Group 13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8" name="Oval 17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</p:grp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7970"/>
          <a:stretch/>
        </p:blipFill>
        <p:spPr>
          <a:xfrm>
            <a:off x="5569245" y="2946342"/>
            <a:ext cx="987272" cy="755248"/>
          </a:xfrm>
          <a:prstGeom prst="rect">
            <a:avLst/>
          </a:prstGeom>
        </p:spPr>
      </p:pic>
      <p:cxnSp>
        <p:nvCxnSpPr>
          <p:cNvPr id="30" name="Straight Arrow Connector 29"/>
          <p:cNvCxnSpPr>
            <a:endCxn id="7" idx="0"/>
          </p:cNvCxnSpPr>
          <p:nvPr/>
        </p:nvCxnSpPr>
        <p:spPr>
          <a:xfrm flipH="1">
            <a:off x="2137060" y="2666315"/>
            <a:ext cx="1458472" cy="25592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9" idx="0"/>
          </p:cNvCxnSpPr>
          <p:nvPr/>
        </p:nvCxnSpPr>
        <p:spPr>
          <a:xfrm>
            <a:off x="3896481" y="2729754"/>
            <a:ext cx="1073817" cy="25154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10" idx="0"/>
          </p:cNvCxnSpPr>
          <p:nvPr/>
        </p:nvCxnSpPr>
        <p:spPr>
          <a:xfrm>
            <a:off x="4190083" y="2687732"/>
            <a:ext cx="3327230" cy="25517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27" idx="1"/>
          </p:cNvCxnSpPr>
          <p:nvPr/>
        </p:nvCxnSpPr>
        <p:spPr>
          <a:xfrm>
            <a:off x="4519851" y="2643876"/>
            <a:ext cx="1049394" cy="6800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1729897" y="2666315"/>
            <a:ext cx="1459829" cy="983012"/>
          </a:xfrm>
          <a:prstGeom prst="line">
            <a:avLst/>
          </a:prstGeom>
          <a:ln w="28575"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2017 (Last edit: 05/15/2017)</a:t>
            </a:r>
          </a:p>
        </p:txBody>
      </p:sp>
      <p:pic>
        <p:nvPicPr>
          <p:cNvPr id="31" name="Picture 30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2B9524A0-41D7-426C-ADB8-D228F3A599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781" t="27969" r="77835" b="58595"/>
          <a:stretch/>
        </p:blipFill>
        <p:spPr>
          <a:xfrm>
            <a:off x="78849" y="3649327"/>
            <a:ext cx="1751432" cy="110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347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027646" flipH="1">
            <a:off x="962153" y="1753697"/>
            <a:ext cx="5848090" cy="37504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Poder Negativo y Positivo: Retroceder y avanzar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38140" y="2195039"/>
            <a:ext cx="2542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>
                <a:solidFill>
                  <a:srgbClr val="FF0000"/>
                </a:solidFill>
              </a:rPr>
              <a:t>Poder Negativo = Retroceder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01159" y="5493664"/>
            <a:ext cx="1889177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2000">
                <a:solidFill>
                  <a:srgbClr val="00B900"/>
                </a:solidFill>
              </a:rPr>
              <a:t>Poder Positivo = Avanzar</a:t>
            </a:r>
          </a:p>
        </p:txBody>
      </p:sp>
      <p:sp>
        <p:nvSpPr>
          <p:cNvPr id="8" name="Curved Right Arrow 7"/>
          <p:cNvSpPr/>
          <p:nvPr/>
        </p:nvSpPr>
        <p:spPr>
          <a:xfrm flipH="1">
            <a:off x="6312276" y="2839079"/>
            <a:ext cx="1594462" cy="3008528"/>
          </a:xfrm>
          <a:prstGeom prst="curvedRightArrow">
            <a:avLst>
              <a:gd name="adj1" fmla="val 3481"/>
              <a:gd name="adj2" fmla="val 30112"/>
              <a:gd name="adj3" fmla="val 25000"/>
            </a:avLst>
          </a:prstGeom>
          <a:solidFill>
            <a:srgbClr val="00B900"/>
          </a:solidFill>
          <a:ln>
            <a:solidFill>
              <a:srgbClr val="00B9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Right Arrow 8"/>
          <p:cNvSpPr/>
          <p:nvPr/>
        </p:nvSpPr>
        <p:spPr>
          <a:xfrm flipH="1" flipV="1">
            <a:off x="6390356" y="3099854"/>
            <a:ext cx="1173415" cy="2128070"/>
          </a:xfrm>
          <a:prstGeom prst="curvedRightArrow">
            <a:avLst>
              <a:gd name="adj1" fmla="val 3481"/>
              <a:gd name="adj2" fmla="val 45822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9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¿Cómo moverse hacia adelante?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5313" t="34654" r="15" b="46506"/>
          <a:stretch/>
        </p:blipFill>
        <p:spPr>
          <a:xfrm>
            <a:off x="534141" y="3394921"/>
            <a:ext cx="2876594" cy="1371077"/>
          </a:xfrm>
        </p:spPr>
      </p:pic>
      <p:sp>
        <p:nvSpPr>
          <p:cNvPr id="3" name="TextBox 2"/>
          <p:cNvSpPr txBox="1"/>
          <p:nvPr/>
        </p:nvSpPr>
        <p:spPr>
          <a:xfrm>
            <a:off x="5115615" y="1963670"/>
            <a:ext cx="35404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PASO 1: Ventana de bloque verde, selecciona y arrastra el bloque de Mover la dirección hasta el área de programación.</a:t>
            </a:r>
          </a:p>
          <a:p>
            <a:endParaRPr lang="es-MX" dirty="0"/>
          </a:p>
          <a:p>
            <a:r>
              <a:rPr lang="es-MX" dirty="0"/>
              <a:t>PASO 2: Suéltalo al lado del bloque de inicio (Flecha verde).</a:t>
            </a:r>
          </a:p>
          <a:p>
            <a:endParaRPr lang="es-MX" dirty="0"/>
          </a:p>
          <a:p>
            <a:endParaRPr lang="es-MX" dirty="0"/>
          </a:p>
        </p:txBody>
      </p:sp>
      <p:pic>
        <p:nvPicPr>
          <p:cNvPr id="9" name="Picture 8" descr="Screen Shot 2014-08-07 at 10.56.3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199" y="1873337"/>
            <a:ext cx="4552674" cy="1003923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1864339" y="2119953"/>
            <a:ext cx="652519" cy="722353"/>
          </a:xfrm>
          <a:prstGeom prst="ellipse">
            <a:avLst/>
          </a:prstGeom>
          <a:noFill/>
          <a:ln w="28575" cmpd="sng">
            <a:solidFill>
              <a:srgbClr val="D1282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Screen Shot 2014-08-07 at 11.05.16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4634" y="3457098"/>
            <a:ext cx="2519409" cy="911276"/>
          </a:xfrm>
          <a:prstGeom prst="rect">
            <a:avLst/>
          </a:prstGeom>
        </p:spPr>
      </p:pic>
      <p:pic>
        <p:nvPicPr>
          <p:cNvPr id="16" name="Picture 15" descr="Screen Shot 2014-08-07 at 12.29.41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1475" y="1008012"/>
            <a:ext cx="3987800" cy="4953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35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Desafío 1: Moverse hacia adelante (3 segundos)</a:t>
            </a:r>
            <a:endParaRPr lang="en-US" dirty="0"/>
          </a:p>
        </p:txBody>
      </p:sp>
      <p:pic>
        <p:nvPicPr>
          <p:cNvPr id="6" name="Picture 5" descr="cYe8ZOwCkOQ8qFYjFHcssZvIxYReepNrvHOdvHnFdMc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557"/>
          <a:stretch/>
        </p:blipFill>
        <p:spPr>
          <a:xfrm>
            <a:off x="2792750" y="1846041"/>
            <a:ext cx="1752623" cy="10203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15615" y="1614650"/>
            <a:ext cx="35404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PASO 1: Ventana de bloque verde, selecciona y arrastra el bloque de </a:t>
            </a:r>
            <a:r>
              <a:rPr lang="es-ES" dirty="0" err="1">
                <a:solidFill>
                  <a:schemeClr val="bg1">
                    <a:lumMod val="50000"/>
                  </a:schemeClr>
                </a:solidFill>
              </a:rPr>
              <a:t>Move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bg1">
                    <a:lumMod val="50000"/>
                  </a:schemeClr>
                </a:solidFill>
              </a:rPr>
              <a:t>Steering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 hasta el área de programación.</a:t>
            </a:r>
          </a:p>
          <a:p>
            <a:endParaRPr lang="es-E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PASO 2: Suéltalo al lado del bloque de inicio (Flecha verde).</a:t>
            </a:r>
          </a:p>
          <a:p>
            <a:endParaRPr lang="en-US" dirty="0"/>
          </a:p>
          <a:p>
            <a:r>
              <a:rPr lang="es-MX" dirty="0"/>
              <a:t>PASO 3: Selecciona Opciones. Mover “3 Segundos”</a:t>
            </a:r>
          </a:p>
          <a:p>
            <a:endParaRPr lang="es-MX" dirty="0"/>
          </a:p>
          <a:p>
            <a:r>
              <a:rPr lang="es-MX" dirty="0"/>
              <a:t>PASO 4: Conectar el NXT a su laptop a través del cable USB</a:t>
            </a:r>
          </a:p>
          <a:p>
            <a:endParaRPr lang="es-MX" dirty="0"/>
          </a:p>
          <a:p>
            <a:r>
              <a:rPr lang="es-MX" dirty="0"/>
              <a:t>PASO 5: Descargar al NXT</a:t>
            </a:r>
          </a:p>
        </p:txBody>
      </p:sp>
      <p:pic>
        <p:nvPicPr>
          <p:cNvPr id="7" name="Picture 6" descr="Screen Shot 2014-08-07 at 10.54.27 AM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0140" y="4920960"/>
            <a:ext cx="4645054" cy="1565334"/>
          </a:xfrm>
          <a:prstGeom prst="rect">
            <a:avLst/>
          </a:prstGeom>
        </p:spPr>
      </p:pic>
      <p:pic>
        <p:nvPicPr>
          <p:cNvPr id="11" name="Picture 10" descr="Screen Shot 2014-08-07 at 10.59.5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316" y="1846041"/>
            <a:ext cx="1322170" cy="1165162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448342" y="2249207"/>
            <a:ext cx="1496964" cy="364372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763002" y="2307937"/>
            <a:ext cx="270663" cy="558489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335627" y="5237584"/>
            <a:ext cx="509567" cy="437247"/>
          </a:xfrm>
          <a:prstGeom prst="rect">
            <a:avLst/>
          </a:prstGeom>
          <a:noFill/>
          <a:ln w="28575" cmpd="sng">
            <a:solidFill>
              <a:srgbClr val="D1282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>
            <a:stCxn id="11" idx="3"/>
          </p:cNvCxnSpPr>
          <p:nvPr/>
        </p:nvCxnSpPr>
        <p:spPr>
          <a:xfrm>
            <a:off x="1848486" y="2428622"/>
            <a:ext cx="1089676" cy="1849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722631" y="1671252"/>
            <a:ext cx="125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50179" y="3732939"/>
            <a:ext cx="125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50659" y="4698139"/>
            <a:ext cx="125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5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  <p:pic>
        <p:nvPicPr>
          <p:cNvPr id="19" name="Picture 2" descr="http://www.csce.uark.edu/~jparsley/lego_website/images/usb_port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6316" y="3295683"/>
            <a:ext cx="1504803" cy="112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2017 (Last edit: 05/15/2017)</a:t>
            </a:r>
          </a:p>
        </p:txBody>
      </p:sp>
    </p:spTree>
    <p:extLst>
      <p:ext uri="{BB962C8B-B14F-4D97-AF65-F5344CB8AC3E}">
        <p14:creationId xmlns:p14="http://schemas.microsoft.com/office/powerpoint/2010/main" val="363659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Insrucciones del Maestro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5840"/>
            <a:ext cx="8245474" cy="512032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800" dirty="0"/>
              <a:t>Divide la clase en grupos según sea necesario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800" dirty="0"/>
              <a:t>Dale a cada equipo una copia de la hoja de trabajo desafío de Moviéndose derecho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800" dirty="0"/>
              <a:t>Los detalles del desafío están en la diapositiva 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800" dirty="0"/>
              <a:t>Discusión en la Diapositiva 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800" dirty="0"/>
              <a:t>La solución la diapositiva 10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800" dirty="0"/>
              <a:t>Una mejor manera en la diapositiva 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36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Moviéndose derecho: segundos vs. Grados vs. Rotaciones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555958" cy="4373563"/>
          </a:xfrm>
        </p:spPr>
        <p:txBody>
          <a:bodyPr>
            <a:normAutofit/>
          </a:bodyPr>
          <a:lstStyle/>
          <a:p>
            <a:r>
              <a:rPr lang="es-MX" dirty="0"/>
              <a:t>DESAFIO: Mueve su robot hacia adelante desde la línea de inicio hasta la meta (1) y de vuelta al inicio (2).</a:t>
            </a:r>
          </a:p>
          <a:p>
            <a:r>
              <a:rPr lang="es-MX" dirty="0"/>
              <a:t>Intenta los modos de SEGUNDOS, GRADOS o ROTACIONES y ajusta la duración/distancia</a:t>
            </a:r>
          </a:p>
          <a:p>
            <a:r>
              <a:rPr lang="es-MX" dirty="0"/>
              <a:t>Intenta diferentes velocidades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775158" y="1871579"/>
            <a:ext cx="2540000" cy="0"/>
          </a:xfrm>
          <a:prstGeom prst="line">
            <a:avLst/>
          </a:prstGeom>
          <a:ln w="762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5775158" y="5558588"/>
            <a:ext cx="2540000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015789" y="2072105"/>
            <a:ext cx="0" cy="33554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152064" y="2072105"/>
            <a:ext cx="0" cy="33554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561263" y="3449053"/>
            <a:ext cx="30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275053" y="3601453"/>
            <a:ext cx="30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79774" y="1434399"/>
            <a:ext cx="808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79774" y="5744877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INICIO</a:t>
            </a:r>
          </a:p>
        </p:txBody>
      </p:sp>
      <p:grpSp>
        <p:nvGrpSpPr>
          <p:cNvPr id="14" name="Group 13"/>
          <p:cNvGrpSpPr/>
          <p:nvPr/>
        </p:nvGrpSpPr>
        <p:grpSpPr>
          <a:xfrm rot="16200000">
            <a:off x="6667610" y="5405934"/>
            <a:ext cx="1053186" cy="1120696"/>
            <a:chOff x="6507213" y="1268447"/>
            <a:chExt cx="1199001" cy="1488066"/>
          </a:xfrm>
        </p:grpSpPr>
        <p:grpSp>
          <p:nvGrpSpPr>
            <p:cNvPr id="15" name="Group 14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6451829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3" name="Oval 22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7216810" y="1268447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44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6208E-6 -4.85886E-6 L -0.00017 -0.5259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263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-0.52592 L 4.43634E-6 3.76677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2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Discusión De Moviéndose derecho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4010" y="926708"/>
            <a:ext cx="772031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b="1" dirty="0"/>
          </a:p>
          <a:p>
            <a:r>
              <a:rPr lang="es-MX" sz="2400" b="1" dirty="0"/>
              <a:t>¿Adivinaste y comprobaste mucho?</a:t>
            </a:r>
          </a:p>
          <a:p>
            <a:r>
              <a:rPr lang="es-MX" sz="2400" dirty="0">
                <a:solidFill>
                  <a:srgbClr val="FF0000"/>
                </a:solidFill>
              </a:rPr>
              <a:t>	Sí. La programación con segundos, rotaciones y 	grados usando la conjetura y la comprobación toma 	mucho tiempo y esfuerzo.</a:t>
            </a:r>
            <a:endParaRPr lang="es-MX" sz="2400" b="1" dirty="0"/>
          </a:p>
          <a:p>
            <a:r>
              <a:rPr lang="es-MX" sz="2400" b="1" dirty="0"/>
              <a:t>¿Acaso cambiar la velocidad importa?</a:t>
            </a:r>
          </a:p>
          <a:p>
            <a:pPr lvl="1"/>
            <a:r>
              <a:rPr lang="es-MX" sz="2400" dirty="0">
                <a:solidFill>
                  <a:srgbClr val="FF0000"/>
                </a:solidFill>
              </a:rPr>
              <a:t>Sí. Cuando se mueve en segundos, su velocidad será importante.</a:t>
            </a:r>
            <a:endParaRPr lang="es-MX" sz="2400" b="1" dirty="0"/>
          </a:p>
          <a:p>
            <a:r>
              <a:rPr lang="es-MX" sz="2400" b="1" dirty="0"/>
              <a:t>¿Crees que el tamaño de la rueda importa?¿Por qué?</a:t>
            </a:r>
          </a:p>
          <a:p>
            <a:r>
              <a:rPr lang="es-MX" sz="2400" b="1" dirty="0">
                <a:solidFill>
                  <a:srgbClr val="FF0000"/>
                </a:solidFill>
              </a:rPr>
              <a:t>	</a:t>
            </a:r>
            <a:r>
              <a:rPr lang="es-MX" sz="2400" dirty="0">
                <a:solidFill>
                  <a:srgbClr val="FF0000"/>
                </a:solidFill>
              </a:rPr>
              <a:t>El tamaño de la rueda afecta a los 	grados/rotaciones.</a:t>
            </a:r>
            <a:endParaRPr lang="es-MX" sz="2400" b="1" dirty="0"/>
          </a:p>
          <a:p>
            <a:r>
              <a:rPr lang="es-MX" sz="2400" b="1" dirty="0"/>
              <a:t>¿Crees que el nivel de batería importa?¿Por qué?</a:t>
            </a:r>
          </a:p>
          <a:p>
            <a:pPr lvl="1"/>
            <a:r>
              <a:rPr lang="es-MX" sz="2400" dirty="0">
                <a:solidFill>
                  <a:srgbClr val="FF0000"/>
                </a:solidFill>
              </a:rPr>
              <a:t>Si, cuando se mueve con segundos. El nivel de la batería puede cambiar su potencia(velocidad).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4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2CEFEB64-C992-CF42-AC34-A2A7B15E4CF5}" vid="{484731AA-B6D9-C841-B3ED-40BE794FD840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6361</TotalTime>
  <Words>526</Words>
  <Application>Microsoft Office PowerPoint</Application>
  <PresentationFormat>On-screen Show (4:3)</PresentationFormat>
  <Paragraphs>92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Helvetica Neue</vt:lpstr>
      <vt:lpstr>Custom Design</vt:lpstr>
      <vt:lpstr>beginner</vt:lpstr>
      <vt:lpstr>1_Custom Design</vt:lpstr>
      <vt:lpstr>Lecciones de programación para principiantes</vt:lpstr>
      <vt:lpstr>Objetivos de la lección</vt:lpstr>
      <vt:lpstr>Bloque de Mover la dirección “Move STEERING”</vt:lpstr>
      <vt:lpstr>Poder Negativo y Positivo: Retroceder y avanzar</vt:lpstr>
      <vt:lpstr>¿Cómo moverse hacia adelante?</vt:lpstr>
      <vt:lpstr>Desafío 1: Moverse hacia adelante (3 segundos)</vt:lpstr>
      <vt:lpstr>Insrucciones del Maestro</vt:lpstr>
      <vt:lpstr>Moviéndose derecho: segundos vs. Grados vs. Rotaciones</vt:lpstr>
      <vt:lpstr>Discusión De Moviéndose derecho</vt:lpstr>
      <vt:lpstr>La Solucion del Reto</vt:lpstr>
      <vt:lpstr>Solución: Usando View</vt:lpstr>
      <vt:lpstr>CREDIToS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Sanjay Seshan</dc:creator>
  <cp:lastModifiedBy>Usuario</cp:lastModifiedBy>
  <cp:revision>12</cp:revision>
  <cp:lastPrinted>2017-05-15T13:05:42Z</cp:lastPrinted>
  <dcterms:created xsi:type="dcterms:W3CDTF">2014-08-07T02:19:13Z</dcterms:created>
  <dcterms:modified xsi:type="dcterms:W3CDTF">2017-08-26T01:55:38Z</dcterms:modified>
</cp:coreProperties>
</file>