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38" r:id="rId2"/>
  </p:sldMasterIdLst>
  <p:notesMasterIdLst>
    <p:notesMasterId r:id="rId11"/>
  </p:notesMasterIdLst>
  <p:handoutMasterIdLst>
    <p:handoutMasterId r:id="rId12"/>
  </p:handoutMasterIdLst>
  <p:sldIdLst>
    <p:sldId id="415" r:id="rId3"/>
    <p:sldId id="407" r:id="rId4"/>
    <p:sldId id="408" r:id="rId5"/>
    <p:sldId id="409" r:id="rId6"/>
    <p:sldId id="410" r:id="rId7"/>
    <p:sldId id="414" r:id="rId8"/>
    <p:sldId id="411" r:id="rId9"/>
    <p:sldId id="40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900"/>
    <a:srgbClr val="F6BD32"/>
    <a:srgbClr val="6BD7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8"/>
    <p:restoredTop sz="96271" autoAdjust="0"/>
  </p:normalViewPr>
  <p:slideViewPr>
    <p:cSldViewPr snapToGrid="0" snapToObjects="1">
      <p:cViewPr varScale="1">
        <p:scale>
          <a:sx n="76" d="100"/>
          <a:sy n="76" d="100"/>
        </p:scale>
        <p:origin x="108" y="762"/>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8/23/2017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8/23/2017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2</a:t>
            </a:fld>
            <a:endParaRPr lang="en-US"/>
          </a:p>
        </p:txBody>
      </p:sp>
    </p:spTree>
    <p:extLst>
      <p:ext uri="{BB962C8B-B14F-4D97-AF65-F5344CB8AC3E}">
        <p14:creationId xmlns:p14="http://schemas.microsoft.com/office/powerpoint/2010/main" val="185352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4</a:t>
            </a:fld>
            <a:endParaRPr lang="en-US"/>
          </a:p>
        </p:txBody>
      </p:sp>
    </p:spTree>
    <p:extLst>
      <p:ext uri="{BB962C8B-B14F-4D97-AF65-F5344CB8AC3E}">
        <p14:creationId xmlns:p14="http://schemas.microsoft.com/office/powerpoint/2010/main" val="108805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7</a:t>
            </a:fld>
            <a:endParaRPr lang="en-US"/>
          </a:p>
        </p:txBody>
      </p:sp>
    </p:spTree>
    <p:extLst>
      <p:ext uri="{BB962C8B-B14F-4D97-AF65-F5344CB8AC3E}">
        <p14:creationId xmlns:p14="http://schemas.microsoft.com/office/powerpoint/2010/main" val="4475978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02A542-A347-7C4E-84B7-C69E7B921E8E}" type="datetime1">
              <a:rPr lang="en-US" smtClean="0"/>
              <a:t>8/23/2017</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EV3Lessons.com, 2016, (Last edit: 7/04/2016)</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96" y="400415"/>
            <a:ext cx="7741243" cy="287532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a:spLocks noGrp="1"/>
          </p:cNvSpPr>
          <p:nvPr>
            <p:ph type="ctrTitle"/>
          </p:nvPr>
        </p:nvSpPr>
        <p:spPr>
          <a:xfrm>
            <a:off x="502903" y="5741850"/>
            <a:ext cx="8117227" cy="602769"/>
          </a:xfrm>
        </p:spPr>
        <p:txBody>
          <a:bodyPr>
            <a:noAutofit/>
          </a:bodyPr>
          <a:lstStyle>
            <a:lvl1pPr>
              <a:defRPr sz="2800"/>
            </a:lvl1pPr>
          </a:lstStyle>
          <a:p>
            <a:pPr algn="ctr"/>
            <a:r>
              <a:rPr lang="en-US" sz="3200"/>
              <a:t>Click to edit Master title style</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90047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p:cNvSpPr/>
          <p:nvPr userDrawn="1"/>
        </p:nvSpPr>
        <p:spPr>
          <a:xfrm>
            <a:off x="89676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p:cNvSpPr/>
          <p:nvPr userDrawn="1"/>
        </p:nvSpPr>
        <p:spPr>
          <a:xfrm>
            <a:off x="89317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239234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70FF91-69EB-A04C-9075-744B7A39257F}" type="datetime1">
              <a:rPr lang="en-US" smtClean="0"/>
              <a:t>8/23/2017</a:t>
            </a:fld>
            <a:endParaRPr lang="en-US"/>
          </a:p>
        </p:txBody>
      </p:sp>
      <p:sp>
        <p:nvSpPr>
          <p:cNvPr id="5" name="Footer Placeholder 4"/>
          <p:cNvSpPr>
            <a:spLocks noGrp="1"/>
          </p:cNvSpPr>
          <p:nvPr>
            <p:ph type="ftr" sz="quarter" idx="11"/>
          </p:nvPr>
        </p:nvSpPr>
        <p:spPr/>
        <p:txBody>
          <a:bodyPr/>
          <a:lstStyle/>
          <a:p>
            <a:r>
              <a:rPr lang="en-US"/>
              <a:t>© EV3Lessons.com, 2016, (Last edit: 7/04/2016)</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007814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531555-486E-2642-8608-DCAD4EE13C81}" type="datetime1">
              <a:rPr lang="en-US" smtClean="0"/>
              <a:t>8/23/2017</a:t>
            </a:fld>
            <a:endParaRPr lang="en-US"/>
          </a:p>
        </p:txBody>
      </p:sp>
      <p:sp>
        <p:nvSpPr>
          <p:cNvPr id="5" name="Footer Placeholder 4"/>
          <p:cNvSpPr>
            <a:spLocks noGrp="1"/>
          </p:cNvSpPr>
          <p:nvPr>
            <p:ph type="ftr" sz="quarter" idx="11"/>
          </p:nvPr>
        </p:nvSpPr>
        <p:spPr/>
        <p:txBody>
          <a:bodyPr/>
          <a:lstStyle/>
          <a:p>
            <a:r>
              <a:rPr lang="en-US"/>
              <a:t>© EV3Lessons.com, 2016, (Last edit: 7/04/2016)</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39248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CA57077-4167-6949-9D33-F7A9E1AAFA08}" type="datetime1">
              <a:rPr lang="en-US" smtClean="0"/>
              <a:t>8/23/2017</a:t>
            </a:fld>
            <a:endParaRPr lang="en-US"/>
          </a:p>
        </p:txBody>
      </p:sp>
      <p:sp>
        <p:nvSpPr>
          <p:cNvPr id="5" name="Footer Placeholder 4"/>
          <p:cNvSpPr>
            <a:spLocks noGrp="1"/>
          </p:cNvSpPr>
          <p:nvPr>
            <p:ph type="ftr" sz="quarter" idx="11"/>
          </p:nvPr>
        </p:nvSpPr>
        <p:spPr/>
        <p:txBody>
          <a:bodyPr/>
          <a:lstStyle/>
          <a:p>
            <a:r>
              <a:rPr lang="en-US"/>
              <a:t>© EV3Lessons.com, 2016, (Last edit: 7/04/2016)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96678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59E369-0BA0-8946-82A6-1B094D310696}" type="datetime1">
              <a:rPr lang="en-US" smtClean="0"/>
              <a:t>8/23/2017</a:t>
            </a:fld>
            <a:endParaRPr lang="en-US"/>
          </a:p>
        </p:txBody>
      </p:sp>
      <p:sp>
        <p:nvSpPr>
          <p:cNvPr id="5" name="Footer Placeholder 4"/>
          <p:cNvSpPr>
            <a:spLocks noGrp="1"/>
          </p:cNvSpPr>
          <p:nvPr>
            <p:ph type="ftr" sz="quarter" idx="11"/>
          </p:nvPr>
        </p:nvSpPr>
        <p:spPr/>
        <p:txBody>
          <a:bodyPr/>
          <a:lstStyle/>
          <a:p>
            <a:r>
              <a:rPr lang="en-US"/>
              <a:t>© EV3Lessons.com, 2016, (Last edit: 7/04/2016)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16688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EA75C8-F4B1-E544-9592-442E77C43C21}" type="datetime1">
              <a:rPr lang="en-US" smtClean="0"/>
              <a:t>8/23/2017</a:t>
            </a:fld>
            <a:endParaRPr lang="en-US"/>
          </a:p>
        </p:txBody>
      </p:sp>
      <p:sp>
        <p:nvSpPr>
          <p:cNvPr id="5" name="Footer Placeholder 4"/>
          <p:cNvSpPr>
            <a:spLocks noGrp="1"/>
          </p:cNvSpPr>
          <p:nvPr>
            <p:ph type="ftr" sz="quarter" idx="11"/>
          </p:nvPr>
        </p:nvSpPr>
        <p:spPr/>
        <p:txBody>
          <a:bodyPr/>
          <a:lstStyle/>
          <a:p>
            <a:r>
              <a:rPr lang="en-US"/>
              <a:t>© EV3Lessons.com, 2016, (Last edit: 7/04/2016)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14001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BF948A-5BE3-0548-8A28-B877469D6A67}" type="datetime1">
              <a:rPr lang="en-US" smtClean="0"/>
              <a:t>8/23/2017</a:t>
            </a:fld>
            <a:endParaRPr lang="en-US"/>
          </a:p>
        </p:txBody>
      </p:sp>
      <p:sp>
        <p:nvSpPr>
          <p:cNvPr id="6" name="Footer Placeholder 5"/>
          <p:cNvSpPr>
            <a:spLocks noGrp="1"/>
          </p:cNvSpPr>
          <p:nvPr>
            <p:ph type="ftr" sz="quarter" idx="11"/>
          </p:nvPr>
        </p:nvSpPr>
        <p:spPr/>
        <p:txBody>
          <a:bodyPr/>
          <a:lstStyle/>
          <a:p>
            <a:r>
              <a:rPr lang="en-US"/>
              <a:t>© EV3Lessons.com, 2016, (Last edit: 7/04/2016)</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85174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4D454C-2257-D84E-B008-E3BB674E6B5D}" type="datetime1">
              <a:rPr lang="en-US" smtClean="0"/>
              <a:t>8/23/2017</a:t>
            </a:fld>
            <a:endParaRPr lang="en-US"/>
          </a:p>
        </p:txBody>
      </p:sp>
      <p:sp>
        <p:nvSpPr>
          <p:cNvPr id="8" name="Footer Placeholder 7"/>
          <p:cNvSpPr>
            <a:spLocks noGrp="1"/>
          </p:cNvSpPr>
          <p:nvPr>
            <p:ph type="ftr" sz="quarter" idx="11"/>
          </p:nvPr>
        </p:nvSpPr>
        <p:spPr/>
        <p:txBody>
          <a:bodyPr/>
          <a:lstStyle/>
          <a:p>
            <a:r>
              <a:rPr lang="en-US"/>
              <a:t>© EV3Lessons.com, 2016, (Last edit: 7/04/2016)</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93569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BD3D21-4E25-CC4C-836E-91A72F67CF76}" type="datetime1">
              <a:rPr lang="en-US" smtClean="0"/>
              <a:t>8/23/2017</a:t>
            </a:fld>
            <a:endParaRPr lang="en-US"/>
          </a:p>
        </p:txBody>
      </p:sp>
      <p:sp>
        <p:nvSpPr>
          <p:cNvPr id="4" name="Footer Placeholder 3"/>
          <p:cNvSpPr>
            <a:spLocks noGrp="1"/>
          </p:cNvSpPr>
          <p:nvPr>
            <p:ph type="ftr" sz="quarter" idx="11"/>
          </p:nvPr>
        </p:nvSpPr>
        <p:spPr/>
        <p:txBody>
          <a:bodyPr/>
          <a:lstStyle/>
          <a:p>
            <a:r>
              <a:rPr lang="en-US"/>
              <a:t>© EV3Lessons.com, 2016, (Last edit: 7/04/2016)</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670939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84E82-94C0-574A-AD63-516EC4B77AC0}" type="datetime1">
              <a:rPr lang="en-US" smtClean="0"/>
              <a:t>8/23/2017</a:t>
            </a:fld>
            <a:endParaRPr lang="en-US"/>
          </a:p>
        </p:txBody>
      </p:sp>
      <p:sp>
        <p:nvSpPr>
          <p:cNvPr id="3" name="Footer Placeholder 2"/>
          <p:cNvSpPr>
            <a:spLocks noGrp="1"/>
          </p:cNvSpPr>
          <p:nvPr>
            <p:ph type="ftr" sz="quarter" idx="11"/>
          </p:nvPr>
        </p:nvSpPr>
        <p:spPr/>
        <p:txBody>
          <a:bodyPr/>
          <a:lstStyle/>
          <a:p>
            <a:r>
              <a:rPr lang="en-US"/>
              <a:t>© EV3Lessons.com, 2016, (Last edit: 7/04/2016)</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8925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324CE-C4E0-C74D-88E6-9C7F8653632D}" type="datetime1">
              <a:rPr lang="en-US" smtClean="0"/>
              <a:t>8/23/2017</a:t>
            </a:fld>
            <a:endParaRPr lang="en-US"/>
          </a:p>
        </p:txBody>
      </p:sp>
      <p:sp>
        <p:nvSpPr>
          <p:cNvPr id="6" name="Footer Placeholder 5"/>
          <p:cNvSpPr>
            <a:spLocks noGrp="1"/>
          </p:cNvSpPr>
          <p:nvPr>
            <p:ph type="ftr" sz="quarter" idx="11"/>
          </p:nvPr>
        </p:nvSpPr>
        <p:spPr/>
        <p:txBody>
          <a:bodyPr/>
          <a:lstStyle/>
          <a:p>
            <a:r>
              <a:rPr lang="en-US"/>
              <a:t>© EV3Lessons.com, 2016, (Last edit: 7/04/2016)</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3909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CB6894-20E2-714A-8F24-113A73CBAAB1}" type="datetime1">
              <a:rPr lang="en-US" smtClean="0"/>
              <a:t>8/23/2017</a:t>
            </a:fld>
            <a:endParaRPr lang="en-US"/>
          </a:p>
        </p:txBody>
      </p:sp>
      <p:sp>
        <p:nvSpPr>
          <p:cNvPr id="5" name="Footer Placeholder 4"/>
          <p:cNvSpPr>
            <a:spLocks noGrp="1"/>
          </p:cNvSpPr>
          <p:nvPr>
            <p:ph type="ftr" sz="quarter" idx="11"/>
          </p:nvPr>
        </p:nvSpPr>
        <p:spPr/>
        <p:txBody>
          <a:bodyPr/>
          <a:lstStyle/>
          <a:p>
            <a:r>
              <a:rPr lang="en-US"/>
              <a:t>© EV3Lessons.com, 2016, (Last edit: 7/04/2016)</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5142361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806782-06ED-9A42-A974-A94EE091BE22}" type="datetime1">
              <a:rPr lang="en-US" smtClean="0"/>
              <a:t>8/23/2017</a:t>
            </a:fld>
            <a:endParaRPr lang="en-US"/>
          </a:p>
        </p:txBody>
      </p:sp>
      <p:sp>
        <p:nvSpPr>
          <p:cNvPr id="6" name="Footer Placeholder 5"/>
          <p:cNvSpPr>
            <a:spLocks noGrp="1"/>
          </p:cNvSpPr>
          <p:nvPr>
            <p:ph type="ftr" sz="quarter" idx="11"/>
          </p:nvPr>
        </p:nvSpPr>
        <p:spPr/>
        <p:txBody>
          <a:bodyPr/>
          <a:lstStyle/>
          <a:p>
            <a:r>
              <a:rPr lang="en-US"/>
              <a:t>© EV3Lessons.com, 2016, (Last edit: 7/04/2016)</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435838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0C76E-463C-944C-98C5-343991D3A9B0}" type="datetime1">
              <a:rPr lang="en-US" smtClean="0"/>
              <a:t>8/23/2017</a:t>
            </a:fld>
            <a:endParaRPr lang="en-US"/>
          </a:p>
        </p:txBody>
      </p:sp>
      <p:sp>
        <p:nvSpPr>
          <p:cNvPr id="5" name="Footer Placeholder 4"/>
          <p:cNvSpPr>
            <a:spLocks noGrp="1"/>
          </p:cNvSpPr>
          <p:nvPr>
            <p:ph type="ftr" sz="quarter" idx="11"/>
          </p:nvPr>
        </p:nvSpPr>
        <p:spPr/>
        <p:txBody>
          <a:bodyPr/>
          <a:lstStyle/>
          <a:p>
            <a:r>
              <a:rPr lang="en-US"/>
              <a:t>© EV3Lessons.com, 2016, (Last edit: 7/04/2016)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141160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B0EB3F-1ED3-464F-AFA5-07CCF3FD7308}" type="datetime1">
              <a:rPr lang="en-US" smtClean="0"/>
              <a:t>8/23/2017</a:t>
            </a:fld>
            <a:endParaRPr lang="en-US"/>
          </a:p>
        </p:txBody>
      </p:sp>
      <p:sp>
        <p:nvSpPr>
          <p:cNvPr id="5" name="Footer Placeholder 4"/>
          <p:cNvSpPr>
            <a:spLocks noGrp="1"/>
          </p:cNvSpPr>
          <p:nvPr>
            <p:ph type="ftr" sz="quarter" idx="11"/>
          </p:nvPr>
        </p:nvSpPr>
        <p:spPr/>
        <p:txBody>
          <a:bodyPr/>
          <a:lstStyle/>
          <a:p>
            <a:r>
              <a:rPr lang="en-US"/>
              <a:t>© EV3Lessons.com, 2016, (Last edit: 7/04/2016)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1750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C313BDA-17A9-8749-A339-66F6E8E03A82}" type="datetime1">
              <a:rPr lang="en-US" smtClean="0"/>
              <a:t>8/23/2017</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EV3Lessons.com, 2016, (Last edit: 7/04/2016)</a:t>
            </a:r>
          </a:p>
        </p:txBody>
      </p:sp>
    </p:spTree>
    <p:extLst>
      <p:ext uri="{BB962C8B-B14F-4D97-AF65-F5344CB8AC3E}">
        <p14:creationId xmlns:p14="http://schemas.microsoft.com/office/powerpoint/2010/main" val="2086529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BCD953-9CDD-E641-8DF1-F34622718B00}" type="datetime1">
              <a:rPr lang="en-US" smtClean="0"/>
              <a:t>8/23/2017</a:t>
            </a:fld>
            <a:endParaRPr lang="en-US"/>
          </a:p>
        </p:txBody>
      </p:sp>
      <p:sp>
        <p:nvSpPr>
          <p:cNvPr id="6" name="Footer Placeholder 5"/>
          <p:cNvSpPr>
            <a:spLocks noGrp="1"/>
          </p:cNvSpPr>
          <p:nvPr>
            <p:ph type="ftr" sz="quarter" idx="11"/>
          </p:nvPr>
        </p:nvSpPr>
        <p:spPr/>
        <p:txBody>
          <a:bodyPr/>
          <a:lstStyle/>
          <a:p>
            <a:r>
              <a:rPr lang="en-US"/>
              <a:t>© EV3Lessons.com, 2016, (Last edit: 7/04/2016)</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36162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EC1F0C-1782-5F47-BF85-11C088307CCE}" type="datetime1">
              <a:rPr lang="en-US" smtClean="0"/>
              <a:t>8/23/2017</a:t>
            </a:fld>
            <a:endParaRPr lang="en-US"/>
          </a:p>
        </p:txBody>
      </p:sp>
      <p:sp>
        <p:nvSpPr>
          <p:cNvPr id="8" name="Footer Placeholder 7"/>
          <p:cNvSpPr>
            <a:spLocks noGrp="1"/>
          </p:cNvSpPr>
          <p:nvPr>
            <p:ph type="ftr" sz="quarter" idx="11"/>
          </p:nvPr>
        </p:nvSpPr>
        <p:spPr/>
        <p:txBody>
          <a:bodyPr/>
          <a:lstStyle/>
          <a:p>
            <a:r>
              <a:rPr lang="en-US"/>
              <a:t>© EV3Lessons.com, 2016, (Last edit: 7/04/2016)</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27709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D7B37F7-1EB0-5044-95FC-9842E2636BD0}" type="datetime1">
              <a:rPr lang="en-US" smtClean="0"/>
              <a:t>8/23/2017</a:t>
            </a:fld>
            <a:endParaRPr lang="en-US"/>
          </a:p>
        </p:txBody>
      </p:sp>
      <p:sp>
        <p:nvSpPr>
          <p:cNvPr id="4" name="Footer Placeholder 3"/>
          <p:cNvSpPr>
            <a:spLocks noGrp="1"/>
          </p:cNvSpPr>
          <p:nvPr>
            <p:ph type="ftr" sz="quarter" idx="11"/>
          </p:nvPr>
        </p:nvSpPr>
        <p:spPr/>
        <p:txBody>
          <a:bodyPr/>
          <a:lstStyle/>
          <a:p>
            <a:r>
              <a:rPr lang="en-US"/>
              <a:t>© EV3Lessons.com, 2016, (Last edit: 7/04/2016)</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597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137DE7-B9EE-4D40-A0EF-808DD4E7182D}" type="datetime1">
              <a:rPr lang="en-US" smtClean="0"/>
              <a:t>8/23/2017</a:t>
            </a:fld>
            <a:endParaRPr lang="en-US"/>
          </a:p>
        </p:txBody>
      </p:sp>
      <p:sp>
        <p:nvSpPr>
          <p:cNvPr id="3" name="Footer Placeholder 2"/>
          <p:cNvSpPr>
            <a:spLocks noGrp="1"/>
          </p:cNvSpPr>
          <p:nvPr>
            <p:ph type="ftr" sz="quarter" idx="11"/>
          </p:nvPr>
        </p:nvSpPr>
        <p:spPr/>
        <p:txBody>
          <a:bodyPr/>
          <a:lstStyle/>
          <a:p>
            <a:r>
              <a:rPr lang="en-US"/>
              <a:t>© EV3Lessons.com, 2016, (Last edit: 7/04/2016)</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0238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2395F5-5978-9540-BD24-F2F9C0B9FCBE}" type="datetime1">
              <a:rPr lang="en-US" smtClean="0"/>
              <a:t>8/23/2017</a:t>
            </a:fld>
            <a:endParaRPr lang="en-US"/>
          </a:p>
        </p:txBody>
      </p:sp>
      <p:sp>
        <p:nvSpPr>
          <p:cNvPr id="6" name="Footer Placeholder 5"/>
          <p:cNvSpPr>
            <a:spLocks noGrp="1"/>
          </p:cNvSpPr>
          <p:nvPr>
            <p:ph type="ftr" sz="quarter" idx="11"/>
          </p:nvPr>
        </p:nvSpPr>
        <p:spPr/>
        <p:txBody>
          <a:bodyPr/>
          <a:lstStyle/>
          <a:p>
            <a:r>
              <a:rPr lang="en-US"/>
              <a:t>© EV3Lessons.com, 2016, (Last edit: 7/04/2016)</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614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53B662-E131-CF46-AFCD-B12B87E9F76A}" type="datetime1">
              <a:rPr lang="en-US" smtClean="0"/>
              <a:t>8/23/2017</a:t>
            </a:fld>
            <a:endParaRPr lang="en-US"/>
          </a:p>
        </p:txBody>
      </p:sp>
      <p:sp>
        <p:nvSpPr>
          <p:cNvPr id="6" name="Footer Placeholder 5"/>
          <p:cNvSpPr>
            <a:spLocks noGrp="1"/>
          </p:cNvSpPr>
          <p:nvPr>
            <p:ph type="ftr" sz="quarter" idx="11"/>
          </p:nvPr>
        </p:nvSpPr>
        <p:spPr/>
        <p:txBody>
          <a:bodyPr/>
          <a:lstStyle/>
          <a:p>
            <a:r>
              <a:rPr lang="en-US"/>
              <a:t>© EV3Lessons.com, 2016, (Last edit: 7/04/2016)</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088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4C388A24-F5D9-8F4C-8800-3F9D2728CE6D}" type="datetime1">
              <a:rPr lang="en-US" smtClean="0"/>
              <a:t>8/23/2017</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EV3Lessons.com, 2016, (Last edit: 7/04/2016)</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90047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p:cNvSpPr/>
          <p:nvPr userDrawn="1"/>
        </p:nvSpPr>
        <p:spPr>
          <a:xfrm>
            <a:off x="89676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p:cNvSpPr/>
          <p:nvPr userDrawn="1"/>
        </p:nvSpPr>
        <p:spPr>
          <a:xfrm>
            <a:off x="89317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86995346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F77908-5A09-BB4F-859F-0387F355CD29}" type="datetime1">
              <a:rPr lang="en-US" smtClean="0"/>
              <a:t>8/23/2017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EV3Lessons.com, 2016, (Last edit: 7/04/2016)</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38152765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tiff"/><Relationship Id="rId1" Type="http://schemas.openxmlformats.org/officeDocument/2006/relationships/slideLayout" Target="../slideLayouts/slideLayout2.xml"/><Relationship Id="rId5" Type="http://schemas.openxmlformats.org/officeDocument/2006/relationships/image" Target="../media/image8.tiff"/><Relationship Id="rId4" Type="http://schemas.openxmlformats.org/officeDocument/2006/relationships/image" Target="../media/image7.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tiff"/><Relationship Id="rId5" Type="http://schemas.openxmlformats.org/officeDocument/2006/relationships/image" Target="../media/image11.tiff"/><Relationship Id="rId4" Type="http://schemas.openxmlformats.org/officeDocument/2006/relationships/image" Target="../media/image10.tiff"/></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Port View (Vista de </a:t>
            </a:r>
            <a:r>
              <a:rPr lang="en-US" dirty="0" err="1"/>
              <a:t>Puertos</a:t>
            </a:r>
            <a:r>
              <a:rPr lang="en-US" dirty="0"/>
              <a:t>) </a:t>
            </a:r>
            <a:r>
              <a:rPr lang="es-MX" dirty="0"/>
              <a:t>y uso de Datos del Sensor</a:t>
            </a:r>
          </a:p>
          <a:p>
            <a:endParaRPr lang="en-US" dirty="0"/>
          </a:p>
        </p:txBody>
      </p:sp>
      <p:sp>
        <p:nvSpPr>
          <p:cNvPr id="3" name="Title 2"/>
          <p:cNvSpPr>
            <a:spLocks noGrp="1"/>
          </p:cNvSpPr>
          <p:nvPr>
            <p:ph type="ctrTitle"/>
          </p:nvPr>
        </p:nvSpPr>
        <p:spPr>
          <a:xfrm>
            <a:off x="-90535" y="5741850"/>
            <a:ext cx="9080626" cy="602769"/>
          </a:xfrm>
        </p:spPr>
        <p:txBody>
          <a:bodyPr/>
          <a:lstStyle/>
          <a:p>
            <a:pPr algn="ctr"/>
            <a:r>
              <a:rPr lang="es-MX" sz="2400" dirty="0">
                <a:solidFill>
                  <a:srgbClr val="D1282E"/>
                </a:solidFill>
              </a:rPr>
              <a:t>Lección</a:t>
            </a:r>
            <a:r>
              <a:rPr lang="en-US" sz="2400" dirty="0">
                <a:solidFill>
                  <a:srgbClr val="D1282E"/>
                </a:solidFill>
              </a:rPr>
              <a:t> de PROGRAMACION PARA PRINCIPIANTEs</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23" t="17619" r="3095" b="25000"/>
          <a:stretch/>
        </p:blipFill>
        <p:spPr>
          <a:xfrm>
            <a:off x="3711108" y="4592409"/>
            <a:ext cx="1700816" cy="1056435"/>
          </a:xfrm>
          <a:prstGeom prst="rect">
            <a:avLst/>
          </a:prstGeom>
        </p:spPr>
      </p:pic>
    </p:spTree>
    <p:extLst>
      <p:ext uri="{BB962C8B-B14F-4D97-AF65-F5344CB8AC3E}">
        <p14:creationId xmlns:p14="http://schemas.microsoft.com/office/powerpoint/2010/main" val="1621017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Objetivos de la Lección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s-MX" dirty="0"/>
              <a:t>Aprender a juntar y utilizar los datos de los sensores</a:t>
            </a:r>
          </a:p>
          <a:p>
            <a:pPr marL="457200" indent="-457200">
              <a:buFont typeface="+mj-lt"/>
              <a:buAutoNum type="arabicPeriod"/>
            </a:pPr>
            <a:r>
              <a:rPr lang="es-MX" dirty="0"/>
              <a:t>Aprenda a usar el Port View en el bloque EV3</a:t>
            </a:r>
          </a:p>
          <a:p>
            <a:pPr marL="457200" indent="-457200">
              <a:buFont typeface="+mj-lt"/>
              <a:buAutoNum type="arabicPeriod"/>
            </a:pPr>
            <a:r>
              <a:rPr lang="es-MX" dirty="0"/>
              <a:t>Aprenda algunos ejemplos de cuándo y dónde sería útil el Port View</a:t>
            </a:r>
          </a:p>
          <a:p>
            <a:pPr marL="457200" indent="-457200">
              <a:buFont typeface="+mj-lt"/>
              <a:buAutoNum type="arabicPeriod"/>
            </a:pPr>
            <a:r>
              <a:rPr lang="es-MX" dirty="0"/>
              <a:t>Trata de resolver algunos problemas usando el Port View</a:t>
            </a:r>
          </a:p>
        </p:txBody>
      </p:sp>
      <p:sp>
        <p:nvSpPr>
          <p:cNvPr id="4" name="Footer Placeholder 3"/>
          <p:cNvSpPr>
            <a:spLocks noGrp="1"/>
          </p:cNvSpPr>
          <p:nvPr>
            <p:ph type="ftr" sz="quarter" idx="11"/>
          </p:nvPr>
        </p:nvSpPr>
        <p:spPr/>
        <p:txBody>
          <a:bodyPr/>
          <a:lstStyle/>
          <a:p>
            <a:r>
              <a:rPr lang="en-US" dirty="0"/>
              <a:t>© EV3Lessons.com, 2016, (Last edit: 7/04/2016)</a:t>
            </a:r>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dirty="0"/>
          </a:p>
        </p:txBody>
      </p:sp>
    </p:spTree>
    <p:extLst>
      <p:ext uri="{BB962C8B-B14F-4D97-AF65-F5344CB8AC3E}">
        <p14:creationId xmlns:p14="http://schemas.microsoft.com/office/powerpoint/2010/main" val="1852040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¿POR QUÉ </a:t>
            </a:r>
            <a:r>
              <a:rPr lang="es-MX" dirty="0" err="1"/>
              <a:t>NECESITAs</a:t>
            </a:r>
            <a:r>
              <a:rPr lang="es-MX" dirty="0"/>
              <a:t> DATOS DEL SENSOR?</a:t>
            </a:r>
            <a:endParaRPr lang="en-US" dirty="0"/>
          </a:p>
        </p:txBody>
      </p:sp>
      <p:sp>
        <p:nvSpPr>
          <p:cNvPr id="3" name="Content Placeholder 2"/>
          <p:cNvSpPr>
            <a:spLocks noGrp="1"/>
          </p:cNvSpPr>
          <p:nvPr>
            <p:ph idx="1"/>
          </p:nvPr>
        </p:nvSpPr>
        <p:spPr/>
        <p:txBody>
          <a:bodyPr>
            <a:normAutofit lnSpcReduction="10000"/>
          </a:bodyPr>
          <a:lstStyle/>
          <a:p>
            <a:r>
              <a:rPr lang="is-IS" dirty="0"/>
              <a:t>Los datos del sensor puede ser...</a:t>
            </a:r>
          </a:p>
          <a:p>
            <a:r>
              <a:rPr lang="is-IS" dirty="0"/>
              <a:t> </a:t>
            </a:r>
          </a:p>
          <a:p>
            <a:pPr lvl="1"/>
            <a:r>
              <a:rPr lang="es-MX" dirty="0"/>
              <a:t>Utilizado para ayudar a programar más fácilmente (no más adivinar y comprobar!)</a:t>
            </a:r>
          </a:p>
          <a:p>
            <a:pPr marL="274320" lvl="1" indent="0">
              <a:buNone/>
            </a:pPr>
            <a:endParaRPr lang="en-US" dirty="0"/>
          </a:p>
          <a:p>
            <a:pPr lvl="1"/>
            <a:r>
              <a:rPr lang="es-MX" dirty="0"/>
              <a:t>Utilizado para ayudar a programar con más precisión</a:t>
            </a:r>
          </a:p>
          <a:p>
            <a:pPr lvl="1"/>
            <a:endParaRPr lang="en-US" dirty="0"/>
          </a:p>
          <a:p>
            <a:pPr lvl="1"/>
            <a:r>
              <a:rPr lang="es-MX" dirty="0"/>
              <a:t>Utilizado para depurar el código, así como cuestiones de construcción</a:t>
            </a:r>
            <a:endParaRPr lang="en-US" dirty="0"/>
          </a:p>
          <a:p>
            <a:pPr lvl="1"/>
            <a:endParaRPr lang="en-US" dirty="0"/>
          </a:p>
          <a:p>
            <a:r>
              <a:rPr lang="es-MX" dirty="0"/>
              <a:t>PORT VIEW es una manera fácil de acceder los DATOS DEL SENSOR!</a:t>
            </a:r>
            <a:endParaRPr lang="en-US" dirty="0"/>
          </a:p>
        </p:txBody>
      </p:sp>
      <p:sp>
        <p:nvSpPr>
          <p:cNvPr id="4" name="Footer Placeholder 3"/>
          <p:cNvSpPr>
            <a:spLocks noGrp="1"/>
          </p:cNvSpPr>
          <p:nvPr>
            <p:ph type="ftr" sz="quarter" idx="11"/>
          </p:nvPr>
        </p:nvSpPr>
        <p:spPr/>
        <p:txBody>
          <a:bodyPr/>
          <a:lstStyle/>
          <a:p>
            <a:r>
              <a:rPr lang="en-US" dirty="0"/>
              <a:t>© EV3Lessons.com, 2016, (Last edit: 7/04/2016)</a:t>
            </a:r>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dirty="0"/>
          </a:p>
        </p:txBody>
      </p:sp>
    </p:spTree>
    <p:extLst>
      <p:ext uri="{BB962C8B-B14F-4D97-AF65-F5344CB8AC3E}">
        <p14:creationId xmlns:p14="http://schemas.microsoft.com/office/powerpoint/2010/main" val="197934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¿Cómo se llega a Port View?</a:t>
            </a:r>
            <a:endParaRPr lang="en-US" dirty="0"/>
          </a:p>
        </p:txBody>
      </p:sp>
      <p:sp>
        <p:nvSpPr>
          <p:cNvPr id="3" name="Content Placeholder 2"/>
          <p:cNvSpPr>
            <a:spLocks noGrp="1"/>
          </p:cNvSpPr>
          <p:nvPr>
            <p:ph idx="1"/>
          </p:nvPr>
        </p:nvSpPr>
        <p:spPr>
          <a:xfrm>
            <a:off x="476063" y="1700048"/>
            <a:ext cx="3757448" cy="3813840"/>
          </a:xfrm>
        </p:spPr>
        <p:txBody>
          <a:bodyPr>
            <a:normAutofit fontScale="77500" lnSpcReduction="20000"/>
          </a:bodyPr>
          <a:lstStyle/>
          <a:p>
            <a:pPr marL="342900" indent="-342900">
              <a:buFont typeface="Arial" charset="0"/>
              <a:buChar char="•"/>
            </a:pPr>
            <a:r>
              <a:rPr lang="en-US" dirty="0">
                <a:solidFill>
                  <a:srgbClr val="00B900"/>
                </a:solidFill>
              </a:rPr>
              <a:t>Paso 1</a:t>
            </a:r>
            <a:r>
              <a:rPr lang="en-US" b="0" dirty="0">
                <a:solidFill>
                  <a:srgbClr val="00B900"/>
                </a:solidFill>
              </a:rPr>
              <a:t>: </a:t>
            </a:r>
          </a:p>
          <a:p>
            <a:pPr marL="800100" lvl="1" indent="-342900">
              <a:buFont typeface="Arial" charset="0"/>
              <a:buChar char="•"/>
            </a:pPr>
            <a:r>
              <a:rPr lang="es-MX" dirty="0">
                <a:solidFill>
                  <a:srgbClr val="00B900"/>
                </a:solidFill>
              </a:rPr>
              <a:t>Haga clic en los botones Izquierda o Derecha del ladrillo hasta llegar a la tercera pestaña de la pantalla (icono con seis círculos pequeños). La primera opción en esta pestaña se encuentra en Port View. (Haga clic en el botón central del bloque para seleccionar Port View)</a:t>
            </a:r>
            <a:endParaRPr lang="en-US" dirty="0">
              <a:solidFill>
                <a:srgbClr val="00B900"/>
              </a:solidFill>
            </a:endParaRPr>
          </a:p>
          <a:p>
            <a:pPr lvl="1" indent="0">
              <a:buNone/>
            </a:pPr>
            <a:endParaRPr lang="en-US" dirty="0">
              <a:solidFill>
                <a:srgbClr val="00B900"/>
              </a:solidFill>
            </a:endParaRPr>
          </a:p>
          <a:p>
            <a:pPr marL="342900" indent="-342900">
              <a:buFont typeface="Arial" charset="0"/>
              <a:buChar char="•"/>
            </a:pPr>
            <a:r>
              <a:rPr lang="en-US" dirty="0">
                <a:solidFill>
                  <a:srgbClr val="7030A0"/>
                </a:solidFill>
              </a:rPr>
              <a:t>Paso 2: </a:t>
            </a:r>
          </a:p>
          <a:p>
            <a:pPr marL="800100" lvl="1" indent="-342900">
              <a:buFont typeface="Arial" charset="0"/>
              <a:buChar char="•"/>
            </a:pPr>
            <a:r>
              <a:rPr lang="es-MX" dirty="0">
                <a:solidFill>
                  <a:srgbClr val="7030A0"/>
                </a:solidFill>
              </a:rPr>
              <a:t>Utilice los botones izquierda y derecha para seleccionar el puerto y el sensor/motor que desea</a:t>
            </a:r>
            <a:endParaRPr lang="en-US" dirty="0"/>
          </a:p>
        </p:txBody>
      </p:sp>
      <p:sp>
        <p:nvSpPr>
          <p:cNvPr id="4" name="Footer Placeholder 3"/>
          <p:cNvSpPr>
            <a:spLocks noGrp="1"/>
          </p:cNvSpPr>
          <p:nvPr>
            <p:ph type="ftr" sz="quarter" idx="11"/>
          </p:nvPr>
        </p:nvSpPr>
        <p:spPr/>
        <p:txBody>
          <a:bodyPr/>
          <a:lstStyle/>
          <a:p>
            <a:r>
              <a:rPr lang="en-US"/>
              <a:t>© EV3Lessons.com, 2016, (Last edit: 7/04/2016)</a:t>
            </a:r>
          </a:p>
        </p:txBody>
      </p:sp>
      <p:sp>
        <p:nvSpPr>
          <p:cNvPr id="5" name="Slide Number Placeholder 4"/>
          <p:cNvSpPr>
            <a:spLocks noGrp="1"/>
          </p:cNvSpPr>
          <p:nvPr>
            <p:ph type="sldNum" sz="quarter" idx="12"/>
          </p:nvPr>
        </p:nvSpPr>
        <p:spPr/>
        <p:txBody>
          <a:bodyPr/>
          <a:lstStyle/>
          <a:p>
            <a:fld id="{4DBC7FC8-25FB-FC45-8177-2B991DA6778C}" type="slidenum">
              <a:rPr lang="en-US" smtClean="0"/>
              <a:t>4</a:t>
            </a:fld>
            <a:endParaRPr lang="en-US" dirty="0"/>
          </a:p>
        </p:txBody>
      </p:sp>
      <p:pic>
        <p:nvPicPr>
          <p:cNvPr id="10" name="Picture 9"/>
          <p:cNvPicPr>
            <a:picLocks noChangeAspect="1"/>
          </p:cNvPicPr>
          <p:nvPr/>
        </p:nvPicPr>
        <p:blipFill>
          <a:blip r:embed="rId3"/>
          <a:stretch>
            <a:fillRect/>
          </a:stretch>
        </p:blipFill>
        <p:spPr>
          <a:xfrm>
            <a:off x="4908331" y="1145627"/>
            <a:ext cx="2811438" cy="4368261"/>
          </a:xfrm>
          <a:prstGeom prst="rect">
            <a:avLst/>
          </a:prstGeom>
        </p:spPr>
      </p:pic>
      <p:sp>
        <p:nvSpPr>
          <p:cNvPr id="11" name="Rounded Rectangle 10"/>
          <p:cNvSpPr/>
          <p:nvPr/>
        </p:nvSpPr>
        <p:spPr>
          <a:xfrm>
            <a:off x="5318234" y="1524319"/>
            <a:ext cx="1870842" cy="5568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926320" y="4193262"/>
            <a:ext cx="992579" cy="338554"/>
          </a:xfrm>
          <a:prstGeom prst="rect">
            <a:avLst/>
          </a:prstGeom>
          <a:noFill/>
        </p:spPr>
        <p:txBody>
          <a:bodyPr wrap="none" rtlCol="0">
            <a:spAutoFit/>
          </a:bodyPr>
          <a:lstStyle/>
          <a:p>
            <a:r>
              <a:rPr lang="es-MX" sz="1600" b="1">
                <a:solidFill>
                  <a:srgbClr val="7030A0"/>
                </a:solidFill>
              </a:rPr>
              <a:t>Derecha</a:t>
            </a:r>
          </a:p>
        </p:txBody>
      </p:sp>
      <p:sp>
        <p:nvSpPr>
          <p:cNvPr id="14" name="TextBox 13"/>
          <p:cNvSpPr txBox="1"/>
          <p:nvPr/>
        </p:nvSpPr>
        <p:spPr>
          <a:xfrm>
            <a:off x="5120134" y="4150138"/>
            <a:ext cx="1197764" cy="369332"/>
          </a:xfrm>
          <a:prstGeom prst="rect">
            <a:avLst/>
          </a:prstGeom>
          <a:noFill/>
        </p:spPr>
        <p:txBody>
          <a:bodyPr wrap="none" rtlCol="0">
            <a:spAutoFit/>
          </a:bodyPr>
          <a:lstStyle/>
          <a:p>
            <a:r>
              <a:rPr lang="es-MX" b="1" dirty="0">
                <a:solidFill>
                  <a:srgbClr val="7030A0"/>
                </a:solidFill>
              </a:rPr>
              <a:t>Izquierda</a:t>
            </a:r>
          </a:p>
        </p:txBody>
      </p:sp>
      <p:sp>
        <p:nvSpPr>
          <p:cNvPr id="15" name="TextBox 14"/>
          <p:cNvSpPr txBox="1"/>
          <p:nvPr/>
        </p:nvSpPr>
        <p:spPr>
          <a:xfrm>
            <a:off x="476063" y="6185154"/>
            <a:ext cx="7882759" cy="276999"/>
          </a:xfrm>
          <a:prstGeom prst="rect">
            <a:avLst/>
          </a:prstGeom>
          <a:noFill/>
        </p:spPr>
        <p:txBody>
          <a:bodyPr wrap="square" rtlCol="0">
            <a:spAutoFit/>
          </a:bodyPr>
          <a:lstStyle/>
          <a:p>
            <a:r>
              <a:rPr lang="en-US" sz="1200" dirty="0"/>
              <a:t>All images of the EV3 Brick in this lesson were obtained using screenshots of </a:t>
            </a:r>
            <a:r>
              <a:rPr lang="en-US" sz="1200" dirty="0" err="1"/>
              <a:t>Cogmation’s</a:t>
            </a:r>
            <a:r>
              <a:rPr lang="en-US" sz="1200" dirty="0"/>
              <a:t> Virtual Robotics Toolkit.</a:t>
            </a:r>
          </a:p>
        </p:txBody>
      </p:sp>
    </p:spTree>
    <p:extLst>
      <p:ext uri="{BB962C8B-B14F-4D97-AF65-F5344CB8AC3E}">
        <p14:creationId xmlns:p14="http://schemas.microsoft.com/office/powerpoint/2010/main" val="1960794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766917" y="3342792"/>
            <a:ext cx="2389535" cy="1747103"/>
          </a:xfrm>
          <a:prstGeom prst="rect">
            <a:avLst/>
          </a:prstGeom>
        </p:spPr>
      </p:pic>
      <p:sp>
        <p:nvSpPr>
          <p:cNvPr id="2" name="Title 1"/>
          <p:cNvSpPr>
            <a:spLocks noGrp="1"/>
          </p:cNvSpPr>
          <p:nvPr>
            <p:ph type="title"/>
          </p:nvPr>
        </p:nvSpPr>
        <p:spPr>
          <a:xfrm>
            <a:off x="457200" y="112001"/>
            <a:ext cx="8245475" cy="1371600"/>
          </a:xfrm>
        </p:spPr>
        <p:txBody>
          <a:bodyPr/>
          <a:lstStyle/>
          <a:p>
            <a:r>
              <a:rPr lang="es-MX" dirty="0"/>
              <a:t>Lo que ves en PORT VIEW</a:t>
            </a:r>
            <a:endParaRPr lang="en-US" dirty="0"/>
          </a:p>
        </p:txBody>
      </p:sp>
      <p:sp>
        <p:nvSpPr>
          <p:cNvPr id="3" name="Content Placeholder 2"/>
          <p:cNvSpPr>
            <a:spLocks noGrp="1"/>
          </p:cNvSpPr>
          <p:nvPr>
            <p:ph idx="1"/>
          </p:nvPr>
        </p:nvSpPr>
        <p:spPr>
          <a:xfrm>
            <a:off x="365810" y="1543436"/>
            <a:ext cx="2775728" cy="3608366"/>
          </a:xfrm>
        </p:spPr>
        <p:txBody>
          <a:bodyPr>
            <a:normAutofit fontScale="77500" lnSpcReduction="20000"/>
          </a:bodyPr>
          <a:lstStyle/>
          <a:p>
            <a:r>
              <a:rPr lang="es-MX" dirty="0">
                <a:solidFill>
                  <a:srgbClr val="FF0000"/>
                </a:solidFill>
              </a:rPr>
              <a:t>A. Numero o letra del PUERTO</a:t>
            </a:r>
          </a:p>
          <a:p>
            <a:r>
              <a:rPr lang="es-MX" dirty="0">
                <a:solidFill>
                  <a:srgbClr val="00B0F0"/>
                </a:solidFill>
              </a:rPr>
              <a:t>B. Modo del SENSOR/MOTOR</a:t>
            </a:r>
          </a:p>
          <a:p>
            <a:r>
              <a:rPr lang="es-MX" dirty="0">
                <a:solidFill>
                  <a:srgbClr val="00B900"/>
                </a:solidFill>
              </a:rPr>
              <a:t>C. Si selecciona un sensor en particular (botón central en el bloque), puede cambiar el MODO.</a:t>
            </a:r>
          </a:p>
          <a:p>
            <a:r>
              <a:rPr lang="es-MX" dirty="0">
                <a:solidFill>
                  <a:srgbClr val="FFC000"/>
                </a:solidFill>
              </a:rPr>
              <a:t>D. VALOR. Es posible que desee comenzar en "0" (por ejemplo, si intenta medir grados para un giro). Para restablecer el valor, salga de Port View y vuelva a la pantalla de nuevo.</a:t>
            </a:r>
          </a:p>
        </p:txBody>
      </p:sp>
      <p:sp>
        <p:nvSpPr>
          <p:cNvPr id="4" name="Footer Placeholder 3"/>
          <p:cNvSpPr>
            <a:spLocks noGrp="1"/>
          </p:cNvSpPr>
          <p:nvPr>
            <p:ph type="ftr" sz="quarter" idx="11"/>
          </p:nvPr>
        </p:nvSpPr>
        <p:spPr/>
        <p:txBody>
          <a:bodyPr/>
          <a:lstStyle/>
          <a:p>
            <a:r>
              <a:rPr lang="en-US"/>
              <a:t>© EV3Lessons.com, 2016, (Last edit: 7/04/2016)</a:t>
            </a:r>
          </a:p>
        </p:txBody>
      </p:sp>
      <p:sp>
        <p:nvSpPr>
          <p:cNvPr id="5" name="Slide Number Placeholder 4"/>
          <p:cNvSpPr>
            <a:spLocks noGrp="1"/>
          </p:cNvSpPr>
          <p:nvPr>
            <p:ph type="sldNum" sz="quarter" idx="12"/>
          </p:nvPr>
        </p:nvSpPr>
        <p:spPr/>
        <p:txBody>
          <a:bodyPr/>
          <a:lstStyle/>
          <a:p>
            <a:fld id="{4DBC7FC8-25FB-FC45-8177-2B991DA6778C}" type="slidenum">
              <a:rPr lang="en-US" smtClean="0"/>
              <a:t>5</a:t>
            </a:fld>
            <a:endParaRPr lang="en-US" dirty="0"/>
          </a:p>
        </p:txBody>
      </p:sp>
      <p:sp>
        <p:nvSpPr>
          <p:cNvPr id="7" name="TextBox 6"/>
          <p:cNvSpPr txBox="1"/>
          <p:nvPr/>
        </p:nvSpPr>
        <p:spPr>
          <a:xfrm>
            <a:off x="457200" y="6094753"/>
            <a:ext cx="7882759" cy="461665"/>
          </a:xfrm>
          <a:prstGeom prst="rect">
            <a:avLst/>
          </a:prstGeom>
          <a:noFill/>
        </p:spPr>
        <p:txBody>
          <a:bodyPr wrap="square" rtlCol="0">
            <a:spAutoFit/>
          </a:bodyPr>
          <a:lstStyle/>
          <a:p>
            <a:r>
              <a:rPr lang="es-MX" sz="1200" dirty="0"/>
              <a:t>Todas las imágenes del bloque EV3 en esta lección fueron obtenidas usando capturas de pantalla de </a:t>
            </a:r>
            <a:r>
              <a:rPr lang="es-MX" sz="1200" dirty="0" err="1"/>
              <a:t>Cogmation’s</a:t>
            </a:r>
            <a:r>
              <a:rPr lang="es-MX" sz="1200" dirty="0"/>
              <a:t> Virtual </a:t>
            </a:r>
            <a:r>
              <a:rPr lang="es-MX" sz="1200" dirty="0" err="1"/>
              <a:t>Robotics</a:t>
            </a:r>
            <a:r>
              <a:rPr lang="es-MX" sz="1200" dirty="0"/>
              <a:t> </a:t>
            </a:r>
            <a:r>
              <a:rPr lang="es-MX" sz="1200" dirty="0" err="1"/>
              <a:t>Toolkit</a:t>
            </a:r>
            <a:r>
              <a:rPr lang="es-MX" sz="1200" dirty="0"/>
              <a:t>.</a:t>
            </a:r>
          </a:p>
        </p:txBody>
      </p:sp>
      <p:pic>
        <p:nvPicPr>
          <p:cNvPr id="16" name="Picture 15"/>
          <p:cNvPicPr>
            <a:picLocks noChangeAspect="1"/>
          </p:cNvPicPr>
          <p:nvPr/>
        </p:nvPicPr>
        <p:blipFill>
          <a:blip r:embed="rId3"/>
          <a:stretch>
            <a:fillRect/>
          </a:stretch>
        </p:blipFill>
        <p:spPr>
          <a:xfrm>
            <a:off x="3766917" y="1529883"/>
            <a:ext cx="2379058" cy="1766627"/>
          </a:xfrm>
          <a:prstGeom prst="rect">
            <a:avLst/>
          </a:prstGeom>
        </p:spPr>
      </p:pic>
      <p:pic>
        <p:nvPicPr>
          <p:cNvPr id="19" name="Picture 18"/>
          <p:cNvPicPr>
            <a:picLocks noChangeAspect="1"/>
          </p:cNvPicPr>
          <p:nvPr/>
        </p:nvPicPr>
        <p:blipFill>
          <a:blip r:embed="rId4"/>
          <a:stretch>
            <a:fillRect/>
          </a:stretch>
        </p:blipFill>
        <p:spPr>
          <a:xfrm>
            <a:off x="6202190" y="3345368"/>
            <a:ext cx="2411231" cy="1806433"/>
          </a:xfrm>
          <a:prstGeom prst="rect">
            <a:avLst/>
          </a:prstGeom>
        </p:spPr>
      </p:pic>
      <p:pic>
        <p:nvPicPr>
          <p:cNvPr id="21" name="Picture 20"/>
          <p:cNvPicPr>
            <a:picLocks noChangeAspect="1"/>
          </p:cNvPicPr>
          <p:nvPr/>
        </p:nvPicPr>
        <p:blipFill>
          <a:blip r:embed="rId5"/>
          <a:stretch>
            <a:fillRect/>
          </a:stretch>
        </p:blipFill>
        <p:spPr>
          <a:xfrm>
            <a:off x="6197549" y="1526461"/>
            <a:ext cx="2393785" cy="1773469"/>
          </a:xfrm>
          <a:prstGeom prst="rect">
            <a:avLst/>
          </a:prstGeom>
        </p:spPr>
      </p:pic>
      <p:sp>
        <p:nvSpPr>
          <p:cNvPr id="22" name="Rounded Rectangle 21"/>
          <p:cNvSpPr/>
          <p:nvPr/>
        </p:nvSpPr>
        <p:spPr>
          <a:xfrm>
            <a:off x="4666594" y="2196139"/>
            <a:ext cx="137000" cy="153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flipV="1">
            <a:off x="4835123" y="2211142"/>
            <a:ext cx="766889" cy="13864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flipV="1">
            <a:off x="7129732" y="2194162"/>
            <a:ext cx="921191" cy="464953"/>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844285" y="2089766"/>
            <a:ext cx="351378" cy="369332"/>
          </a:xfrm>
          <a:prstGeom prst="rect">
            <a:avLst/>
          </a:prstGeom>
          <a:noFill/>
        </p:spPr>
        <p:txBody>
          <a:bodyPr wrap="none" rtlCol="0">
            <a:spAutoFit/>
          </a:bodyPr>
          <a:lstStyle/>
          <a:p>
            <a:r>
              <a:rPr lang="en-US" b="1" dirty="0">
                <a:solidFill>
                  <a:srgbClr val="FF0000"/>
                </a:solidFill>
              </a:rPr>
              <a:t>A</a:t>
            </a:r>
          </a:p>
        </p:txBody>
      </p:sp>
      <p:sp>
        <p:nvSpPr>
          <p:cNvPr id="26" name="TextBox 25"/>
          <p:cNvSpPr txBox="1"/>
          <p:nvPr/>
        </p:nvSpPr>
        <p:spPr>
          <a:xfrm>
            <a:off x="5673950" y="2095799"/>
            <a:ext cx="351378" cy="369332"/>
          </a:xfrm>
          <a:prstGeom prst="rect">
            <a:avLst/>
          </a:prstGeom>
          <a:noFill/>
        </p:spPr>
        <p:txBody>
          <a:bodyPr wrap="none" rtlCol="0">
            <a:spAutoFit/>
          </a:bodyPr>
          <a:lstStyle/>
          <a:p>
            <a:r>
              <a:rPr lang="en-US" b="1" dirty="0">
                <a:solidFill>
                  <a:srgbClr val="00B0F0"/>
                </a:solidFill>
              </a:rPr>
              <a:t>B</a:t>
            </a:r>
          </a:p>
        </p:txBody>
      </p:sp>
      <p:sp>
        <p:nvSpPr>
          <p:cNvPr id="28" name="Rounded Rectangle 27"/>
          <p:cNvSpPr/>
          <p:nvPr/>
        </p:nvSpPr>
        <p:spPr>
          <a:xfrm>
            <a:off x="4677354" y="4010272"/>
            <a:ext cx="137000" cy="153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flipV="1">
            <a:off x="4845883" y="4014764"/>
            <a:ext cx="766889" cy="13864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810836" y="3899420"/>
            <a:ext cx="351378" cy="369332"/>
          </a:xfrm>
          <a:prstGeom prst="rect">
            <a:avLst/>
          </a:prstGeom>
          <a:noFill/>
        </p:spPr>
        <p:txBody>
          <a:bodyPr wrap="none" rtlCol="0">
            <a:spAutoFit/>
          </a:bodyPr>
          <a:lstStyle/>
          <a:p>
            <a:r>
              <a:rPr lang="en-US" b="1" dirty="0">
                <a:solidFill>
                  <a:srgbClr val="FF0000"/>
                </a:solidFill>
              </a:rPr>
              <a:t>A</a:t>
            </a:r>
          </a:p>
        </p:txBody>
      </p:sp>
      <p:sp>
        <p:nvSpPr>
          <p:cNvPr id="31" name="TextBox 30"/>
          <p:cNvSpPr txBox="1"/>
          <p:nvPr/>
        </p:nvSpPr>
        <p:spPr>
          <a:xfrm>
            <a:off x="5708004" y="3878418"/>
            <a:ext cx="351378" cy="369332"/>
          </a:xfrm>
          <a:prstGeom prst="rect">
            <a:avLst/>
          </a:prstGeom>
          <a:noFill/>
        </p:spPr>
        <p:txBody>
          <a:bodyPr wrap="none" rtlCol="0">
            <a:spAutoFit/>
          </a:bodyPr>
          <a:lstStyle/>
          <a:p>
            <a:r>
              <a:rPr lang="en-US" b="1" dirty="0">
                <a:solidFill>
                  <a:srgbClr val="00B0F0"/>
                </a:solidFill>
              </a:rPr>
              <a:t>B</a:t>
            </a:r>
          </a:p>
        </p:txBody>
      </p:sp>
      <p:sp>
        <p:nvSpPr>
          <p:cNvPr id="33" name="Rounded Rectangle 32"/>
          <p:cNvSpPr/>
          <p:nvPr/>
        </p:nvSpPr>
        <p:spPr>
          <a:xfrm flipV="1">
            <a:off x="7089752" y="4140885"/>
            <a:ext cx="575048" cy="23141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612043" y="4079804"/>
            <a:ext cx="351378" cy="369332"/>
          </a:xfrm>
          <a:prstGeom prst="rect">
            <a:avLst/>
          </a:prstGeom>
          <a:noFill/>
        </p:spPr>
        <p:txBody>
          <a:bodyPr wrap="none" rtlCol="0">
            <a:spAutoFit/>
          </a:bodyPr>
          <a:lstStyle/>
          <a:p>
            <a:r>
              <a:rPr lang="en-US" b="1" dirty="0">
                <a:solidFill>
                  <a:srgbClr val="FFC000"/>
                </a:solidFill>
              </a:rPr>
              <a:t>D</a:t>
            </a:r>
          </a:p>
        </p:txBody>
      </p:sp>
      <p:sp>
        <p:nvSpPr>
          <p:cNvPr id="27" name="TextBox 26"/>
          <p:cNvSpPr txBox="1"/>
          <p:nvPr/>
        </p:nvSpPr>
        <p:spPr>
          <a:xfrm>
            <a:off x="8145439" y="2111609"/>
            <a:ext cx="351378" cy="369332"/>
          </a:xfrm>
          <a:prstGeom prst="rect">
            <a:avLst/>
          </a:prstGeom>
          <a:noFill/>
        </p:spPr>
        <p:txBody>
          <a:bodyPr wrap="none" rtlCol="0">
            <a:spAutoFit/>
          </a:bodyPr>
          <a:lstStyle/>
          <a:p>
            <a:r>
              <a:rPr lang="en-US" b="1" dirty="0">
                <a:solidFill>
                  <a:srgbClr val="00B900"/>
                </a:solidFill>
              </a:rPr>
              <a:t>C</a:t>
            </a:r>
          </a:p>
        </p:txBody>
      </p:sp>
    </p:spTree>
    <p:extLst>
      <p:ext uri="{BB962C8B-B14F-4D97-AF65-F5344CB8AC3E}">
        <p14:creationId xmlns:p14="http://schemas.microsoft.com/office/powerpoint/2010/main" val="603089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El Port view es poderoso</a:t>
            </a:r>
          </a:p>
        </p:txBody>
      </p:sp>
      <p:sp>
        <p:nvSpPr>
          <p:cNvPr id="3" name="Content Placeholder 2"/>
          <p:cNvSpPr>
            <a:spLocks noGrp="1"/>
          </p:cNvSpPr>
          <p:nvPr>
            <p:ph idx="1"/>
          </p:nvPr>
        </p:nvSpPr>
        <p:spPr>
          <a:xfrm>
            <a:off x="457200" y="1219200"/>
            <a:ext cx="8245474" cy="4906963"/>
          </a:xfrm>
        </p:spPr>
        <p:txBody>
          <a:bodyPr/>
          <a:lstStyle/>
          <a:p>
            <a:r>
              <a:rPr lang="es-MX" dirty="0"/>
              <a:t>A medida que vayas a través del resto de las lecciones en EV3Lessons.com, se utilizará el PORT VIEW a menudo</a:t>
            </a:r>
          </a:p>
          <a:p>
            <a:r>
              <a:rPr lang="es-MX" dirty="0"/>
              <a:t>A medida que completes cada desafío, piensa en cómo Port View podría ayudarte.</a:t>
            </a:r>
          </a:p>
          <a:p>
            <a:r>
              <a:rPr lang="es-MX" dirty="0"/>
              <a:t>La siguiente diapositiva tiene muchos ejemplos para pensar</a:t>
            </a:r>
            <a:r>
              <a:rPr lang="en-US" dirty="0"/>
              <a:t>.</a:t>
            </a:r>
          </a:p>
        </p:txBody>
      </p:sp>
      <p:sp>
        <p:nvSpPr>
          <p:cNvPr id="4" name="Footer Placeholder 3"/>
          <p:cNvSpPr>
            <a:spLocks noGrp="1"/>
          </p:cNvSpPr>
          <p:nvPr>
            <p:ph type="ftr" sz="quarter" idx="11"/>
          </p:nvPr>
        </p:nvSpPr>
        <p:spPr/>
        <p:txBody>
          <a:bodyPr/>
          <a:lstStyle/>
          <a:p>
            <a:r>
              <a:rPr lang="en-US"/>
              <a:t>© EV3Lessons.com, 2016, (Last edit: 7/04/2016)</a:t>
            </a:r>
          </a:p>
        </p:txBody>
      </p:sp>
      <p:sp>
        <p:nvSpPr>
          <p:cNvPr id="5" name="Slide Number Placeholder 4"/>
          <p:cNvSpPr>
            <a:spLocks noGrp="1"/>
          </p:cNvSpPr>
          <p:nvPr>
            <p:ph type="sldNum" sz="quarter" idx="12"/>
          </p:nvPr>
        </p:nvSpPr>
        <p:spPr/>
        <p:txBody>
          <a:bodyPr/>
          <a:lstStyle/>
          <a:p>
            <a:fld id="{4DBC7FC8-25FB-FC45-8177-2B991DA6778C}" type="slidenum">
              <a:rPr lang="en-US" smtClean="0"/>
              <a:t>6</a:t>
            </a:fld>
            <a:endParaRPr lang="en-US" dirty="0"/>
          </a:p>
        </p:txBody>
      </p:sp>
    </p:spTree>
    <p:extLst>
      <p:ext uri="{BB962C8B-B14F-4D97-AF65-F5344CB8AC3E}">
        <p14:creationId xmlns:p14="http://schemas.microsoft.com/office/powerpoint/2010/main" val="26699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MX" dirty="0"/>
              <a:t>OTROS PROBLEMAS QUE PUEDE SOLUCIONAR CON el </a:t>
            </a:r>
            <a:r>
              <a:rPr lang="en-US" dirty="0"/>
              <a:t>PORT VIEW</a:t>
            </a:r>
          </a:p>
        </p:txBody>
      </p:sp>
      <p:sp>
        <p:nvSpPr>
          <p:cNvPr id="3" name="Content Placeholder 2"/>
          <p:cNvSpPr>
            <a:spLocks noGrp="1"/>
          </p:cNvSpPr>
          <p:nvPr>
            <p:ph idx="1"/>
          </p:nvPr>
        </p:nvSpPr>
        <p:spPr>
          <a:xfrm>
            <a:off x="1620350" y="1442658"/>
            <a:ext cx="6738471" cy="5202586"/>
          </a:xfrm>
        </p:spPr>
        <p:txBody>
          <a:bodyPr>
            <a:normAutofit fontScale="92500" lnSpcReduction="20000"/>
          </a:bodyPr>
          <a:lstStyle/>
          <a:p>
            <a:r>
              <a:rPr lang="es-MX" sz="1400" dirty="0"/>
              <a:t>Desafío 1: Programa más fácil / más preciso</a:t>
            </a:r>
          </a:p>
          <a:p>
            <a:r>
              <a:rPr lang="es-MX" sz="1400" b="0" dirty="0"/>
              <a:t>Quiero ir desde un punto de partida hasta un modelo LEGO. Sigo teniendo que adivinar y comprobar. ¿Cómo puedo averiguar qué tan lejos está el modelo LEGO?</a:t>
            </a:r>
          </a:p>
          <a:p>
            <a:endParaRPr lang="es-MX" sz="1400" dirty="0"/>
          </a:p>
          <a:p>
            <a:r>
              <a:rPr lang="es-MX" sz="1400" dirty="0"/>
              <a:t>Desafío 2: Programa más fácil / más preciso</a:t>
            </a:r>
          </a:p>
          <a:p>
            <a:r>
              <a:rPr lang="es-MX" sz="1400" b="0" dirty="0"/>
              <a:t>Quiero que mi robot gire 90 grados. Pero 90 grados en el mundo real no es de 90 grados en el bloque de dirección. Entonces, ¿cuánto tiene que girar mi robot para hacer un giro de 90 grados?</a:t>
            </a:r>
          </a:p>
          <a:p>
            <a:endParaRPr lang="en-US" sz="1400" dirty="0"/>
          </a:p>
          <a:p>
            <a:r>
              <a:rPr lang="es-MX" sz="1400" dirty="0"/>
              <a:t>Desafío 3: código de depuración</a:t>
            </a:r>
          </a:p>
          <a:p>
            <a:r>
              <a:rPr lang="es-MX" sz="1400" b="0" dirty="0"/>
              <a:t>El robot no sigue la línea verde como lo programé para hacer. ¿Por qué no? ¿De qué color piensa el robot que es la línea verde? Trata de colocar el robot en diferentes objetos o partes de estera / imagen - qué colores o valores de luz reflejada lee el sensor</a:t>
            </a:r>
          </a:p>
          <a:p>
            <a:endParaRPr lang="es-MX" sz="1400" dirty="0"/>
          </a:p>
          <a:p>
            <a:r>
              <a:rPr lang="es-MX" sz="1400" dirty="0"/>
              <a:t>Desafío 4: Comprobar construcción</a:t>
            </a:r>
          </a:p>
          <a:p>
            <a:r>
              <a:rPr lang="es-MX" sz="1400" b="0" dirty="0"/>
              <a:t>Construí mi robot con el sensor táctil un poco dentro del robot. No estoy seguro de que el sensor de tacto se está presionando lo suficiente. ¿Cómo puedo asegurarme de que el sensor esté presionado?</a:t>
            </a:r>
            <a:endParaRPr lang="en-US" sz="1400" b="0" dirty="0"/>
          </a:p>
          <a:p>
            <a:r>
              <a:rPr lang="es-MX" sz="1400" dirty="0"/>
              <a:t>Desafío 5: Prueba de sensores</a:t>
            </a:r>
          </a:p>
          <a:p>
            <a:r>
              <a:rPr lang="es-MX" sz="1400" b="0" dirty="0"/>
              <a:t>Le dije a mi robot que se detuviera cuando el sensor ultrasónico esté a 20 cm de distancia. Pero parece detenerse antes. ¿Está funcionando correctamente el sensor? ¿Cómo puedo ver lo que ve el sensor de ultrasonido?</a:t>
            </a:r>
            <a:endParaRPr lang="en-US" sz="1400" b="0" dirty="0"/>
          </a:p>
        </p:txBody>
      </p:sp>
      <p:sp>
        <p:nvSpPr>
          <p:cNvPr id="4" name="Footer Placeholder 3"/>
          <p:cNvSpPr>
            <a:spLocks noGrp="1"/>
          </p:cNvSpPr>
          <p:nvPr>
            <p:ph type="ftr" sz="quarter" idx="11"/>
          </p:nvPr>
        </p:nvSpPr>
        <p:spPr/>
        <p:txBody>
          <a:bodyPr/>
          <a:lstStyle/>
          <a:p>
            <a:r>
              <a:rPr lang="en-US"/>
              <a:t>© EV3Lessons.com, 2016, (Last edit: 7/04/2016)</a:t>
            </a:r>
          </a:p>
        </p:txBody>
      </p:sp>
      <p:sp>
        <p:nvSpPr>
          <p:cNvPr id="5" name="Slide Number Placeholder 4"/>
          <p:cNvSpPr>
            <a:spLocks noGrp="1"/>
          </p:cNvSpPr>
          <p:nvPr>
            <p:ph type="sldNum" sz="quarter" idx="12"/>
          </p:nvPr>
        </p:nvSpPr>
        <p:spPr/>
        <p:txBody>
          <a:bodyPr/>
          <a:lstStyle/>
          <a:p>
            <a:fld id="{4DBC7FC8-25FB-FC45-8177-2B991DA6778C}" type="slidenum">
              <a:rPr lang="en-US" smtClean="0"/>
              <a:t>7</a:t>
            </a:fld>
            <a:endParaRPr lang="en-US" dirty="0"/>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1725" y="4581295"/>
            <a:ext cx="861937" cy="645621"/>
          </a:xfrm>
          <a:prstGeom prst="rect">
            <a:avLst/>
          </a:prstGeom>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1725" y="5546807"/>
            <a:ext cx="964140" cy="601646"/>
          </a:xfrm>
          <a:prstGeom prst="rect">
            <a:avLst/>
          </a:prstGeom>
        </p:spPr>
      </p:pic>
      <p:cxnSp>
        <p:nvCxnSpPr>
          <p:cNvPr id="12" name="Straight Connector 11"/>
          <p:cNvCxnSpPr/>
          <p:nvPr/>
        </p:nvCxnSpPr>
        <p:spPr>
          <a:xfrm flipV="1">
            <a:off x="457199" y="3845153"/>
            <a:ext cx="826463" cy="1"/>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8710" y="2463860"/>
            <a:ext cx="783440" cy="783440"/>
          </a:xfrm>
          <a:prstGeom prst="rect">
            <a:avLst/>
          </a:prstGeom>
        </p:spPr>
      </p:pic>
      <p:pic>
        <p:nvPicPr>
          <p:cNvPr id="7" name="Picture 6"/>
          <p:cNvPicPr>
            <a:picLocks noChangeAspect="1"/>
          </p:cNvPicPr>
          <p:nvPr/>
        </p:nvPicPr>
        <p:blipFill>
          <a:blip r:embed="rId6"/>
          <a:stretch>
            <a:fillRect/>
          </a:stretch>
        </p:blipFill>
        <p:spPr>
          <a:xfrm>
            <a:off x="421725" y="1470411"/>
            <a:ext cx="964140" cy="642760"/>
          </a:xfrm>
          <a:prstGeom prst="rect">
            <a:avLst/>
          </a:prstGeom>
        </p:spPr>
      </p:pic>
    </p:spTree>
    <p:extLst>
      <p:ext uri="{BB962C8B-B14F-4D97-AF65-F5344CB8AC3E}">
        <p14:creationId xmlns:p14="http://schemas.microsoft.com/office/powerpoint/2010/main" val="1276815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65" y="439032"/>
            <a:ext cx="8245475" cy="1371600"/>
          </a:xfrm>
        </p:spPr>
        <p:txBody>
          <a:bodyPr/>
          <a:lstStyle/>
          <a:p>
            <a:r>
              <a:rPr lang="en-US" dirty="0" err="1"/>
              <a:t>CREDIToS</a:t>
            </a:r>
            <a:endParaRPr lang="en-US" dirty="0"/>
          </a:p>
        </p:txBody>
      </p:sp>
      <p:sp>
        <p:nvSpPr>
          <p:cNvPr id="3" name="Content Placeholder 2"/>
          <p:cNvSpPr>
            <a:spLocks noGrp="1"/>
          </p:cNvSpPr>
          <p:nvPr>
            <p:ph idx="1"/>
          </p:nvPr>
        </p:nvSpPr>
        <p:spPr>
          <a:xfrm>
            <a:off x="457200" y="1513114"/>
            <a:ext cx="8245474" cy="4574775"/>
          </a:xfrm>
        </p:spPr>
        <p:txBody>
          <a:bodyPr>
            <a:noAutofit/>
          </a:bodyPr>
          <a:lstStyle/>
          <a:p>
            <a:pPr marL="342900" indent="-342900">
              <a:buFont typeface="Arial"/>
              <a:buChar char="•"/>
            </a:pPr>
            <a:r>
              <a:rPr lang="es-MX" sz="1800" dirty="0"/>
              <a:t>Este tutorial fue creado por </a:t>
            </a:r>
            <a:r>
              <a:rPr lang="es-MX" sz="1800" dirty="0" err="1"/>
              <a:t>Sanjay</a:t>
            </a:r>
            <a:r>
              <a:rPr lang="es-MX" sz="1800" dirty="0"/>
              <a:t> </a:t>
            </a:r>
            <a:r>
              <a:rPr lang="es-MX" sz="1800" dirty="0" err="1"/>
              <a:t>Seshan</a:t>
            </a:r>
            <a:r>
              <a:rPr lang="es-MX" sz="1800" dirty="0"/>
              <a:t> and </a:t>
            </a:r>
            <a:r>
              <a:rPr lang="es-MX" sz="1800" dirty="0" err="1"/>
              <a:t>Arvind</a:t>
            </a:r>
            <a:r>
              <a:rPr lang="es-MX" sz="1800" dirty="0"/>
              <a:t> </a:t>
            </a:r>
            <a:r>
              <a:rPr lang="es-MX" sz="1800" dirty="0" err="1"/>
              <a:t>Seshan</a:t>
            </a:r>
            <a:r>
              <a:rPr lang="es-MX" sz="1800" dirty="0"/>
              <a:t> </a:t>
            </a:r>
          </a:p>
          <a:p>
            <a:pPr marL="342900" indent="-342900">
              <a:buFont typeface="Arial"/>
              <a:buChar char="•"/>
            </a:pPr>
            <a:r>
              <a:rPr lang="es-MX" sz="1800" dirty="0"/>
              <a:t>Traducida por: Ian De La Garza </a:t>
            </a:r>
            <a:r>
              <a:rPr lang="es-MX" sz="1800" dirty="0" err="1"/>
              <a:t>Team</a:t>
            </a:r>
            <a:r>
              <a:rPr lang="es-MX" sz="1800" dirty="0"/>
              <a:t>: </a:t>
            </a:r>
            <a:r>
              <a:rPr lang="es-MX" sz="1800" dirty="0" err="1"/>
              <a:t>Voltec</a:t>
            </a:r>
            <a:r>
              <a:rPr lang="es-MX" sz="1800" dirty="0"/>
              <a:t> </a:t>
            </a:r>
            <a:r>
              <a:rPr lang="es-MX" sz="1800" dirty="0" err="1"/>
              <a:t>Robotics</a:t>
            </a:r>
            <a:r>
              <a:rPr lang="es-MX" sz="1800" dirty="0"/>
              <a:t> 6647</a:t>
            </a:r>
          </a:p>
          <a:p>
            <a:pPr marL="342900" indent="-342900">
              <a:buFont typeface="Arial"/>
              <a:buChar char="•"/>
            </a:pPr>
            <a:r>
              <a:rPr lang="es-MX" sz="1800" dirty="0"/>
              <a:t>Mas lecciones disponibles en www.ev3lessons.com</a:t>
            </a:r>
            <a:endParaRPr lang="en-US" sz="1800" dirty="0"/>
          </a:p>
        </p:txBody>
      </p:sp>
      <p:sp>
        <p:nvSpPr>
          <p:cNvPr id="4" name="Footer Placeholder 3"/>
          <p:cNvSpPr>
            <a:spLocks noGrp="1"/>
          </p:cNvSpPr>
          <p:nvPr>
            <p:ph type="ftr" sz="quarter" idx="11"/>
          </p:nvPr>
        </p:nvSpPr>
        <p:spPr/>
        <p:txBody>
          <a:bodyPr/>
          <a:lstStyle/>
          <a:p>
            <a:r>
              <a:rPr lang="en-US"/>
              <a:t>© EV3Lessons.com, 2016, (Last edit: 7/04/2016)</a:t>
            </a:r>
            <a:endParaRPr lang="en-US" dirty="0"/>
          </a:p>
        </p:txBody>
      </p:sp>
      <p:sp>
        <p:nvSpPr>
          <p:cNvPr id="9" name="Slide Number Placeholder 8"/>
          <p:cNvSpPr>
            <a:spLocks noGrp="1"/>
          </p:cNvSpPr>
          <p:nvPr>
            <p:ph type="sldNum" sz="quarter" idx="12"/>
          </p:nvPr>
        </p:nvSpPr>
        <p:spPr/>
        <p:txBody>
          <a:bodyPr/>
          <a:lstStyle/>
          <a:p>
            <a:fld id="{4DBC7FC8-25FB-FC45-8177-2B991DA6778C}" type="slidenum">
              <a:rPr lang="en-US" smtClean="0"/>
              <a:t>8</a:t>
            </a:fld>
            <a:endParaRPr lang="en-US"/>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2"/>
              </a:rPr>
              <a:t>Creative Commons Attribution-</a:t>
            </a:r>
            <a:r>
              <a:rPr kumimoji="0" lang="en-US" altLang="en-US" sz="2000" b="0" i="0" u="none" strike="noStrike" cap="none" normalizeH="0" baseline="0" dirty="0" err="1">
                <a:ln>
                  <a:noFill/>
                </a:ln>
                <a:solidFill>
                  <a:srgbClr val="4374B7"/>
                </a:solidFill>
                <a:effectLst/>
                <a:latin typeface="Helvetica Neue"/>
                <a:hlinkClick r:id="rId2"/>
              </a:rPr>
              <a:t>NonCommercial</a:t>
            </a:r>
            <a:r>
              <a:rPr kumimoji="0" lang="en-US" altLang="en-US" sz="2000" b="0" i="0" u="none" strike="noStrike" cap="none" normalizeH="0" baseline="0" dirty="0">
                <a:ln>
                  <a:noFill/>
                </a:ln>
                <a:solidFill>
                  <a:srgbClr val="4374B7"/>
                </a:solidFill>
                <a:effectLst/>
                <a:latin typeface="Helvetica Neue"/>
                <a:hlinkClick r:id="rId2"/>
              </a:rPr>
              <a:t>-</a:t>
            </a:r>
            <a:r>
              <a:rPr kumimoji="0" lang="en-US" altLang="en-US" sz="2000" b="0" i="0" u="none" strike="noStrike" cap="none" normalizeH="0" baseline="0" dirty="0" err="1">
                <a:ln>
                  <a:noFill/>
                </a:ln>
                <a:solidFill>
                  <a:srgbClr val="4374B7"/>
                </a:solidFill>
                <a:effectLst/>
                <a:latin typeface="Helvetica Neue"/>
                <a:hlinkClick r:id="rId2"/>
              </a:rPr>
              <a:t>ShareAlike</a:t>
            </a:r>
            <a:r>
              <a:rPr kumimoji="0" lang="en-US" altLang="en-US" sz="2000" b="0" i="0" u="none" strike="noStrike" cap="none" normalizeH="0" baseline="0" dirty="0">
                <a:ln>
                  <a:noFill/>
                </a:ln>
                <a:solidFill>
                  <a:srgbClr val="4374B7"/>
                </a:solidFill>
                <a:effectLst/>
                <a:latin typeface="Helvetica Neue"/>
                <a:hlinkClick r:id="rId2"/>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2050" name="Picture 2"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618595" y="3609409"/>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351472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2CEFEB64-C992-CF42-AC34-A2A7B15E4CF5}" vid="{484731AA-B6D9-C841-B3ED-40BE794FD840}"/>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beginner</Template>
  <TotalTime>6662</TotalTime>
  <Words>779</Words>
  <Application>Microsoft Office PowerPoint</Application>
  <PresentationFormat>On-screen Show (4:3)</PresentationFormat>
  <Paragraphs>78</Paragraphs>
  <Slides>8</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Arial Black</vt:lpstr>
      <vt:lpstr>Calibri</vt:lpstr>
      <vt:lpstr>Calibri Light</vt:lpstr>
      <vt:lpstr>Helvetica Neue</vt:lpstr>
      <vt:lpstr>beginner</vt:lpstr>
      <vt:lpstr>Custom Design</vt:lpstr>
      <vt:lpstr>Lección de PROGRAMACION PARA PRINCIPIANTEs</vt:lpstr>
      <vt:lpstr>Objetivos de la Lección</vt:lpstr>
      <vt:lpstr>¿POR QUÉ NECESITAs DATOS DEL SENSOR?</vt:lpstr>
      <vt:lpstr>¿Cómo se llega a Port View?</vt:lpstr>
      <vt:lpstr>Lo que ves en PORT VIEW</vt:lpstr>
      <vt:lpstr>El Port view es poderoso</vt:lpstr>
      <vt:lpstr>OTROS PROBLEMAS QUE PUEDE SOLUCIONAR CON el PORT VIEW</vt:lpstr>
      <vt:lpstr>CREDIToS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cp:lastModifiedBy>Usuario</cp:lastModifiedBy>
  <cp:revision>41</cp:revision>
  <dcterms:created xsi:type="dcterms:W3CDTF">2014-08-07T02:19:13Z</dcterms:created>
  <dcterms:modified xsi:type="dcterms:W3CDTF">2017-08-24T03:45:18Z</dcterms:modified>
</cp:coreProperties>
</file>