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47" r:id="rId1"/>
  </p:sldMasterIdLst>
  <p:notesMasterIdLst>
    <p:notesMasterId r:id="rId14"/>
  </p:notesMasterIdLst>
  <p:handoutMasterIdLst>
    <p:handoutMasterId r:id="rId15"/>
  </p:handoutMasterIdLst>
  <p:sldIdLst>
    <p:sldId id="305" r:id="rId2"/>
    <p:sldId id="289" r:id="rId3"/>
    <p:sldId id="299" r:id="rId4"/>
    <p:sldId id="300" r:id="rId5"/>
    <p:sldId id="313" r:id="rId6"/>
    <p:sldId id="306" r:id="rId7"/>
    <p:sldId id="310" r:id="rId8"/>
    <p:sldId id="301" r:id="rId9"/>
    <p:sldId id="303" r:id="rId10"/>
    <p:sldId id="311" r:id="rId11"/>
    <p:sldId id="312" r:id="rId12"/>
    <p:sldId id="274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369" autoAdjust="0"/>
    <p:restoredTop sz="94640"/>
  </p:normalViewPr>
  <p:slideViewPr>
    <p:cSldViewPr snapToGrid="0" snapToObjects="1">
      <p:cViewPr varScale="1">
        <p:scale>
          <a:sx n="102" d="100"/>
          <a:sy n="102" d="100"/>
        </p:scale>
        <p:origin x="272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handoutMaster" Target="handoutMasters/handout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54B44E-40A3-0E46-B16A-9BF1250A248B}" type="datetimeFigureOut">
              <a:rPr lang="en-US" smtClean="0"/>
              <a:t>2/5/17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DF1604-CF25-2840-A4A3-96CDE3604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3578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6AD16C-2DB4-6642-BAD4-9ED973A087A0}" type="datetimeFigureOut">
              <a:rPr lang="en-US" smtClean="0"/>
              <a:t>2/5/17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5BF589-3978-3C45-966B-D7B7A71F2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84166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507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96279" y="154094"/>
            <a:ext cx="3853207" cy="1870649"/>
          </a:xfrm>
          <a:ln>
            <a:noFill/>
          </a:ln>
        </p:spPr>
        <p:txBody>
          <a:bodyPr anchor="ctr">
            <a:normAutofit/>
          </a:bodyPr>
          <a:lstStyle>
            <a:lvl1pPr algn="l">
              <a:lnSpc>
                <a:spcPct val="85000"/>
              </a:lnSpc>
              <a:defRPr sz="4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INTERMEDIATE PROGRAMMING LESSON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8051" y="3452894"/>
            <a:ext cx="6004883" cy="401411"/>
          </a:xfrm>
        </p:spPr>
        <p:txBody>
          <a:bodyPr lIns="91440" rIns="91440">
            <a:normAutofit/>
          </a:bodyPr>
          <a:lstStyle>
            <a:lvl1pPr marL="0" indent="0" algn="ctr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E7EAD-7273-4299-8617-D779C1AF605D}" type="datetime1">
              <a:rPr lang="en-US" smtClean="0"/>
              <a:t>2/5/17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2015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854305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6334315"/>
            <a:ext cx="4487333" cy="9238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TextBox 7"/>
          <p:cNvSpPr txBox="1"/>
          <p:nvPr/>
        </p:nvSpPr>
        <p:spPr>
          <a:xfrm>
            <a:off x="2363695" y="3959525"/>
            <a:ext cx="4373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By</a:t>
            </a:r>
            <a:r>
              <a:rPr lang="en-US" baseline="0" dirty="0">
                <a:latin typeface="+mj-lt"/>
              </a:rPr>
              <a:t> Sanjay and Arvind Seshan</a:t>
            </a:r>
            <a:endParaRPr lang="en-US" dirty="0">
              <a:latin typeface="+mj-lt"/>
            </a:endParaRPr>
          </a:p>
        </p:txBody>
      </p:sp>
      <p:pic>
        <p:nvPicPr>
          <p:cNvPr id="1026" name="Picture 2" descr="EV3Lessons.com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687" y="139554"/>
            <a:ext cx="5075507" cy="1885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 userDrawn="1"/>
        </p:nvSpPr>
        <p:spPr>
          <a:xfrm>
            <a:off x="0" y="6334315"/>
            <a:ext cx="4487333" cy="9238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 userDrawn="1"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28666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43E30-CF98-40AB-85FC-7D6F46FB2295}" type="datetime1">
              <a:rPr lang="en-US" smtClean="0"/>
              <a:t>2/5/17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2015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2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39118-C02E-478F-9D5D-73E5D065F218}" type="datetime1">
              <a:rPr lang="en-US" smtClean="0"/>
              <a:t>2/5/17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2015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44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3BA03-100A-42AF-9475-9776DE381481}" type="datetime1">
              <a:rPr lang="en-US" smtClean="0"/>
              <a:t>2/5/17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2015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893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7E3E7-D87D-43BD-9CC6-072E370A1959}" type="datetime1">
              <a:rPr lang="en-US" smtClean="0"/>
              <a:t>2/5/17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2015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9413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B4C20-ED42-42FE-A4A0-B797DA2E0B60}" type="datetime1">
              <a:rPr lang="en-US" smtClean="0"/>
              <a:t>2/5/17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2015 EV3Lessons.com, Last edit 7/06/2016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615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445E3-1207-4586-9B73-272AEFFFE157}" type="datetime1">
              <a:rPr lang="en-US" smtClean="0"/>
              <a:t>2/5/17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2015 EV3Lessons.com, Last edit 7/06/2016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412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984D3-3B6B-4944-9628-01AD656A06EC}" type="datetime1">
              <a:rPr lang="en-US" smtClean="0"/>
              <a:t>2/5/17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2015 EV3Lessons.com, Last edit 7/06/2016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745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396C8-7A9E-4396-952A-D9B8CD8B20E5}" type="datetime1">
              <a:rPr lang="en-US" smtClean="0"/>
              <a:t>2/5/17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Copytight © 2015 EV3Lessons.com, Last edit 7/06/2016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290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810AC78C-C58D-4293-8F48-B6FF939DD0A5}" type="datetime1">
              <a:rPr lang="en-US" smtClean="0"/>
              <a:t>2/5/17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Copytight © 2015 EV3Lessons.com, Last edit 7/06/2016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807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6FF01-442B-4E22-BB88-A6A75B3591A0}" type="datetime1">
              <a:rPr lang="en-US" smtClean="0"/>
              <a:t>2/5/17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2015 EV3Lessons.com, Last edit 7/06/2016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835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4487333" cy="9238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7874" y="287088"/>
            <a:ext cx="8596812" cy="8740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7874" y="1505616"/>
            <a:ext cx="8596811" cy="465452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845D745-A5D0-46AA-AB5B-73F831CB1B75}" type="datetime1">
              <a:rPr lang="en-US" smtClean="0"/>
              <a:t>2/5/17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Copytight © 2015 EV3Lessons.com, Last edit 7/06/2016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27874" y="1335314"/>
            <a:ext cx="8596811" cy="1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 userDrawn="1"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8666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8" r:id="rId1"/>
    <p:sldLayoutId id="2147483849" r:id="rId2"/>
    <p:sldLayoutId id="2147483850" r:id="rId3"/>
    <p:sldLayoutId id="2147483851" r:id="rId4"/>
    <p:sldLayoutId id="2147483852" r:id="rId5"/>
    <p:sldLayoutId id="2147483853" r:id="rId6"/>
    <p:sldLayoutId id="2147483854" r:id="rId7"/>
    <p:sldLayoutId id="2147483855" r:id="rId8"/>
    <p:sldLayoutId id="2147483856" r:id="rId9"/>
    <p:sldLayoutId id="2147483857" r:id="rId10"/>
    <p:sldLayoutId id="2147483858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v3lessons.com/" TargetMode="External"/><Relationship Id="rId4" Type="http://schemas.openxmlformats.org/officeDocument/2006/relationships/hyperlink" Target="http://creativecommons.org/licenses/by-nc-sa/4.0/" TargetMode="External"/><Relationship Id="rId5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4.tiff"/><Relationship Id="rId12" Type="http://schemas.openxmlformats.org/officeDocument/2006/relationships/image" Target="../media/image15.tiff"/><Relationship Id="rId13" Type="http://schemas.openxmlformats.org/officeDocument/2006/relationships/image" Target="../media/image16.tiff"/><Relationship Id="rId14" Type="http://schemas.openxmlformats.org/officeDocument/2006/relationships/image" Target="../media/image17.tiff"/><Relationship Id="rId15" Type="http://schemas.openxmlformats.org/officeDocument/2006/relationships/image" Target="../media/image18.tiff"/><Relationship Id="rId16" Type="http://schemas.openxmlformats.org/officeDocument/2006/relationships/image" Target="../media/image19.tif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tiff"/><Relationship Id="rId3" Type="http://schemas.openxmlformats.org/officeDocument/2006/relationships/image" Target="../media/image6.tiff"/><Relationship Id="rId4" Type="http://schemas.openxmlformats.org/officeDocument/2006/relationships/image" Target="../media/image7.tiff"/><Relationship Id="rId5" Type="http://schemas.openxmlformats.org/officeDocument/2006/relationships/image" Target="../media/image8.tiff"/><Relationship Id="rId6" Type="http://schemas.openxmlformats.org/officeDocument/2006/relationships/image" Target="../media/image9.tiff"/><Relationship Id="rId7" Type="http://schemas.openxmlformats.org/officeDocument/2006/relationships/image" Target="../media/image10.tiff"/><Relationship Id="rId8" Type="http://schemas.openxmlformats.org/officeDocument/2006/relationships/image" Target="../media/image11.tiff"/><Relationship Id="rId9" Type="http://schemas.openxmlformats.org/officeDocument/2006/relationships/image" Target="../media/image12.tiff"/><Relationship Id="rId10" Type="http://schemas.openxmlformats.org/officeDocument/2006/relationships/image" Target="../media/image13.tif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tiff"/><Relationship Id="rId4" Type="http://schemas.openxmlformats.org/officeDocument/2006/relationships/image" Target="../media/image22.tif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tif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3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LECCIONES DE </a:t>
            </a:r>
            <a:br>
              <a:rPr lang="en-US" dirty="0"/>
            </a:br>
            <a:r>
              <a:rPr lang="en-US" dirty="0"/>
              <a:t>PROGRAMACION</a:t>
            </a:r>
            <a:br>
              <a:rPr lang="en-US" dirty="0"/>
            </a:br>
            <a:r>
              <a:rPr lang="en-US" dirty="0"/>
              <a:t>INTERMEDIAS</a:t>
            </a:r>
            <a:endParaRPr lang="es-MX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s-MX" dirty="0" smtClean="0"/>
              <a:t>Cables de datos</a:t>
            </a:r>
            <a:endParaRPr lang="es-MX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3" t="17619" r="3095" b="25000"/>
          <a:stretch/>
        </p:blipFill>
        <p:spPr>
          <a:xfrm>
            <a:off x="3700084" y="4374044"/>
            <a:ext cx="1700816" cy="1056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6231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>Cables mas complejos: Interruptores</a:t>
            </a:r>
            <a:endParaRPr lang="es-MX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0385" y="1350993"/>
            <a:ext cx="3449660" cy="2357768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2015 EV3Lessons.com, Last edit 7/06/2016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10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29564" y="1524778"/>
            <a:ext cx="42135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UcPeriod"/>
            </a:pPr>
            <a:r>
              <a:rPr lang="es-MX" dirty="0" smtClean="0">
                <a:solidFill>
                  <a:schemeClr val="accent1"/>
                </a:solidFill>
              </a:rPr>
              <a:t>Si quiere arrastrar cables fuera de un Interruptor, deberá cambiar el interruptor a Vista en Pestaña</a:t>
            </a:r>
            <a:endParaRPr lang="es-MX" dirty="0">
              <a:solidFill>
                <a:srgbClr val="7030A0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5560616" y="2186952"/>
            <a:ext cx="333487" cy="236668"/>
          </a:xfrm>
          <a:prstGeom prst="round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3" name="TextBox 12"/>
          <p:cNvSpPr txBox="1"/>
          <p:nvPr/>
        </p:nvSpPr>
        <p:spPr>
          <a:xfrm>
            <a:off x="5579002" y="1932309"/>
            <a:ext cx="293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b="1" dirty="0" smtClean="0">
                <a:solidFill>
                  <a:schemeClr val="accent1"/>
                </a:solidFill>
              </a:rPr>
              <a:t>A</a:t>
            </a:r>
            <a:endParaRPr lang="es-MX" sz="1400" b="1" dirty="0">
              <a:solidFill>
                <a:schemeClr val="accent1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978" y="4366915"/>
            <a:ext cx="3094820" cy="165368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8649" y="4463422"/>
            <a:ext cx="3411331" cy="1702865"/>
          </a:xfrm>
          <a:prstGeom prst="rect">
            <a:avLst/>
          </a:prstGeom>
        </p:spPr>
      </p:pic>
      <p:sp>
        <p:nvSpPr>
          <p:cNvPr id="17" name="Rounded Rectangle 16"/>
          <p:cNvSpPr/>
          <p:nvPr/>
        </p:nvSpPr>
        <p:spPr>
          <a:xfrm>
            <a:off x="1676969" y="4395148"/>
            <a:ext cx="333487" cy="236668"/>
          </a:xfrm>
          <a:prstGeom prst="roundRect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8" name="Rounded Rectangle 17"/>
          <p:cNvSpPr/>
          <p:nvPr/>
        </p:nvSpPr>
        <p:spPr>
          <a:xfrm>
            <a:off x="6550827" y="4492749"/>
            <a:ext cx="333487" cy="236668"/>
          </a:xfrm>
          <a:prstGeom prst="roundRect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9" name="TextBox 18"/>
          <p:cNvSpPr txBox="1"/>
          <p:nvPr/>
        </p:nvSpPr>
        <p:spPr>
          <a:xfrm>
            <a:off x="1448417" y="4376126"/>
            <a:ext cx="3355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b="1" dirty="0" smtClean="0">
                <a:solidFill>
                  <a:srgbClr val="7030A0"/>
                </a:solidFill>
              </a:rPr>
              <a:t>C</a:t>
            </a:r>
            <a:endParaRPr lang="es-MX" sz="1400" b="1" dirty="0">
              <a:solidFill>
                <a:srgbClr val="7030A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886395" y="4457194"/>
            <a:ext cx="567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b="1" dirty="0" smtClean="0">
                <a:solidFill>
                  <a:srgbClr val="7030A0"/>
                </a:solidFill>
              </a:rPr>
              <a:t>C</a:t>
            </a:r>
            <a:endParaRPr lang="es-MX" sz="1400" b="1" dirty="0">
              <a:solidFill>
                <a:srgbClr val="7030A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500373" y="5560985"/>
            <a:ext cx="370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 smtClean="0">
                <a:solidFill>
                  <a:srgbClr val="00B050"/>
                </a:solidFill>
              </a:rPr>
              <a:t>B</a:t>
            </a:r>
            <a:endParaRPr lang="es-MX" b="1" dirty="0">
              <a:solidFill>
                <a:srgbClr val="00B05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29564" y="3443585"/>
            <a:ext cx="42135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dirty="0" smtClean="0">
              <a:solidFill>
                <a:srgbClr val="00B050"/>
              </a:solidFill>
            </a:endParaRPr>
          </a:p>
          <a:p>
            <a:r>
              <a:rPr lang="es-MX" dirty="0" smtClean="0">
                <a:solidFill>
                  <a:srgbClr val="00B050"/>
                </a:solidFill>
              </a:rPr>
              <a:t>B. Cuando cambie a Vista en Pestaña podrá arrastrar el cable de datos </a:t>
            </a:r>
            <a:endParaRPr lang="es-MX" dirty="0">
              <a:solidFill>
                <a:srgbClr val="7030A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777517" y="3738088"/>
            <a:ext cx="42135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>
                <a:solidFill>
                  <a:srgbClr val="7030A0"/>
                </a:solidFill>
              </a:rPr>
              <a:t>C. Diferentes pestañas en el interruptor pueden conectarse al mismo cable</a:t>
            </a:r>
            <a:endParaRPr lang="es-MX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83973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Cables mas </a:t>
            </a:r>
            <a:r>
              <a:rPr lang="es-MX" dirty="0" smtClean="0"/>
              <a:t>complejos: Bucles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874" y="1505616"/>
            <a:ext cx="8596811" cy="994516"/>
          </a:xfrm>
        </p:spPr>
        <p:txBody>
          <a:bodyPr/>
          <a:lstStyle/>
          <a:p>
            <a:r>
              <a:rPr lang="es-MX" dirty="0" smtClean="0"/>
              <a:t>Puede conectar Cables de Datos dentro y fuera de un bucle, tal y como se muestra.</a:t>
            </a:r>
            <a:endParaRPr lang="es-MX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2015 EV3Lessons.com, Last edit 7/06/2016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11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258" y="2109029"/>
            <a:ext cx="8657863" cy="246841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24089" y="4687747"/>
            <a:ext cx="84658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s-MX" dirty="0" smtClean="0"/>
              <a:t>Note que el dato de salida del bucle solo será de la ultima iteración del mismo.</a:t>
            </a:r>
          </a:p>
          <a:p>
            <a:pPr marL="285750" indent="-285750">
              <a:buFont typeface="Arial" charset="0"/>
              <a:buChar char="•"/>
            </a:pPr>
            <a:r>
              <a:rPr lang="es-MX" dirty="0" smtClean="0"/>
              <a:t>En este ejemplo, el bucle activa dos veces el sensor de color. De cualquier forma, el cable de datos solo contendrá la segunda (y ultima) lectura y solo esa lectura será mostrada</a:t>
            </a:r>
            <a:endParaRPr lang="es-MX" dirty="0"/>
          </a:p>
        </p:txBody>
      </p:sp>
      <p:sp>
        <p:nvSpPr>
          <p:cNvPr id="10" name="TextBox 9"/>
          <p:cNvSpPr txBox="1"/>
          <p:nvPr/>
        </p:nvSpPr>
        <p:spPr>
          <a:xfrm>
            <a:off x="752353" y="3483557"/>
            <a:ext cx="8218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 smtClean="0"/>
              <a:t>Va hacia el bucle</a:t>
            </a:r>
            <a:endParaRPr lang="es-MX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5856126" y="3448018"/>
            <a:ext cx="82180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 smtClean="0"/>
              <a:t>Viene del bucle</a:t>
            </a:r>
            <a:endParaRPr lang="es-MX" sz="1400" dirty="0"/>
          </a:p>
        </p:txBody>
      </p:sp>
    </p:spTree>
    <p:extLst>
      <p:ext uri="{BB962C8B-B14F-4D97-AF65-F5344CB8AC3E}">
        <p14:creationId xmlns:p14="http://schemas.microsoft.com/office/powerpoint/2010/main" val="15178803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Créditos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Este tutorial fue creado por Sanjay Seshan y Arvind Seshan</a:t>
            </a:r>
          </a:p>
          <a:p>
            <a:r>
              <a:rPr lang="es-MX" dirty="0"/>
              <a:t>Mas lecciones disponibles en </a:t>
            </a:r>
            <a:r>
              <a:rPr lang="es-MX" dirty="0">
                <a:hlinkClick r:id="rId3"/>
              </a:rPr>
              <a:t>www.ev3lessons.com</a:t>
            </a:r>
            <a:endParaRPr lang="es-MX" dirty="0"/>
          </a:p>
          <a:p>
            <a:endParaRPr lang="es-MX" dirty="0"/>
          </a:p>
          <a:p>
            <a:r>
              <a:rPr lang="es-MX" dirty="0"/>
              <a:t>Traducido por David Daniel Galván Medrano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2015 EV3Lessons.com, Last edit 7/06/2016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5</a:t>
            </a:r>
            <a:endParaRPr 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96016" y="4924970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NonCommercial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ShareAlike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 4.0 International License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2" descr="Creative Commons License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1964" y="3452169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1110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Objetivos</a:t>
            </a:r>
            <a:endParaRPr lang="es-MX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Aprenda que son los Cables de Datos y como </a:t>
            </a:r>
            <a:r>
              <a:rPr lang="es-MX" dirty="0" err="1" smtClean="0"/>
              <a:t>uzarlos</a:t>
            </a:r>
            <a:endParaRPr lang="es-MX" dirty="0" smtClean="0"/>
          </a:p>
          <a:p>
            <a:pPr marL="0" indent="0">
              <a:buNone/>
            </a:pPr>
            <a:endParaRPr lang="es-MX" dirty="0" smtClean="0"/>
          </a:p>
          <a:p>
            <a:endParaRPr lang="es-MX" dirty="0" smtClean="0"/>
          </a:p>
          <a:p>
            <a:endParaRPr lang="es-MX" dirty="0" smtClean="0"/>
          </a:p>
          <a:p>
            <a:endParaRPr lang="es-MX" dirty="0" smtClean="0"/>
          </a:p>
          <a:p>
            <a:r>
              <a:rPr lang="es-MX" dirty="0" smtClean="0"/>
              <a:t>Prerrequisitos: Bloques Pantalla, Sensor y Botones de Bloque EV3</a:t>
            </a:r>
            <a:endParaRPr lang="es-MX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2015 EV3Lessons.com, Last edit 7/06/2016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501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47" y="2677646"/>
            <a:ext cx="8432800" cy="1930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Cables de Datos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Un cable de datos permite tomar la salida de un bloque e introducirla en la entrada de otro bloque.</a:t>
            </a:r>
            <a:endParaRPr lang="es-MX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2015 EV3Lessons.com, Last edit 7/06/2016</a:t>
            </a:r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196745" y="4583187"/>
            <a:ext cx="1010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Entrada</a:t>
            </a:r>
            <a:endParaRPr lang="es-MX" dirty="0"/>
          </a:p>
        </p:txBody>
      </p:sp>
      <p:sp>
        <p:nvSpPr>
          <p:cNvPr id="14" name="TextBox 13"/>
          <p:cNvSpPr txBox="1"/>
          <p:nvPr/>
        </p:nvSpPr>
        <p:spPr>
          <a:xfrm>
            <a:off x="3820849" y="4650272"/>
            <a:ext cx="1552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Salida</a:t>
            </a:r>
            <a:endParaRPr lang="es-MX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7570817" y="4163266"/>
            <a:ext cx="0" cy="4447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4217502" y="4227735"/>
            <a:ext cx="0" cy="4447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0545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Tipos de Cables de Datos</a:t>
            </a:r>
            <a:endParaRPr lang="es-MX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>
          <a:xfrm>
            <a:off x="3346530" y="6106493"/>
            <a:ext cx="3617103" cy="365125"/>
          </a:xfrm>
        </p:spPr>
        <p:txBody>
          <a:bodyPr/>
          <a:lstStyle/>
          <a:p>
            <a:r>
              <a:rPr lang="en-US"/>
              <a:t>Copytight © 2015 EV3Lessons.com, Last edit 7/06/2016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4</a:t>
            </a:fld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1292045"/>
              </p:ext>
            </p:extLst>
          </p:nvPr>
        </p:nvGraphicFramePr>
        <p:xfrm>
          <a:off x="1157001" y="1493276"/>
          <a:ext cx="7072601" cy="4283347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46805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2911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81794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75748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59170">
                <a:tc>
                  <a:txBody>
                    <a:bodyPr/>
                    <a:lstStyle/>
                    <a:p>
                      <a:pPr algn="ctr"/>
                      <a:r>
                        <a:rPr lang="es-MX" noProof="0" dirty="0" smtClean="0"/>
                        <a:t>Tipo</a:t>
                      </a:r>
                      <a:r>
                        <a:rPr lang="es-MX" baseline="0" noProof="0" dirty="0" smtClean="0"/>
                        <a:t> de dato</a:t>
                      </a:r>
                      <a:endParaRPr lang="es-MX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noProof="0" dirty="0" smtClean="0"/>
                        <a:t>Entrada</a:t>
                      </a:r>
                      <a:endParaRPr lang="es-MX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noProof="0" dirty="0" smtClean="0"/>
                        <a:t>Salida</a:t>
                      </a:r>
                      <a:endParaRPr lang="es-MX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noProof="0" dirty="0" smtClean="0"/>
                        <a:t>Cable de Datos de Salida</a:t>
                      </a:r>
                      <a:endParaRPr lang="es-MX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42334">
                <a:tc>
                  <a:txBody>
                    <a:bodyPr/>
                    <a:lstStyle/>
                    <a:p>
                      <a:r>
                        <a:rPr lang="es-MX" noProof="0" dirty="0" smtClean="0"/>
                        <a:t>Lógico</a:t>
                      </a:r>
                      <a:endParaRPr lang="es-MX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noProof="0" dirty="0" smtClean="0"/>
                        <a:t>Verdadero o Falso</a:t>
                      </a:r>
                      <a:endParaRPr lang="es-MX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57540">
                <a:tc>
                  <a:txBody>
                    <a:bodyPr/>
                    <a:lstStyle/>
                    <a:p>
                      <a:r>
                        <a:rPr lang="es-MX" noProof="0" dirty="0" smtClean="0"/>
                        <a:t>Numérico</a:t>
                      </a:r>
                      <a:endParaRPr lang="es-MX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noProof="0" dirty="0" smtClean="0"/>
                        <a:t>Numero</a:t>
                      </a:r>
                      <a:endParaRPr lang="es-MX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827303">
                <a:tc>
                  <a:txBody>
                    <a:bodyPr/>
                    <a:lstStyle/>
                    <a:p>
                      <a:r>
                        <a:rPr lang="es-MX" noProof="0" dirty="0" smtClean="0"/>
                        <a:t>Texto</a:t>
                      </a:r>
                      <a:endParaRPr lang="es-MX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noProof="0" dirty="0" smtClean="0"/>
                        <a:t>Texto</a:t>
                      </a:r>
                      <a:endParaRPr lang="es-MX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895205">
                <a:tc>
                  <a:txBody>
                    <a:bodyPr/>
                    <a:lstStyle/>
                    <a:p>
                      <a:r>
                        <a:rPr lang="es-MX" noProof="0" dirty="0" smtClean="0"/>
                        <a:t>Arreglo Numérico</a:t>
                      </a:r>
                      <a:endParaRPr lang="es-MX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895205">
                <a:tc>
                  <a:txBody>
                    <a:bodyPr/>
                    <a:lstStyle/>
                    <a:p>
                      <a:r>
                        <a:rPr lang="es-MX" noProof="0" dirty="0" smtClean="0"/>
                        <a:t>Arreglo</a:t>
                      </a:r>
                      <a:r>
                        <a:rPr lang="es-MX" baseline="0" noProof="0" dirty="0" smtClean="0"/>
                        <a:t> Lógico</a:t>
                      </a:r>
                      <a:endParaRPr lang="es-MX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charset="0"/>
                        <a:buChar char="•"/>
                      </a:pPr>
                      <a:endParaRPr lang="es-MX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5994" y="1945406"/>
            <a:ext cx="381000" cy="4191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5987" y="1931848"/>
            <a:ext cx="393700" cy="4191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5994" y="2651129"/>
            <a:ext cx="381000" cy="4191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30648" y="2579970"/>
            <a:ext cx="381000" cy="4191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25984" y="3328714"/>
            <a:ext cx="381000" cy="4191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29211" y="3437642"/>
            <a:ext cx="381000" cy="4318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05994" y="4144636"/>
            <a:ext cx="381000" cy="4191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77700" y="4144636"/>
            <a:ext cx="381000" cy="4191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905994" y="5004102"/>
            <a:ext cx="381000" cy="4191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047680" y="5004102"/>
            <a:ext cx="381000" cy="4191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283787" y="2147748"/>
            <a:ext cx="1003300" cy="2032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283787" y="2761389"/>
            <a:ext cx="1016000" cy="2032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340939" y="3458027"/>
            <a:ext cx="1016000" cy="2032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336583" y="4308481"/>
            <a:ext cx="1016000" cy="2032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371103" y="5179727"/>
            <a:ext cx="1016000" cy="203200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86062" y="5964382"/>
            <a:ext cx="2538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Images from EV3 Help</a:t>
            </a:r>
          </a:p>
        </p:txBody>
      </p:sp>
    </p:spTree>
    <p:extLst>
      <p:ext uri="{BB962C8B-B14F-4D97-AF65-F5344CB8AC3E}">
        <p14:creationId xmlns:p14="http://schemas.microsoft.com/office/powerpoint/2010/main" val="1137504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874" y="478156"/>
            <a:ext cx="8596812" cy="874055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Conversión Automática de Cables de Datos</a:t>
            </a:r>
            <a:endParaRPr lang="es-MX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2015 EV3Lessons.com, Last edit 7/06/2016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5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6173819"/>
              </p:ext>
            </p:extLst>
          </p:nvPr>
        </p:nvGraphicFramePr>
        <p:xfrm>
          <a:off x="376519" y="1730487"/>
          <a:ext cx="8448167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09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0322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81394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noProof="0" dirty="0" smtClean="0"/>
                        <a:t>Dato Original</a:t>
                      </a:r>
                      <a:endParaRPr lang="es-MX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noProof="0" dirty="0" smtClean="0"/>
                        <a:t>Dato Convertido</a:t>
                      </a:r>
                      <a:endParaRPr lang="es-MX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noProof="0" dirty="0" smtClean="0"/>
                        <a:t>Output/</a:t>
                      </a:r>
                      <a:r>
                        <a:rPr lang="es-MX" noProof="0" dirty="0" err="1" smtClean="0"/>
                        <a:t>Result</a:t>
                      </a:r>
                      <a:endParaRPr lang="es-MX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noProof="0" dirty="0" smtClean="0"/>
                        <a:t>Lógico</a:t>
                      </a:r>
                      <a:endParaRPr lang="es-MX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noProof="0" dirty="0" smtClean="0"/>
                        <a:t>Numérico</a:t>
                      </a:r>
                      <a:endParaRPr lang="es-MX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noProof="0" dirty="0" smtClean="0"/>
                        <a:t>Falso = 0, Verdadero = 1</a:t>
                      </a:r>
                      <a:endParaRPr lang="es-MX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noProof="0" dirty="0" smtClean="0"/>
                        <a:t>Lógico</a:t>
                      </a:r>
                      <a:endParaRPr lang="es-MX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noProof="0" dirty="0" smtClean="0"/>
                        <a:t>Texto</a:t>
                      </a:r>
                      <a:endParaRPr lang="es-MX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noProof="0" dirty="0" smtClean="0"/>
                        <a:t>Falso =</a:t>
                      </a:r>
                      <a:r>
                        <a:rPr lang="es-MX" baseline="0" noProof="0" dirty="0" smtClean="0"/>
                        <a:t> “0”, Verdadero = “1”</a:t>
                      </a:r>
                      <a:endParaRPr lang="es-MX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noProof="0" dirty="0" smtClean="0"/>
                        <a:t>Lógico</a:t>
                      </a:r>
                      <a:endParaRPr lang="es-MX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noProof="0" dirty="0" smtClean="0"/>
                        <a:t>Arreglo</a:t>
                      </a:r>
                      <a:r>
                        <a:rPr lang="es-MX" baseline="0" noProof="0" dirty="0" smtClean="0"/>
                        <a:t> </a:t>
                      </a:r>
                      <a:r>
                        <a:rPr lang="es-MX" noProof="0" dirty="0" smtClean="0"/>
                        <a:t>Lógico</a:t>
                      </a:r>
                      <a:endParaRPr lang="es-MX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noProof="0" dirty="0" smtClean="0"/>
                        <a:t>Arreglo con un elemento</a:t>
                      </a:r>
                      <a:endParaRPr lang="es-MX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noProof="0" dirty="0" smtClean="0"/>
                        <a:t>Lógico</a:t>
                      </a:r>
                      <a:endParaRPr lang="es-MX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noProof="0" dirty="0" smtClean="0"/>
                        <a:t>Arreglo Numérico</a:t>
                      </a:r>
                      <a:endParaRPr lang="es-MX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 smtClean="0"/>
                        <a:t>Arreglo con un elemento</a:t>
                      </a:r>
                      <a:r>
                        <a:rPr lang="es-MX" baseline="0" noProof="0" dirty="0" smtClean="0"/>
                        <a:t> </a:t>
                      </a:r>
                      <a:r>
                        <a:rPr lang="es-MX" noProof="0" dirty="0" smtClean="0"/>
                        <a:t>(0 o 1)</a:t>
                      </a:r>
                      <a:endParaRPr lang="es-MX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noProof="0" dirty="0" smtClean="0"/>
                        <a:t>Numérico</a:t>
                      </a:r>
                      <a:endParaRPr lang="es-MX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noProof="0" dirty="0" smtClean="0"/>
                        <a:t>Texto</a:t>
                      </a:r>
                      <a:endParaRPr lang="es-MX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noProof="0" dirty="0" smtClean="0"/>
                        <a:t>Texto</a:t>
                      </a:r>
                      <a:r>
                        <a:rPr lang="es-MX" baseline="0" noProof="0" dirty="0" smtClean="0"/>
                        <a:t> que representa un numero </a:t>
                      </a:r>
                      <a:endParaRPr lang="es-MX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noProof="0" dirty="0" smtClean="0"/>
                        <a:t>Numérico</a:t>
                      </a:r>
                      <a:endParaRPr lang="es-MX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noProof="0" dirty="0" smtClean="0"/>
                        <a:t>Arreglo Numérico</a:t>
                      </a:r>
                      <a:endParaRPr lang="es-MX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noProof="0" dirty="0" smtClean="0"/>
                        <a:t>Arreglo con un elemento</a:t>
                      </a:r>
                      <a:endParaRPr lang="es-MX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noProof="0" dirty="0" smtClean="0"/>
                        <a:t>Arreglo</a:t>
                      </a:r>
                      <a:r>
                        <a:rPr lang="es-MX" baseline="0" noProof="0" dirty="0" smtClean="0"/>
                        <a:t> </a:t>
                      </a:r>
                      <a:r>
                        <a:rPr lang="es-MX" noProof="0" dirty="0" smtClean="0"/>
                        <a:t>Lógico</a:t>
                      </a:r>
                      <a:endParaRPr lang="es-MX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noProof="0" dirty="0" smtClean="0"/>
                        <a:t>Arreglo Numérico</a:t>
                      </a:r>
                      <a:endParaRPr lang="es-MX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noProof="0" dirty="0" smtClean="0"/>
                        <a:t>Mismo tamaño de arreglo con valores de </a:t>
                      </a:r>
                      <a:r>
                        <a:rPr lang="es-MX" baseline="0" noProof="0" dirty="0" smtClean="0"/>
                        <a:t>0 o 1</a:t>
                      </a:r>
                      <a:endParaRPr lang="es-MX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86062" y="5964382"/>
            <a:ext cx="2538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Contenido de Ayuda EV3</a:t>
            </a:r>
            <a:endParaRPr lang="es-MX" dirty="0"/>
          </a:p>
        </p:txBody>
      </p:sp>
      <p:sp>
        <p:nvSpPr>
          <p:cNvPr id="3" name="TextBox 2"/>
          <p:cNvSpPr txBox="1"/>
          <p:nvPr/>
        </p:nvSpPr>
        <p:spPr>
          <a:xfrm>
            <a:off x="376519" y="4869129"/>
            <a:ext cx="83623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Estas conversiones son realizadas automáticamente en el programa. Por ejemplo, puede conectar un valor numérico (como el color que ve el sensor) a un valor de texto (en un bloque Pantalla).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760885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Como crear un Cable de Datos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874" y="1505616"/>
            <a:ext cx="4177871" cy="4458766"/>
          </a:xfrm>
        </p:spPr>
        <p:txBody>
          <a:bodyPr/>
          <a:lstStyle/>
          <a:p>
            <a:r>
              <a:rPr lang="es-MX" dirty="0" smtClean="0"/>
              <a:t>El bloque con la salida debe estar antes de el bloque con la entrada</a:t>
            </a:r>
          </a:p>
          <a:p>
            <a:r>
              <a:rPr lang="es-MX" dirty="0" smtClean="0"/>
              <a:t>El tipo de dato de entrada y salida deben ser iguales o convertibles (Consulte la tabla anterior)</a:t>
            </a:r>
            <a:endParaRPr lang="es-MX" dirty="0" smtClean="0">
              <a:sym typeface="Wingdings"/>
            </a:endParaRPr>
          </a:p>
          <a:p>
            <a:r>
              <a:rPr lang="es-MX" dirty="0" smtClean="0">
                <a:sym typeface="Wingdings"/>
              </a:rPr>
              <a:t>1. Haga </a:t>
            </a:r>
            <a:r>
              <a:rPr lang="es-MX" dirty="0" err="1" smtClean="0">
                <a:sym typeface="Wingdings"/>
              </a:rPr>
              <a:t>Click</a:t>
            </a:r>
            <a:r>
              <a:rPr lang="es-MX" dirty="0" smtClean="0">
                <a:sym typeface="Wingdings"/>
              </a:rPr>
              <a:t> en la salida del bloque</a:t>
            </a:r>
          </a:p>
          <a:p>
            <a:r>
              <a:rPr lang="es-MX" dirty="0" smtClean="0">
                <a:sym typeface="Wingdings"/>
              </a:rPr>
              <a:t>2. Sostenga y arrastre el cable.</a:t>
            </a:r>
          </a:p>
          <a:p>
            <a:r>
              <a:rPr lang="es-MX" dirty="0" smtClean="0">
                <a:sym typeface="Wingdings"/>
              </a:rPr>
              <a:t>3. Mueva el icono a la entrada correcta y suelte el Puntero.</a:t>
            </a:r>
            <a:endParaRPr lang="es-MX" dirty="0">
              <a:sym typeface="Wingding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2015 EV3Lessons.com, Last edit 7/06/2016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5068" y="1376379"/>
            <a:ext cx="3111500" cy="12827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8884" y="2874315"/>
            <a:ext cx="3187700" cy="1905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9058" y="4713107"/>
            <a:ext cx="3162300" cy="15748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974013" y="1985490"/>
            <a:ext cx="394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1</a:t>
            </a:r>
            <a:endParaRPr lang="es-MX" dirty="0"/>
          </a:p>
        </p:txBody>
      </p:sp>
      <p:sp>
        <p:nvSpPr>
          <p:cNvPr id="10" name="TextBox 9"/>
          <p:cNvSpPr txBox="1"/>
          <p:nvPr/>
        </p:nvSpPr>
        <p:spPr>
          <a:xfrm>
            <a:off x="5034189" y="3513700"/>
            <a:ext cx="394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2</a:t>
            </a:r>
            <a:endParaRPr lang="es-MX" dirty="0"/>
          </a:p>
        </p:txBody>
      </p:sp>
      <p:sp>
        <p:nvSpPr>
          <p:cNvPr id="11" name="TextBox 10"/>
          <p:cNvSpPr txBox="1"/>
          <p:nvPr/>
        </p:nvSpPr>
        <p:spPr>
          <a:xfrm>
            <a:off x="5077846" y="5131175"/>
            <a:ext cx="394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3</a:t>
            </a:r>
            <a:endParaRPr lang="es-MX" dirty="0"/>
          </a:p>
        </p:txBody>
      </p:sp>
      <p:sp>
        <p:nvSpPr>
          <p:cNvPr id="12" name="TextBox 11"/>
          <p:cNvSpPr txBox="1"/>
          <p:nvPr/>
        </p:nvSpPr>
        <p:spPr>
          <a:xfrm>
            <a:off x="86062" y="5964382"/>
            <a:ext cx="2538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Imágenes de Ayuda EV3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787427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5013" y="4494588"/>
            <a:ext cx="3632328" cy="153595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1563" y="1403787"/>
            <a:ext cx="2564564" cy="231672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MX" sz="4400" dirty="0" smtClean="0"/>
              <a:t>Modo Conectado </a:t>
            </a:r>
            <a:r>
              <a:rPr lang="es-MX" sz="4400" dirty="0"/>
              <a:t>E</a:t>
            </a:r>
            <a:r>
              <a:rPr lang="es-MX" sz="4400" dirty="0" smtClean="0"/>
              <a:t>n </a:t>
            </a:r>
            <a:r>
              <a:rPr lang="es-MX" sz="4400" dirty="0"/>
              <a:t>B</a:t>
            </a:r>
            <a:r>
              <a:rPr lang="es-MX" sz="4400" dirty="0" smtClean="0"/>
              <a:t>loque Pantalla</a:t>
            </a:r>
            <a:endParaRPr lang="es-MX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875" y="1505616"/>
            <a:ext cx="4473218" cy="4654528"/>
          </a:xfrm>
        </p:spPr>
        <p:txBody>
          <a:bodyPr/>
          <a:lstStyle/>
          <a:p>
            <a:r>
              <a:rPr lang="es-MX" dirty="0" smtClean="0"/>
              <a:t>El bloque Pantalla puede ser usado en modo Conectado (</a:t>
            </a:r>
            <a:r>
              <a:rPr lang="es-MX" dirty="0" err="1" smtClean="0"/>
              <a:t>wired</a:t>
            </a:r>
            <a:r>
              <a:rPr lang="es-MX" dirty="0" smtClean="0"/>
              <a:t>) para mostrar </a:t>
            </a:r>
            <a:r>
              <a:rPr lang="es-MX" dirty="0"/>
              <a:t>datos en la pantalla </a:t>
            </a:r>
            <a:r>
              <a:rPr lang="es-MX" dirty="0" smtClean="0"/>
              <a:t>provenientes de otro bloque.</a:t>
            </a:r>
          </a:p>
          <a:p>
            <a:r>
              <a:rPr lang="es-MX" dirty="0" smtClean="0"/>
              <a:t>Para el desafío, deberá mostrar números en la pantalla.  Seleccione Texto </a:t>
            </a:r>
            <a:r>
              <a:rPr lang="es-MX" dirty="0" smtClean="0">
                <a:sym typeface="Wingdings"/>
              </a:rPr>
              <a:t> Cuadricula de la esquina inferior izquierda del bloque.</a:t>
            </a:r>
            <a:endParaRPr lang="es-MX" dirty="0" smtClean="0"/>
          </a:p>
          <a:p>
            <a:endParaRPr lang="es-MX" dirty="0" smtClean="0"/>
          </a:p>
          <a:p>
            <a:r>
              <a:rPr lang="es-MX" dirty="0" smtClean="0"/>
              <a:t>Para seleccionar el modo Conectado, haga </a:t>
            </a:r>
            <a:r>
              <a:rPr lang="es-MX" dirty="0" err="1" smtClean="0"/>
              <a:t>click</a:t>
            </a:r>
            <a:r>
              <a:rPr lang="es-MX" dirty="0" smtClean="0"/>
              <a:t> en la esquina superior derecha y seleccione Conectado (</a:t>
            </a:r>
            <a:r>
              <a:rPr lang="es-MX" dirty="0" err="1" smtClean="0"/>
              <a:t>Wired</a:t>
            </a:r>
            <a:r>
              <a:rPr lang="es-MX" dirty="0" smtClean="0"/>
              <a:t>)</a:t>
            </a:r>
          </a:p>
          <a:p>
            <a:pPr marL="0" indent="0">
              <a:buNone/>
            </a:pPr>
            <a:endParaRPr lang="es-MX" dirty="0" smtClean="0"/>
          </a:p>
          <a:p>
            <a:endParaRPr lang="es-MX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2015 EV3Lessons.com, Last edit 7/06/2016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7</a:t>
            </a:fld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7573385" y="4563315"/>
            <a:ext cx="1401912" cy="245353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9" name="Rounded Rectangle 8"/>
          <p:cNvSpPr/>
          <p:nvPr/>
        </p:nvSpPr>
        <p:spPr>
          <a:xfrm>
            <a:off x="6075073" y="2349682"/>
            <a:ext cx="2541054" cy="770036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277400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Desafío Cables de Datos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b="1" dirty="0" smtClean="0">
                <a:solidFill>
                  <a:srgbClr val="FF0000"/>
                </a:solidFill>
              </a:rPr>
              <a:t>Desafío: </a:t>
            </a:r>
            <a:r>
              <a:rPr lang="es-MX" dirty="0" smtClean="0"/>
              <a:t>Conduzca lentamente su robot sobre varios colores. Muestre el color que detecta su robot mientras se mueve. Detenga el programa cuando presione un botón.</a:t>
            </a:r>
          </a:p>
          <a:p>
            <a:r>
              <a:rPr lang="es-MX" b="1" dirty="0" smtClean="0"/>
              <a:t>PASO 1: </a:t>
            </a:r>
            <a:r>
              <a:rPr lang="es-MX" dirty="0" smtClean="0"/>
              <a:t>Encienda el bloque de Dirección y conduzca lentamente hacia delante</a:t>
            </a:r>
          </a:p>
          <a:p>
            <a:r>
              <a:rPr lang="es-MX" b="1" dirty="0" smtClean="0"/>
              <a:t>PASO 2: </a:t>
            </a:r>
          </a:p>
          <a:p>
            <a:pPr lvl="1"/>
            <a:r>
              <a:rPr lang="es-MX" dirty="0" smtClean="0"/>
              <a:t>Coloque un bloque sensor de color dentro de un bucle. </a:t>
            </a:r>
          </a:p>
          <a:p>
            <a:pPr lvl="1"/>
            <a:r>
              <a:rPr lang="es-MX" dirty="0" smtClean="0"/>
              <a:t>Coloque un bloque Pantalla en modo Texto, Cuadricula y</a:t>
            </a:r>
          </a:p>
          <a:p>
            <a:pPr marL="201168" lvl="1" indent="0">
              <a:buNone/>
            </a:pPr>
            <a:r>
              <a:rPr lang="es-MX" dirty="0" smtClean="0"/>
              <a:t>Conectado. </a:t>
            </a:r>
          </a:p>
          <a:p>
            <a:pPr lvl="1"/>
            <a:r>
              <a:rPr lang="es-MX" dirty="0" smtClean="0"/>
              <a:t>Conecte la salida del bloque Sensor en la entrada de </a:t>
            </a:r>
            <a:endParaRPr lang="es-MX" dirty="0"/>
          </a:p>
          <a:p>
            <a:pPr marL="201168" lvl="1" indent="0">
              <a:buNone/>
            </a:pPr>
            <a:r>
              <a:rPr lang="es-MX" dirty="0" smtClean="0"/>
              <a:t>Texto del bloque Pantalla (primera entrada)</a:t>
            </a:r>
          </a:p>
          <a:p>
            <a:r>
              <a:rPr lang="es-MX" b="1" dirty="0" smtClean="0"/>
              <a:t>PASO 3: </a:t>
            </a:r>
            <a:r>
              <a:rPr lang="es-MX" dirty="0" smtClean="0"/>
              <a:t>Salga del bucle cuando algún botón del </a:t>
            </a:r>
            <a:br>
              <a:rPr lang="es-MX" dirty="0" smtClean="0"/>
            </a:br>
            <a:r>
              <a:rPr lang="es-MX" dirty="0" smtClean="0"/>
              <a:t>               bloque EV3 sea presionado</a:t>
            </a:r>
            <a:endParaRPr lang="es-MX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2015 EV3Lessons.com, Last edit 7/06/2016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32" b="-2017"/>
          <a:stretch/>
        </p:blipFill>
        <p:spPr>
          <a:xfrm>
            <a:off x="6014808" y="3456154"/>
            <a:ext cx="2821071" cy="91785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112" y="4718486"/>
            <a:ext cx="2967625" cy="1365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1765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Solución del Desafío</a:t>
            </a:r>
            <a:endParaRPr lang="es-MX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2015 EV3Lessons.com, Last edit 7/06/2016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9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589" y="1559859"/>
            <a:ext cx="7475799" cy="4587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060048"/>
      </p:ext>
    </p:extLst>
  </p:cSld>
  <p:clrMapOvr>
    <a:masterClrMapping/>
  </p:clrMapOvr>
</p:sld>
</file>

<file path=ppt/theme/theme1.xml><?xml version="1.0" encoding="utf-8"?>
<a:theme xmlns:a="http://schemas.openxmlformats.org/drawingml/2006/main" name="intermediatev2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rmediatev2" id="{63F5E447-E8B5-4335-8726-12777BA731C5}" vid="{7C754D33-5435-4000-AB94-F54A58B2A98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intermediatev2</Template>
  <TotalTime>4241</TotalTime>
  <Words>711</Words>
  <Application>Microsoft Macintosh PowerPoint</Application>
  <PresentationFormat>On-screen Show (4:3)</PresentationFormat>
  <Paragraphs>124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Calibri</vt:lpstr>
      <vt:lpstr>Calibri Light</vt:lpstr>
      <vt:lpstr>Helvetica Neue</vt:lpstr>
      <vt:lpstr>Wingdings</vt:lpstr>
      <vt:lpstr>Arial</vt:lpstr>
      <vt:lpstr>intermediatev2</vt:lpstr>
      <vt:lpstr>LECCIONES DE  PROGRAMACION INTERMEDIAS</vt:lpstr>
      <vt:lpstr>Objetivos</vt:lpstr>
      <vt:lpstr>Cables de Datos</vt:lpstr>
      <vt:lpstr>Tipos de Cables de Datos</vt:lpstr>
      <vt:lpstr>Conversión Automática de Cables de Datos</vt:lpstr>
      <vt:lpstr>Como crear un Cable de Datos</vt:lpstr>
      <vt:lpstr>Modo Conectado En Bloque Pantalla</vt:lpstr>
      <vt:lpstr>Desafío Cables de Datos</vt:lpstr>
      <vt:lpstr>Solución del Desafío</vt:lpstr>
      <vt:lpstr>Cables mas complejos: Interruptores</vt:lpstr>
      <vt:lpstr>Cables mas complejos: Bucles</vt:lpstr>
      <vt:lpstr>Créditos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Ramping Up Speed</dc:title>
  <dc:creator>Sanjay Seshan</dc:creator>
  <cp:lastModifiedBy>Srinivasan Seshan</cp:lastModifiedBy>
  <cp:revision>105</cp:revision>
  <dcterms:created xsi:type="dcterms:W3CDTF">2014-10-28T21:59:38Z</dcterms:created>
  <dcterms:modified xsi:type="dcterms:W3CDTF">2017-02-05T15:06:15Z</dcterms:modified>
</cp:coreProperties>
</file>