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mp4" ContentType="video/mp4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  <p:sldMasterId id="2147483804" r:id="rId2"/>
  </p:sldMasterIdLst>
  <p:notesMasterIdLst>
    <p:notesMasterId r:id="rId16"/>
  </p:notesMasterIdLst>
  <p:sldIdLst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55" autoAdjust="0"/>
    <p:restoredTop sz="94660"/>
  </p:normalViewPr>
  <p:slideViewPr>
    <p:cSldViewPr>
      <p:cViewPr varScale="1">
        <p:scale>
          <a:sx n="79" d="100"/>
          <a:sy n="79" d="100"/>
        </p:scale>
        <p:origin x="192" y="8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0" d="100"/>
          <a:sy n="50" d="100"/>
        </p:scale>
        <p:origin x="-112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0DBC76-463B-4185-95CE-6E53DB93F982}" type="datetimeFigureOut">
              <a:rPr lang="en-US" smtClean="0"/>
              <a:t>2/11/17</a:t>
            </a:fld>
            <a:endParaRPr lang="en-U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6F62A9-10B8-47BF-AEF4-4DF81F2FA1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583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39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40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6279" y="154094"/>
            <a:ext cx="3853207" cy="1870649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4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A64E-C056-E24B-8321-3C96B230D436}" type="datetime1">
              <a:rPr lang="en-US" smtClean="0">
                <a:solidFill>
                  <a:srgbClr val="000000"/>
                </a:solidFill>
              </a:rPr>
              <a:t>2/11/17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>
                <a:solidFill>
                  <a:srgbClr val="000000"/>
                </a:solidFill>
              </a:rPr>
              <a:t>© 2015, EV3Lessons.com, (last edit 2/11/2017)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/>
          <p:cNvSpPr txBox="1"/>
          <p:nvPr/>
        </p:nvSpPr>
        <p:spPr>
          <a:xfrm>
            <a:off x="2363695" y="3959525"/>
            <a:ext cx="437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By</a:t>
            </a:r>
            <a:r>
              <a:rPr lang="en-US" baseline="0" dirty="0">
                <a:latin typeface="+mj-lt"/>
              </a:rPr>
              <a:t> Sanjay and Arvind Seshan</a:t>
            </a:r>
            <a:endParaRPr lang="en-US" dirty="0">
              <a:latin typeface="+mj-lt"/>
            </a:endParaRPr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687" y="139554"/>
            <a:ext cx="5075507" cy="188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8913670" y="-4618"/>
            <a:ext cx="91440" cy="686261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B9A8-C14E-D94B-89DB-D0F2D67FAC4B}" type="datetime1">
              <a:rPr lang="en-US" smtClean="0">
                <a:solidFill>
                  <a:srgbClr val="000000"/>
                </a:solidFill>
              </a:rPr>
              <a:t>2/11/17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>
                <a:solidFill>
                  <a:srgbClr val="000000"/>
                </a:solidFill>
              </a:rPr>
              <a:t>© 2015, EV3Lessons.com, (last edit 2/11/2017)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 dirty="0">
              <a:solidFill>
                <a:srgbClr val="D1282E"/>
              </a:solidFill>
            </a:endParaRP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4AEC-2924-4848-9689-C5D7E8587B8E}" type="datetime1">
              <a:rPr lang="en-US" smtClean="0">
                <a:solidFill>
                  <a:srgbClr val="000000"/>
                </a:solidFill>
              </a:rPr>
              <a:t>2/11/17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>
                <a:solidFill>
                  <a:srgbClr val="000000"/>
                </a:solidFill>
              </a:rPr>
              <a:t>© 2015, EV3Lessons.com, (last edit 2/11/2017)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 dirty="0">
              <a:solidFill>
                <a:srgbClr val="D1282E"/>
              </a:solidFill>
            </a:endParaRPr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6279" y="154094"/>
            <a:ext cx="3853207" cy="1870649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4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B338-0EE4-BF4E-8B6F-321F649E86B3}" type="datetime1">
              <a:rPr lang="en-US" smtClean="0">
                <a:solidFill>
                  <a:srgbClr val="000000"/>
                </a:solidFill>
              </a:rPr>
              <a:t>2/11/17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>
                <a:solidFill>
                  <a:srgbClr val="000000"/>
                </a:solidFill>
              </a:rPr>
              <a:t>© 2015, EV3Lessons.com, (last edit 2/11/2017)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/>
          <p:cNvSpPr txBox="1"/>
          <p:nvPr/>
        </p:nvSpPr>
        <p:spPr>
          <a:xfrm>
            <a:off x="2363695" y="3959525"/>
            <a:ext cx="437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By</a:t>
            </a:r>
            <a:r>
              <a:rPr lang="en-US" baseline="0" dirty="0">
                <a:latin typeface="+mj-lt"/>
              </a:rPr>
              <a:t> Sanjay and Arvind Seshan</a:t>
            </a:r>
            <a:endParaRPr lang="en-US" dirty="0">
              <a:latin typeface="+mj-lt"/>
            </a:endParaRPr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687" y="139554"/>
            <a:ext cx="5075507" cy="188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8913670" y="-4618"/>
            <a:ext cx="91440" cy="686261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E1C5-16FD-6B43-8184-181B7159D4AC}" type="datetime1">
              <a:rPr lang="en-US" smtClean="0">
                <a:solidFill>
                  <a:srgbClr val="000000"/>
                </a:solidFill>
              </a:rPr>
              <a:t>2/11/17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>
                <a:solidFill>
                  <a:srgbClr val="000000"/>
                </a:solidFill>
              </a:rPr>
              <a:t>© 2015, EV3Lessons.com, (last edit 2/11/2017)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 dirty="0">
              <a:solidFill>
                <a:srgbClr val="D1282E"/>
              </a:solidFill>
            </a:endParaRPr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71E6E-8EDA-A74B-87B2-E57309B94B5C}" type="datetime1">
              <a:rPr lang="en-US" smtClean="0">
                <a:solidFill>
                  <a:srgbClr val="000000"/>
                </a:solidFill>
              </a:rPr>
              <a:t>2/11/17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>
                <a:solidFill>
                  <a:srgbClr val="000000"/>
                </a:solidFill>
              </a:rPr>
              <a:t>© 2015, EV3Lessons.com, (last edit 2/11/2017)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5E49B-3C7A-5140-96DB-8308101FB2B6}" type="datetime1">
              <a:rPr lang="en-US" smtClean="0">
                <a:solidFill>
                  <a:srgbClr val="000000"/>
                </a:solidFill>
              </a:rPr>
              <a:t>2/11/17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>
                <a:solidFill>
                  <a:srgbClr val="000000"/>
                </a:solidFill>
              </a:rPr>
              <a:t>© 2015, EV3Lessons.com, (last edit 2/11/2017)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343263" y="6417660"/>
            <a:ext cx="657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2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BC7FC8-25FB-FC45-8177-2B991DA6778C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 dirty="0">
              <a:solidFill>
                <a:srgbClr val="D1282E"/>
              </a:solidFill>
            </a:endParaRPr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FA49-4196-204F-8BBF-628147C7522D}" type="datetime1">
              <a:rPr lang="en-US" smtClean="0">
                <a:solidFill>
                  <a:srgbClr val="000000"/>
                </a:solidFill>
              </a:rPr>
              <a:t>2/11/17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>
                <a:solidFill>
                  <a:srgbClr val="000000"/>
                </a:solidFill>
              </a:rPr>
              <a:t>© 2015, EV3Lessons.com, (last edit 2/11/2017)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8343263" y="6417660"/>
            <a:ext cx="657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2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BC7FC8-25FB-FC45-8177-2B991DA6778C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 dirty="0">
              <a:solidFill>
                <a:srgbClr val="D1282E"/>
              </a:solidFill>
            </a:endParaRPr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5E02-9FDE-AC44-9A60-7909B8358FFA}" type="datetime1">
              <a:rPr lang="en-US" smtClean="0">
                <a:solidFill>
                  <a:srgbClr val="000000"/>
                </a:solidFill>
              </a:rPr>
              <a:t>2/11/17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>
                <a:solidFill>
                  <a:srgbClr val="000000"/>
                </a:solidFill>
              </a:rPr>
              <a:t>© 2015, EV3Lessons.com, (last edit 2/11/2017)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 dirty="0">
              <a:solidFill>
                <a:srgbClr val="D1282E"/>
              </a:solidFill>
            </a:endParaRPr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CACA-1909-AA48-9056-95E870C829AC}" type="datetime1">
              <a:rPr lang="en-US" smtClean="0">
                <a:solidFill>
                  <a:srgbClr val="000000"/>
                </a:solidFill>
              </a:rPr>
              <a:t>2/11/17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sk-SK" smtClean="0">
                <a:solidFill>
                  <a:srgbClr val="000000"/>
                </a:solidFill>
              </a:rPr>
              <a:t>© 2015, EV3Lessons.com, (last edit 2/11/2017)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343263" y="6417660"/>
            <a:ext cx="657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2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BC7FC8-25FB-FC45-8177-2B991DA6778C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 dirty="0">
              <a:solidFill>
                <a:srgbClr val="D1282E"/>
              </a:solidFill>
            </a:endParaRP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A7F7967-F522-8240-AACD-FA0210B744DF}" type="datetime1">
              <a:rPr lang="en-US" smtClean="0">
                <a:solidFill>
                  <a:srgbClr val="000000"/>
                </a:solidFill>
              </a:rPr>
              <a:t>2/11/17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sk-SK" smtClean="0">
                <a:solidFill>
                  <a:srgbClr val="000000"/>
                </a:solidFill>
              </a:rPr>
              <a:t>© 2015, EV3Lessons.com, (last edit 2/11/2017)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 dirty="0">
              <a:solidFill>
                <a:srgbClr val="D1282E"/>
              </a:solidFill>
            </a:endParaRP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8C996-43ED-644F-8451-DF7BBD585F8D}" type="datetime1">
              <a:rPr lang="en-US" smtClean="0">
                <a:solidFill>
                  <a:srgbClr val="000000"/>
                </a:solidFill>
              </a:rPr>
              <a:t>2/11/17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>
                <a:solidFill>
                  <a:srgbClr val="000000"/>
                </a:solidFill>
              </a:rPr>
              <a:t>© 2015, EV3Lessons.com, (last edit 2/11/2017)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 dirty="0">
              <a:solidFill>
                <a:srgbClr val="D1282E"/>
              </a:solidFill>
            </a:endParaRPr>
          </a:p>
        </p:txBody>
      </p:sp>
    </p:spTree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396A8-7B05-0C48-8608-DC9FD4375D0F}" type="datetime1">
              <a:rPr lang="en-US" smtClean="0">
                <a:solidFill>
                  <a:srgbClr val="000000"/>
                </a:solidFill>
              </a:rPr>
              <a:t>2/11/17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>
                <a:solidFill>
                  <a:srgbClr val="000000"/>
                </a:solidFill>
              </a:rPr>
              <a:t>© 2015, EV3Lessons.com, (last edit 2/11/2017)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3F8F2-428C-CF44-AA7F-D624005D327E}" type="datetime1">
              <a:rPr lang="en-US" smtClean="0">
                <a:solidFill>
                  <a:srgbClr val="000000"/>
                </a:solidFill>
              </a:rPr>
              <a:t>2/11/17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>
                <a:solidFill>
                  <a:srgbClr val="000000"/>
                </a:solidFill>
              </a:rPr>
              <a:t>© 2015, EV3Lessons.com, (last edit 2/11/2017)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 dirty="0">
              <a:solidFill>
                <a:srgbClr val="D1282E"/>
              </a:solidFill>
            </a:endParaRPr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725C-60DE-7E4E-AD04-8EC9BA9A9160}" type="datetime1">
              <a:rPr lang="en-US" smtClean="0">
                <a:solidFill>
                  <a:srgbClr val="000000"/>
                </a:solidFill>
              </a:rPr>
              <a:t>2/11/17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>
                <a:solidFill>
                  <a:srgbClr val="000000"/>
                </a:solidFill>
              </a:rPr>
              <a:t>© 2015, EV3Lessons.com, (last edit 2/11/2017)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 dirty="0">
              <a:solidFill>
                <a:srgbClr val="D1282E"/>
              </a:solidFill>
            </a:endParaRP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1A51F-8863-2042-9F3F-60AE3C377EFD}" type="datetime1">
              <a:rPr lang="en-US" smtClean="0">
                <a:solidFill>
                  <a:srgbClr val="000000"/>
                </a:solidFill>
              </a:rPr>
              <a:t>2/11/17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>
                <a:solidFill>
                  <a:srgbClr val="000000"/>
                </a:solidFill>
              </a:rPr>
              <a:t>© 2015, EV3Lessons.com, (last edit 2/11/2017)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30E2-08E7-9F4C-A9BE-3EA83BFFE2D1}" type="datetime1">
              <a:rPr lang="en-US" smtClean="0">
                <a:solidFill>
                  <a:srgbClr val="000000"/>
                </a:solidFill>
              </a:rPr>
              <a:t>2/11/17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>
                <a:solidFill>
                  <a:srgbClr val="000000"/>
                </a:solidFill>
              </a:rPr>
              <a:t>© 2015, EV3Lessons.com, (last edit 2/11/2017)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343263" y="6417660"/>
            <a:ext cx="657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2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BC7FC8-25FB-FC45-8177-2B991DA6778C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 dirty="0">
              <a:solidFill>
                <a:srgbClr val="D1282E"/>
              </a:solidFill>
            </a:endParaRP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61231-9D6A-A64E-AFB1-A228CAF0F68B}" type="datetime1">
              <a:rPr lang="en-US" smtClean="0">
                <a:solidFill>
                  <a:srgbClr val="000000"/>
                </a:solidFill>
              </a:rPr>
              <a:t>2/11/17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>
                <a:solidFill>
                  <a:srgbClr val="000000"/>
                </a:solidFill>
              </a:rPr>
              <a:t>© 2015, EV3Lessons.com, (last edit 2/11/2017)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8343263" y="6417660"/>
            <a:ext cx="657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2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BC7FC8-25FB-FC45-8177-2B991DA6778C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 dirty="0">
              <a:solidFill>
                <a:srgbClr val="D1282E"/>
              </a:solidFill>
            </a:endParaRPr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2C293-7A53-964B-9976-05421759B7A5}" type="datetime1">
              <a:rPr lang="en-US" smtClean="0">
                <a:solidFill>
                  <a:srgbClr val="000000"/>
                </a:solidFill>
              </a:rPr>
              <a:t>2/11/17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>
                <a:solidFill>
                  <a:srgbClr val="000000"/>
                </a:solidFill>
              </a:rPr>
              <a:t>© 2015, EV3Lessons.com, (last edit 2/11/2017)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 dirty="0">
              <a:solidFill>
                <a:srgbClr val="D1282E"/>
              </a:solidFill>
            </a:endParaRPr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8CBE3-79DC-2845-8443-5E517F455B04}" type="datetime1">
              <a:rPr lang="en-US" smtClean="0">
                <a:solidFill>
                  <a:srgbClr val="000000"/>
                </a:solidFill>
              </a:rPr>
              <a:t>2/11/17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sk-SK" smtClean="0">
                <a:solidFill>
                  <a:srgbClr val="000000"/>
                </a:solidFill>
              </a:rPr>
              <a:t>© 2015, EV3Lessons.com, (last edit 2/11/2017)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343263" y="6417660"/>
            <a:ext cx="657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2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BC7FC8-25FB-FC45-8177-2B991DA6778C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 dirty="0">
              <a:solidFill>
                <a:srgbClr val="D1282E"/>
              </a:solidFill>
            </a:endParaRPr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FDAF110-4860-064F-8689-BEFC1F0A317E}" type="datetime1">
              <a:rPr lang="en-US" smtClean="0">
                <a:solidFill>
                  <a:srgbClr val="000000"/>
                </a:solidFill>
              </a:rPr>
              <a:t>2/11/17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sk-SK" smtClean="0">
                <a:solidFill>
                  <a:srgbClr val="000000"/>
                </a:solidFill>
              </a:rPr>
              <a:t>© 2015, EV3Lessons.com, (last edit 2/11/2017)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 dirty="0">
              <a:solidFill>
                <a:srgbClr val="D1282E"/>
              </a:solidFill>
            </a:endParaRPr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AA408-480E-2C48-BA74-353A159BA89F}" type="datetime1">
              <a:rPr lang="en-US" smtClean="0">
                <a:solidFill>
                  <a:srgbClr val="000000"/>
                </a:solidFill>
              </a:rPr>
              <a:t>2/11/17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>
                <a:solidFill>
                  <a:srgbClr val="000000"/>
                </a:solidFill>
              </a:rPr>
              <a:t>© 2015, EV3Lessons.com, (last edit 2/11/2017)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defTabSz="457200"/>
            <a:fld id="{0158D586-E7A5-F848-9333-F7DE966C2D64}" type="datetime1">
              <a:rPr lang="en-US" smtClean="0">
                <a:solidFill>
                  <a:srgbClr val="000000"/>
                </a:solidFill>
              </a:rPr>
              <a:t>2/11/17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defTabSz="457200"/>
            <a:r>
              <a:rPr lang="sk-SK" smtClean="0">
                <a:solidFill>
                  <a:srgbClr val="000000"/>
                </a:solidFill>
              </a:rPr>
              <a:t>© 2015, EV3Lessons.com, (last edit 2/11/2017)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defTabSz="457200"/>
            <a:fld id="{4DBC7FC8-25FB-FC45-8177-2B991DA6778C}" type="slidenum">
              <a:rPr lang="en-US" smtClean="0">
                <a:solidFill>
                  <a:srgbClr val="D1282E"/>
                </a:solidFill>
              </a:rPr>
              <a:pPr defTabSz="457200"/>
              <a:t>‹#›</a:t>
            </a:fld>
            <a:endParaRPr lang="en-US" dirty="0">
              <a:solidFill>
                <a:srgbClr val="D1282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13670" y="-4618"/>
            <a:ext cx="91440" cy="686261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19625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defTabSz="457200"/>
            <a:fld id="{28E0B3A8-067A-634C-B09C-16A23892F37E}" type="datetime1">
              <a:rPr lang="en-US" smtClean="0">
                <a:solidFill>
                  <a:srgbClr val="000000"/>
                </a:solidFill>
              </a:rPr>
              <a:t>2/11/17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defTabSz="457200"/>
            <a:r>
              <a:rPr lang="sk-SK" smtClean="0">
                <a:solidFill>
                  <a:srgbClr val="000000"/>
                </a:solidFill>
              </a:rPr>
              <a:t>© 2015, EV3Lessons.com, (last edit 2/11/2017)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defTabSz="457200"/>
            <a:fld id="{4DBC7FC8-25FB-FC45-8177-2B991DA6778C}" type="slidenum">
              <a:rPr lang="en-US" smtClean="0">
                <a:solidFill>
                  <a:srgbClr val="D1282E"/>
                </a:solidFill>
              </a:rPr>
              <a:pPr defTabSz="457200"/>
              <a:t>‹#›</a:t>
            </a:fld>
            <a:endParaRPr lang="en-US" dirty="0">
              <a:solidFill>
                <a:srgbClr val="D1282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13670" y="-4618"/>
            <a:ext cx="91440" cy="686261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8141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4" Type="http://schemas.openxmlformats.org/officeDocument/2006/relationships/image" Target="../media/image14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5.jpg"/><Relationship Id="rId3" Type="http://schemas.openxmlformats.org/officeDocument/2006/relationships/image" Target="../media/image1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4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9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LECCIONES DE </a:t>
            </a:r>
            <a:br>
              <a:rPr lang="en-US" dirty="0"/>
            </a:br>
            <a:r>
              <a:rPr lang="en-US" dirty="0"/>
              <a:t>PROGRAMACION</a:t>
            </a:r>
            <a:br>
              <a:rPr lang="en-US" dirty="0"/>
            </a:br>
            <a:r>
              <a:rPr lang="en-US" dirty="0"/>
              <a:t>INTERMEDIAS</a:t>
            </a:r>
            <a:endParaRPr lang="es-MX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>
                <a:solidFill>
                  <a:srgbClr val="000000"/>
                </a:solidFill>
              </a:rPr>
              <a:t>Técnicas de </a:t>
            </a:r>
            <a:r>
              <a:rPr lang="en-US" dirty="0" err="1"/>
              <a:t>Depuración</a:t>
            </a:r>
            <a:endParaRPr lang="es-MX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>
                <a:solidFill>
                  <a:srgbClr val="000000"/>
                </a:solidFill>
              </a:rPr>
              <a:t>© 2015, EV3Lessons.com, (last edit 2/11/2017)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71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Video on Next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sz="2800" dirty="0"/>
              <a:t>The video on the next slide shows some of the debugging techniques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/>
              <a:t>Wait for button press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/>
              <a:t>Sounds alerts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/>
              <a:t>Brick lights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/>
              <a:t>Sensor readings displayed on brick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2015, EV3Lessons.com, (last edit 2/11/2017)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16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Video – Click to Play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2015, EV3Lessons.com, (last edit 2/11/2017)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11</a:t>
            </a:fld>
            <a:endParaRPr lang="en-US"/>
          </a:p>
        </p:txBody>
      </p:sp>
      <p:pic>
        <p:nvPicPr>
          <p:cNvPr id="6" name="DebuggingPreview.mo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71724" y="1681654"/>
            <a:ext cx="6909942" cy="389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43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85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505616"/>
            <a:ext cx="4985257" cy="4654528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sz="2400" dirty="0"/>
              <a:t>Recordings: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/>
              <a:t>You can record your robot with a camera. Then watch the video and observe what went wrong</a:t>
            </a:r>
          </a:p>
          <a:p>
            <a:pPr marL="742950" lvl="1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Comments: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/>
              <a:t>You can also use “comments” to help debug – we add comments to remember what older values were entered into a block.  We watch the robot and then adjust these values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2015, EV3Lessons.com, (last edit 2/11/2017)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897" y="1592431"/>
            <a:ext cx="2765298" cy="1957458"/>
          </a:xfrm>
          <a:prstGeom prst="rect">
            <a:avLst/>
          </a:prstGeom>
        </p:spPr>
      </p:pic>
      <p:pic>
        <p:nvPicPr>
          <p:cNvPr id="7" name="Picture 6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660" y="3309419"/>
            <a:ext cx="1953095" cy="195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216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Créditos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Este tutorial fue creado por Sanjay Seshan y Arvind Seshan</a:t>
            </a:r>
          </a:p>
          <a:p>
            <a:r>
              <a:rPr lang="es-MX" dirty="0"/>
              <a:t>Mas lecciones disponibles en </a:t>
            </a:r>
            <a:r>
              <a:rPr lang="es-MX" dirty="0">
                <a:hlinkClick r:id="rId3"/>
              </a:rPr>
              <a:t>www.ev3lessons.com</a:t>
            </a:r>
            <a:endParaRPr lang="es-MX" dirty="0"/>
          </a:p>
          <a:p>
            <a:endParaRPr lang="es-MX" dirty="0"/>
          </a:p>
          <a:p>
            <a:r>
              <a:rPr lang="es-MX" dirty="0"/>
              <a:t>Traducido por </a:t>
            </a:r>
            <a:r>
              <a:rPr lang="es-MX" dirty="0" smtClean="0"/>
              <a:t>Tec Balam</a:t>
            </a:r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2015, EV3Lessons.com, (last edit 2/11/2017)</a:t>
            </a:r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14168" y="4649680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x-none" altLang="en-US" sz="2000" dirty="0">
                <a:solidFill>
                  <a:srgbClr val="000000"/>
                </a:solidFill>
                <a:latin typeface="Helvetica Neue"/>
              </a:rPr>
              <a:t> Este trabajo tiene licencia bajo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456" y="3570568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672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Objetivos de la lección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es-MX" dirty="0"/>
              <a:t>Aprender la importancia de la depuración</a:t>
            </a:r>
          </a:p>
          <a:p>
            <a:pPr marL="457200" indent="-457200">
              <a:buAutoNum type="arabicParenR"/>
            </a:pPr>
            <a:r>
              <a:rPr lang="es-MX" dirty="0"/>
              <a:t>Aprender algunas técnicas para depurar tu código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>
                <a:solidFill>
                  <a:srgbClr val="000000"/>
                </a:solidFill>
              </a:rPr>
              <a:t>© 2015, EV3Lessons.com, (last edit 2/11/2017)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>
                <a:solidFill>
                  <a:srgbClr val="D1282E"/>
                </a:solidFill>
              </a:rPr>
              <a:pPr/>
              <a:t>2</a:t>
            </a:fld>
            <a:endParaRPr lang="en-US" dirty="0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511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Porque depurar?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3363" indent="-233363">
              <a:buFont typeface="Arial"/>
              <a:buChar char="•"/>
            </a:pPr>
            <a:r>
              <a:rPr lang="es-MX" dirty="0"/>
              <a:t>Depurar es una estrategia útil para darse cuenta de los errores que pueda tener el programa </a:t>
            </a:r>
          </a:p>
          <a:p>
            <a:pPr marL="233363" indent="-233363">
              <a:buFont typeface="Arial"/>
              <a:buChar char="•"/>
            </a:pPr>
            <a:r>
              <a:rPr lang="es-MX" dirty="0"/>
              <a:t>Cuando tu código empieza a ser mas amplio es mas complicado saber en que parte del programa estas</a:t>
            </a:r>
          </a:p>
          <a:p>
            <a:pPr marL="233363" indent="-233363">
              <a:buFont typeface="Arial"/>
              <a:buChar char="•"/>
            </a:pPr>
            <a:r>
              <a:rPr lang="es-MX" dirty="0"/>
              <a:t>Las siguientes presentaciones muestran varias formas de saber donde estas en tu código y que valores ven tus sensores  </a:t>
            </a:r>
          </a:p>
          <a:p>
            <a:pPr marL="233363" indent="-233363">
              <a:buFont typeface="Arial"/>
              <a:buChar char="•"/>
            </a:pPr>
            <a:r>
              <a:rPr lang="es-MX" dirty="0"/>
              <a:t>Estas habilidades son útiles para cualquier programador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>
                <a:solidFill>
                  <a:srgbClr val="000000"/>
                </a:solidFill>
              </a:rPr>
              <a:t>© 2015, EV3Lessons.com, (last edit 2/11/2017)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>
                <a:solidFill>
                  <a:srgbClr val="D1282E"/>
                </a:solidFill>
              </a:rPr>
              <a:pPr/>
              <a:t>3</a:t>
            </a:fld>
            <a:endParaRPr lang="en-US" dirty="0">
              <a:solidFill>
                <a:srgbClr val="D1282E"/>
              </a:solidFill>
            </a:endParaRPr>
          </a:p>
        </p:txBody>
      </p:sp>
      <p:sp>
        <p:nvSpPr>
          <p:cNvPr id="6" name="Process 5"/>
          <p:cNvSpPr/>
          <p:nvPr/>
        </p:nvSpPr>
        <p:spPr>
          <a:xfrm>
            <a:off x="331775" y="4817048"/>
            <a:ext cx="1430090" cy="1029773"/>
          </a:xfrm>
          <a:prstGeom prst="flowChartProcess">
            <a:avLst/>
          </a:prstGeom>
          <a:solidFill>
            <a:srgbClr val="F5C20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s-MX" dirty="0" smtClean="0">
                <a:solidFill>
                  <a:srgbClr val="000000"/>
                </a:solidFill>
              </a:rPr>
              <a:t>encuentra el error </a:t>
            </a:r>
            <a:endParaRPr lang="es-MX" dirty="0">
              <a:solidFill>
                <a:srgbClr val="000000"/>
              </a:solidFill>
            </a:endParaRPr>
          </a:p>
        </p:txBody>
      </p:sp>
      <p:sp>
        <p:nvSpPr>
          <p:cNvPr id="7" name="Process 6"/>
          <p:cNvSpPr/>
          <p:nvPr/>
        </p:nvSpPr>
        <p:spPr>
          <a:xfrm>
            <a:off x="2219495" y="4805605"/>
            <a:ext cx="1327124" cy="1029773"/>
          </a:xfrm>
          <a:prstGeom prst="flowChartProcess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s-MX" dirty="0" smtClean="0">
                <a:solidFill>
                  <a:srgbClr val="FFFFFF"/>
                </a:solidFill>
              </a:rPr>
              <a:t>Piensa en una solución </a:t>
            </a:r>
            <a:endParaRPr lang="es-MX" dirty="0">
              <a:solidFill>
                <a:srgbClr val="FFFFFF"/>
              </a:solidFill>
            </a:endParaRPr>
          </a:p>
        </p:txBody>
      </p:sp>
      <p:sp>
        <p:nvSpPr>
          <p:cNvPr id="8" name="Process 7"/>
          <p:cNvSpPr/>
          <p:nvPr/>
        </p:nvSpPr>
        <p:spPr>
          <a:xfrm>
            <a:off x="5826995" y="4809261"/>
            <a:ext cx="1327124" cy="1029773"/>
          </a:xfrm>
          <a:prstGeom prst="flowChartProcess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s-MX" dirty="0" smtClean="0">
                <a:solidFill>
                  <a:srgbClr val="000000"/>
                </a:solidFill>
              </a:rPr>
              <a:t>Corre una prueba </a:t>
            </a:r>
            <a:endParaRPr lang="es-MX" dirty="0">
              <a:solidFill>
                <a:srgbClr val="000000"/>
              </a:solidFill>
            </a:endParaRPr>
          </a:p>
        </p:txBody>
      </p:sp>
      <p:sp>
        <p:nvSpPr>
          <p:cNvPr id="9" name="Process 8"/>
          <p:cNvSpPr/>
          <p:nvPr/>
        </p:nvSpPr>
        <p:spPr>
          <a:xfrm>
            <a:off x="4019359" y="4809262"/>
            <a:ext cx="1327124" cy="1029773"/>
          </a:xfrm>
          <a:prstGeom prst="flowChartProcess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s-MX" dirty="0" smtClean="0">
                <a:solidFill>
                  <a:srgbClr val="FFFFFF"/>
                </a:solidFill>
              </a:rPr>
              <a:t>Arregla el error</a:t>
            </a:r>
            <a:endParaRPr lang="es-MX" dirty="0">
              <a:solidFill>
                <a:srgbClr val="FFFFFF"/>
              </a:solidFill>
            </a:endParaRPr>
          </a:p>
        </p:txBody>
      </p:sp>
      <p:cxnSp>
        <p:nvCxnSpPr>
          <p:cNvPr id="10" name="Elbow Connector 9"/>
          <p:cNvCxnSpPr>
            <a:stCxn id="10" idx="2"/>
            <a:endCxn id="8" idx="2"/>
          </p:cNvCxnSpPr>
          <p:nvPr/>
        </p:nvCxnSpPr>
        <p:spPr>
          <a:xfrm rot="5400000">
            <a:off x="3764796" y="3121059"/>
            <a:ext cx="7787" cy="5443737"/>
          </a:xfrm>
          <a:prstGeom prst="bentConnector3">
            <a:avLst>
              <a:gd name="adj1" fmla="val 303566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3"/>
            <a:endCxn id="9" idx="1"/>
          </p:cNvCxnSpPr>
          <p:nvPr/>
        </p:nvCxnSpPr>
        <p:spPr>
          <a:xfrm flipV="1">
            <a:off x="1761865" y="5320492"/>
            <a:ext cx="457630" cy="114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3"/>
            <a:endCxn id="11" idx="1"/>
          </p:cNvCxnSpPr>
          <p:nvPr/>
        </p:nvCxnSpPr>
        <p:spPr>
          <a:xfrm>
            <a:off x="3546619" y="5320492"/>
            <a:ext cx="472740" cy="36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3"/>
            <a:endCxn id="10" idx="1"/>
          </p:cNvCxnSpPr>
          <p:nvPr/>
        </p:nvCxnSpPr>
        <p:spPr>
          <a:xfrm flipV="1">
            <a:off x="5346483" y="5324148"/>
            <a:ext cx="48051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3"/>
          </p:cNvCxnSpPr>
          <p:nvPr/>
        </p:nvCxnSpPr>
        <p:spPr>
          <a:xfrm>
            <a:off x="7154119" y="5324148"/>
            <a:ext cx="468260" cy="2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Process 14"/>
          <p:cNvSpPr/>
          <p:nvPr/>
        </p:nvSpPr>
        <p:spPr>
          <a:xfrm>
            <a:off x="7622379" y="5057329"/>
            <a:ext cx="1221297" cy="537770"/>
          </a:xfrm>
          <a:prstGeom prst="flowChartProcess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 smtClean="0">
                <a:solidFill>
                  <a:srgbClr val="FFFFFF"/>
                </a:solidFill>
              </a:rPr>
              <a:t>BIEEEEN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95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86605"/>
            <a:ext cx="8187248" cy="968438"/>
          </a:xfrm>
        </p:spPr>
        <p:txBody>
          <a:bodyPr/>
          <a:lstStyle/>
          <a:p>
            <a:r>
              <a:rPr lang="es-MX"/>
              <a:t>Diferentes técnicas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/>
            <a:r>
              <a:rPr lang="es-MX" u="sng" dirty="0"/>
              <a:t>Corre el seleccionado contra presionar botón</a:t>
            </a:r>
          </a:p>
          <a:p>
            <a:pPr marL="342900" indent="-342900">
              <a:buFontTx/>
              <a:buChar char="-"/>
            </a:pPr>
            <a:r>
              <a:rPr lang="es-MX" dirty="0"/>
              <a:t>Técnicas muy similares</a:t>
            </a:r>
          </a:p>
          <a:p>
            <a:pPr marL="342900" indent="-342900">
              <a:buFontTx/>
              <a:buChar char="-"/>
            </a:pPr>
            <a:r>
              <a:rPr lang="es-MX" dirty="0"/>
              <a:t>Te deja probar secciones del código mas pequeñas </a:t>
            </a:r>
          </a:p>
          <a:p>
            <a:pPr marL="342900" indent="-342900">
              <a:buFontTx/>
              <a:buChar char="-"/>
            </a:pPr>
            <a:r>
              <a:rPr lang="es-MX" dirty="0"/>
              <a:t>Corre el seleccionado requiere </a:t>
            </a:r>
            <a:r>
              <a:rPr lang="en-US" dirty="0"/>
              <a:t>Bluetooth</a:t>
            </a:r>
          </a:p>
          <a:p>
            <a:pPr marL="342900" indent="-342900">
              <a:buFontTx/>
              <a:buChar char="-"/>
            </a:pPr>
            <a:r>
              <a:rPr lang="es-MX" dirty="0"/>
              <a:t>Presionar botón requiere cuidado para que no empujes el robot cuando presiones el botón 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/>
            <a:r>
              <a:rPr lang="es-MX" sz="2800" u="sng" dirty="0">
                <a:solidFill>
                  <a:srgbClr val="000000"/>
                </a:solidFill>
              </a:rPr>
              <a:t>Luz, sonido y display</a:t>
            </a:r>
          </a:p>
          <a:p>
            <a:pPr marL="342900" indent="-342900">
              <a:buFontTx/>
              <a:buChar char="-"/>
            </a:pPr>
            <a:r>
              <a:rPr lang="es-MX" dirty="0">
                <a:solidFill>
                  <a:srgbClr val="000000"/>
                </a:solidFill>
              </a:rPr>
              <a:t>Técnicas muy similares </a:t>
            </a:r>
          </a:p>
          <a:p>
            <a:pPr marL="342900" indent="-342900">
              <a:buFontTx/>
              <a:buChar char="-"/>
            </a:pPr>
            <a:r>
              <a:rPr lang="es-MX" dirty="0">
                <a:solidFill>
                  <a:srgbClr val="000000"/>
                </a:solidFill>
              </a:rPr>
              <a:t>Luz y sonido son usadas de la misma manera</a:t>
            </a:r>
          </a:p>
          <a:p>
            <a:pPr marL="342900" indent="-342900">
              <a:buFontTx/>
              <a:buChar char="-"/>
            </a:pPr>
            <a:r>
              <a:rPr lang="es-MX" dirty="0">
                <a:solidFill>
                  <a:srgbClr val="000000"/>
                </a:solidFill>
              </a:rPr>
              <a:t>Los equipos disfrutan mas el sonido y abecés es mas fácil de identificar</a:t>
            </a:r>
          </a:p>
          <a:p>
            <a:pPr marL="342900" indent="-342900">
              <a:buFontTx/>
              <a:buChar char="-"/>
            </a:pPr>
            <a:r>
              <a:rPr lang="es-MX" dirty="0">
                <a:solidFill>
                  <a:srgbClr val="000000"/>
                </a:solidFill>
              </a:rPr>
              <a:t>Bloquear el display es útil para saber que bloque se usa si el robot se queda atorado y quieres ver los sensores  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>
                <a:solidFill>
                  <a:srgbClr val="000000"/>
                </a:solidFill>
              </a:rPr>
              <a:t>© 2015, EV3Lessons.com, (last edit 2/11/2017)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36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Corre el </a:t>
            </a:r>
            <a:r>
              <a:rPr lang="es-MX" dirty="0" smtClean="0"/>
              <a:t>seleccionado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defTabSz="457200">
              <a:buFont typeface="Arial"/>
              <a:buChar char="•"/>
            </a:pPr>
            <a:r>
              <a:rPr lang="es-MX" dirty="0"/>
              <a:t>Corre el seleccionado es útil para correr partes pequeñas del programa </a:t>
            </a:r>
          </a:p>
          <a:p>
            <a:pPr marL="285750" indent="-285750" defTabSz="457200">
              <a:buFont typeface="Arial"/>
              <a:buChar char="•"/>
            </a:pPr>
            <a:r>
              <a:rPr lang="es-MX" dirty="0"/>
              <a:t>Úsalo cuando no quieras esperar a completar otras partes del programa antes de ver lo que quieres   </a:t>
            </a:r>
          </a:p>
          <a:p>
            <a:pPr marL="285750" indent="-285750" defTabSz="457200">
              <a:buFont typeface="Arial"/>
              <a:buChar char="•"/>
            </a:pPr>
            <a:r>
              <a:rPr lang="es-MX" dirty="0">
                <a:solidFill>
                  <a:srgbClr val="000000"/>
                </a:solidFill>
              </a:rPr>
              <a:t>Si no tienes </a:t>
            </a:r>
            <a:r>
              <a:rPr lang="en-US" dirty="0"/>
              <a:t>Bluetooth </a:t>
            </a:r>
            <a:r>
              <a:rPr lang="es-MX" dirty="0"/>
              <a:t>en la computadora puedes comprar bluetooth dongle (US $10-15) ayuda a que este método sea mas fácil </a:t>
            </a:r>
          </a:p>
          <a:p>
            <a:pPr marL="285750" indent="-285750" defTabSz="457200">
              <a:buFont typeface="Arial"/>
              <a:buChar char="•"/>
            </a:pPr>
            <a:r>
              <a:rPr lang="es-MX" dirty="0"/>
              <a:t>Para usarlo marca las partes del programa quue quieres elegir y correr luego presiona el botón play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>
                <a:solidFill>
                  <a:srgbClr val="000000"/>
                </a:solidFill>
              </a:rPr>
              <a:t>© 2015, EV3Lessons.com, (last edit 2/11/2017)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>
                <a:solidFill>
                  <a:srgbClr val="D1282E"/>
                </a:solidFill>
              </a:rPr>
              <a:pPr/>
              <a:t>5</a:t>
            </a:fld>
            <a:endParaRPr lang="en-US" dirty="0">
              <a:solidFill>
                <a:srgbClr val="D1282E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447" y="4604934"/>
            <a:ext cx="3878549" cy="1317047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5546409" y="5557470"/>
            <a:ext cx="932169" cy="364511"/>
          </a:xfrm>
          <a:prstGeom prst="ellipse">
            <a:avLst/>
          </a:prstGeom>
          <a:noFill/>
          <a:ln w="5715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219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“espera por” presionar </a:t>
            </a:r>
            <a:r>
              <a:rPr lang="es-MX" dirty="0"/>
              <a:t>botón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defTabSz="457200">
              <a:buFont typeface="Arial"/>
              <a:buChar char="•"/>
            </a:pPr>
            <a:r>
              <a:rPr lang="es-MX" dirty="0">
                <a:solidFill>
                  <a:srgbClr val="000000"/>
                </a:solidFill>
              </a:rPr>
              <a:t>Para colocar un botón esperar por presiona bloque en tu programa luego coloca un bloque de esperar por</a:t>
            </a:r>
          </a:p>
          <a:p>
            <a:pPr marL="285750" indent="-285750" defTabSz="457200">
              <a:buFont typeface="Arial"/>
              <a:buChar char="•"/>
            </a:pPr>
            <a:r>
              <a:rPr lang="es-MX" dirty="0">
                <a:solidFill>
                  <a:srgbClr val="000000"/>
                </a:solidFill>
              </a:rPr>
              <a:t>Ve a botones tipo ladrillo &gt; compara &gt; botones tipo ladrillo luego elije que botón tiene que ser presionado para continuar el programa  </a:t>
            </a:r>
          </a:p>
          <a:p>
            <a:pPr marL="285750" indent="-285750" defTabSz="457200">
              <a:buFont typeface="Arial"/>
              <a:buChar char="•"/>
            </a:pPr>
            <a:r>
              <a:rPr lang="es-MX" dirty="0">
                <a:solidFill>
                  <a:srgbClr val="000000"/>
                </a:solidFill>
              </a:rPr>
              <a:t>Esto puede ayudar a saber específicamente que esta causando que falle el robot </a:t>
            </a:r>
          </a:p>
          <a:p>
            <a:pPr marL="285750" indent="-285750" defTabSz="457200">
              <a:buFont typeface="Arial"/>
              <a:buChar char="•"/>
            </a:pPr>
            <a:r>
              <a:rPr lang="es-MX" dirty="0">
                <a:solidFill>
                  <a:srgbClr val="000000"/>
                </a:solidFill>
              </a:rPr>
              <a:t>El robot se detendrá y esperara a que presiones el botón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>
                <a:solidFill>
                  <a:srgbClr val="000000"/>
                </a:solidFill>
              </a:rPr>
              <a:t>© 2015, EV3Lessons.com, (last edit 2/11/2017)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>
                <a:solidFill>
                  <a:srgbClr val="D1282E"/>
                </a:solidFill>
              </a:rPr>
              <a:pPr/>
              <a:t>6</a:t>
            </a:fld>
            <a:endParaRPr lang="en-US" dirty="0">
              <a:solidFill>
                <a:srgbClr val="D1282E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4034441"/>
            <a:ext cx="6686185" cy="19593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134" y="4286255"/>
            <a:ext cx="946444" cy="88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398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935951"/>
          </a:xfrm>
        </p:spPr>
        <p:txBody>
          <a:bodyPr>
            <a:normAutofit fontScale="90000"/>
          </a:bodyPr>
          <a:lstStyle/>
          <a:p>
            <a:r>
              <a:rPr lang="es-MX" dirty="0"/>
              <a:t>Alertas visuales: status del bloque por luz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>
                <a:solidFill>
                  <a:srgbClr val="000000"/>
                </a:solidFill>
              </a:rPr>
              <a:t>© 2015, EV3Lessons.com, (last edit 2/11/2017)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>
                <a:solidFill>
                  <a:srgbClr val="D1282E"/>
                </a:solidFill>
              </a:rPr>
              <a:pPr/>
              <a:t>7</a:t>
            </a:fld>
            <a:endParaRPr lang="en-US" dirty="0">
              <a:solidFill>
                <a:srgbClr val="D1282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67331" y="1983766"/>
            <a:ext cx="20521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457200">
              <a:buFont typeface="Arial"/>
              <a:buChar char="•"/>
            </a:pPr>
            <a:r>
              <a:rPr lang="es-MX" dirty="0" smtClean="0">
                <a:solidFill>
                  <a:srgbClr val="000000"/>
                </a:solidFill>
              </a:rPr>
              <a:t>las secciones de luz de status se usan como advertencias </a:t>
            </a:r>
            <a:endParaRPr lang="es-MX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94915" y="5278948"/>
            <a:ext cx="2173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mtClean="0">
                <a:solidFill>
                  <a:srgbClr val="000000"/>
                </a:solidFill>
              </a:rPr>
              <a:t>Brick Status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smtClean="0">
                <a:solidFill>
                  <a:srgbClr val="000000"/>
                </a:solidFill>
              </a:rPr>
              <a:t>Light</a:t>
            </a:r>
            <a:endParaRPr lang="en-US" dirty="0">
              <a:solidFill>
                <a:srgbClr val="000000"/>
              </a:solidFill>
            </a:endParaRPr>
          </a:p>
          <a:p>
            <a:pPr defTabSz="457200"/>
            <a:r>
              <a:rPr lang="en-US" dirty="0">
                <a:solidFill>
                  <a:srgbClr val="000000"/>
                </a:solidFill>
              </a:rPr>
              <a:t>block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96609" y="1724589"/>
            <a:ext cx="34606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457200">
              <a:buFont typeface="Arial"/>
              <a:buChar char="•"/>
            </a:pPr>
            <a:r>
              <a:rPr lang="es-MX" sz="2400" dirty="0" smtClean="0">
                <a:solidFill>
                  <a:srgbClr val="000000"/>
                </a:solidFill>
              </a:rPr>
              <a:t>coloca estos bloques en etapas criticas del programa </a:t>
            </a:r>
          </a:p>
          <a:p>
            <a:pPr marL="285750" indent="-285750" defTabSz="457200">
              <a:buFont typeface="Arial"/>
              <a:buChar char="•"/>
            </a:pPr>
            <a:r>
              <a:rPr lang="es-MX" sz="2400" dirty="0" smtClean="0">
                <a:solidFill>
                  <a:srgbClr val="000000"/>
                </a:solidFill>
              </a:rPr>
              <a:t>Entonces podrás ver que bloque esta corriendo y que puede estar causando el error 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16543"/>
          <a:stretch/>
        </p:blipFill>
        <p:spPr>
          <a:xfrm>
            <a:off x="366880" y="4221821"/>
            <a:ext cx="3636297" cy="919824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3274388" y="4401508"/>
            <a:ext cx="879371" cy="740138"/>
          </a:xfrm>
          <a:prstGeom prst="ellipse">
            <a:avLst/>
          </a:prstGeom>
          <a:noFill/>
          <a:ln w="5715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04" y="1502413"/>
            <a:ext cx="1665348" cy="219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494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Alertas de sonido: bloque de sonido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>
                <a:solidFill>
                  <a:srgbClr val="000000"/>
                </a:solidFill>
              </a:rPr>
              <a:t>© 2015, EV3Lessons.com, (last edit 2/11/2017)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>
                <a:solidFill>
                  <a:srgbClr val="D1282E"/>
                </a:solidFill>
              </a:rPr>
              <a:pPr/>
              <a:t>8</a:t>
            </a:fld>
            <a:endParaRPr lang="en-US" dirty="0">
              <a:solidFill>
                <a:srgbClr val="D1282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199" y="2270821"/>
            <a:ext cx="378417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457200">
              <a:buFont typeface="Arial"/>
              <a:buChar char="•"/>
            </a:pPr>
            <a:r>
              <a:rPr lang="es-MX" sz="2000" dirty="0" smtClean="0">
                <a:solidFill>
                  <a:srgbClr val="000000"/>
                </a:solidFill>
              </a:rPr>
              <a:t>Puedes insertar diferentes sonidos en intervalos (como cada 5 bloques) y luego correr el programa asta escuchar un </a:t>
            </a:r>
            <a:r>
              <a:rPr lang="es-MX" sz="2000" dirty="0" err="1" smtClean="0">
                <a:solidFill>
                  <a:srgbClr val="000000"/>
                </a:solidFill>
              </a:rPr>
              <a:t>beep</a:t>
            </a:r>
            <a:r>
              <a:rPr lang="es-MX" sz="2000" dirty="0" smtClean="0">
                <a:solidFill>
                  <a:srgbClr val="000000"/>
                </a:solidFill>
              </a:rPr>
              <a:t> </a:t>
            </a:r>
          </a:p>
          <a:p>
            <a:pPr marL="285750" indent="-285750" defTabSz="457200">
              <a:buFont typeface="Arial"/>
              <a:buChar char="•"/>
            </a:pPr>
            <a:r>
              <a:rPr lang="es-MX" sz="2000" dirty="0" smtClean="0">
                <a:solidFill>
                  <a:srgbClr val="000000"/>
                </a:solidFill>
              </a:rPr>
              <a:t>Una vez escogido el tono de </a:t>
            </a:r>
            <a:r>
              <a:rPr lang="es-MX" sz="2000" dirty="0" err="1" smtClean="0">
                <a:solidFill>
                  <a:srgbClr val="000000"/>
                </a:solidFill>
              </a:rPr>
              <a:t>play</a:t>
            </a:r>
            <a:r>
              <a:rPr lang="es-MX" sz="2000" dirty="0" smtClean="0">
                <a:solidFill>
                  <a:srgbClr val="000000"/>
                </a:solidFill>
              </a:rPr>
              <a:t> selecciona tipo de </a:t>
            </a:r>
            <a:r>
              <a:rPr lang="es-MX" sz="2000" dirty="0" err="1" smtClean="0">
                <a:solidFill>
                  <a:srgbClr val="000000"/>
                </a:solidFill>
              </a:rPr>
              <a:t>play</a:t>
            </a:r>
            <a:r>
              <a:rPr lang="es-MX" sz="2000" dirty="0" smtClean="0">
                <a:solidFill>
                  <a:srgbClr val="000000"/>
                </a:solidFill>
              </a:rPr>
              <a:t> y elije </a:t>
            </a:r>
            <a:r>
              <a:rPr lang="es-MX" sz="2000" dirty="0" err="1" smtClean="0">
                <a:solidFill>
                  <a:srgbClr val="000000"/>
                </a:solidFill>
              </a:rPr>
              <a:t>play</a:t>
            </a:r>
            <a:r>
              <a:rPr lang="es-MX" sz="2000" dirty="0" smtClean="0">
                <a:solidFill>
                  <a:srgbClr val="000000"/>
                </a:solidFill>
              </a:rPr>
              <a:t> una vez</a:t>
            </a:r>
          </a:p>
          <a:p>
            <a:pPr marL="285750" indent="-285750" defTabSz="457200">
              <a:buFont typeface="Arial"/>
              <a:buChar char="•"/>
            </a:pPr>
            <a:r>
              <a:rPr lang="es-MX" sz="2000" dirty="0" smtClean="0">
                <a:solidFill>
                  <a:srgbClr val="000000"/>
                </a:solidFill>
              </a:rPr>
              <a:t>Estos sonidos te pueden ayudar a saber cuando algo sale mal en el </a:t>
            </a:r>
            <a:r>
              <a:rPr lang="es-MX" sz="2000" dirty="0" err="1" smtClean="0">
                <a:solidFill>
                  <a:srgbClr val="000000"/>
                </a:solidFill>
              </a:rPr>
              <a:t>progrma</a:t>
            </a:r>
            <a:endParaRPr lang="es-MX" sz="2000" dirty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653" y="1580385"/>
            <a:ext cx="1928255" cy="1973732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4836017" y="2783560"/>
            <a:ext cx="1334894" cy="713055"/>
          </a:xfrm>
          <a:prstGeom prst="ellipse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16543"/>
          <a:stretch/>
        </p:blipFill>
        <p:spPr>
          <a:xfrm>
            <a:off x="4579936" y="4527141"/>
            <a:ext cx="3636297" cy="9198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25368" y="5446965"/>
            <a:ext cx="956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srgbClr val="000000"/>
                </a:solidFill>
              </a:rPr>
              <a:t>Sound</a:t>
            </a:r>
          </a:p>
          <a:p>
            <a:pPr defTabSz="457200"/>
            <a:r>
              <a:rPr lang="en-US" dirty="0">
                <a:solidFill>
                  <a:srgbClr val="000000"/>
                </a:solidFill>
              </a:rPr>
              <a:t>block</a:t>
            </a:r>
          </a:p>
        </p:txBody>
      </p:sp>
      <p:sp>
        <p:nvSpPr>
          <p:cNvPr id="10" name="Oval 9"/>
          <p:cNvSpPr/>
          <p:nvPr/>
        </p:nvSpPr>
        <p:spPr>
          <a:xfrm>
            <a:off x="6839802" y="4706827"/>
            <a:ext cx="879371" cy="740138"/>
          </a:xfrm>
          <a:prstGeom prst="ellipse">
            <a:avLst/>
          </a:prstGeom>
          <a:noFill/>
          <a:ln w="5715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819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Imprimir en pantalla: bloque </a:t>
            </a:r>
            <a:r>
              <a:rPr lang="es-MX" dirty="0" smtClean="0"/>
              <a:t>display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>
                <a:solidFill>
                  <a:srgbClr val="000000"/>
                </a:solidFill>
              </a:rPr>
              <a:t>© 2015, EV3Lessons.com, (last edit 2/11/2017)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>
                <a:solidFill>
                  <a:srgbClr val="D1282E"/>
                </a:solidFill>
              </a:rPr>
              <a:pPr/>
              <a:t>9</a:t>
            </a:fld>
            <a:endParaRPr lang="en-US" dirty="0">
              <a:solidFill>
                <a:srgbClr val="D1282E"/>
              </a:solidFill>
            </a:endParaRPr>
          </a:p>
        </p:txBody>
      </p:sp>
      <p:pic>
        <p:nvPicPr>
          <p:cNvPr id="5" name="Picture 4" descr="LEGO_31313_brick._V360256019_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03" y="1822050"/>
            <a:ext cx="1935305" cy="28184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93008" y="1319277"/>
            <a:ext cx="650966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457200">
              <a:buFont typeface="Arial"/>
              <a:buChar char="•"/>
            </a:pPr>
            <a:r>
              <a:rPr lang="es-MX" sz="2000" dirty="0" smtClean="0">
                <a:solidFill>
                  <a:srgbClr val="000000"/>
                </a:solidFill>
              </a:rPr>
              <a:t>Enseñar en que bloque esta corriendo tu robot ayuda a identificar en que bloque se esta atorando</a:t>
            </a:r>
          </a:p>
          <a:p>
            <a:pPr marL="285750" indent="-285750" defTabSz="457200">
              <a:buFont typeface="Arial"/>
              <a:buChar char="•"/>
            </a:pPr>
            <a:endParaRPr lang="es-MX" sz="2000" dirty="0">
              <a:solidFill>
                <a:srgbClr val="000000"/>
              </a:solidFill>
            </a:endParaRPr>
          </a:p>
          <a:p>
            <a:pPr marL="285750" indent="-285750" defTabSz="457200">
              <a:buFont typeface="Arial"/>
              <a:buChar char="•"/>
            </a:pPr>
            <a:endParaRPr lang="es-MX" sz="2000" dirty="0" smtClean="0">
              <a:solidFill>
                <a:srgbClr val="000000"/>
              </a:solidFill>
            </a:endParaRPr>
          </a:p>
          <a:p>
            <a:pPr marL="285750" indent="-285750" defTabSz="457200">
              <a:buFont typeface="Arial"/>
              <a:buChar char="•"/>
            </a:pPr>
            <a:endParaRPr lang="es-MX" sz="2000" dirty="0">
              <a:solidFill>
                <a:srgbClr val="000000"/>
              </a:solidFill>
            </a:endParaRPr>
          </a:p>
          <a:p>
            <a:pPr marL="285750" indent="-285750" defTabSz="457200">
              <a:buFont typeface="Arial"/>
              <a:buChar char="•"/>
            </a:pPr>
            <a:endParaRPr lang="es-MX" sz="2000" dirty="0" smtClean="0">
              <a:solidFill>
                <a:srgbClr val="000000"/>
              </a:solidFill>
            </a:endParaRPr>
          </a:p>
          <a:p>
            <a:pPr defTabSz="457200"/>
            <a:endParaRPr lang="es-MX" sz="2000" dirty="0">
              <a:solidFill>
                <a:srgbClr val="000000"/>
              </a:solidFill>
            </a:endParaRPr>
          </a:p>
          <a:p>
            <a:pPr defTabSz="457200"/>
            <a:endParaRPr lang="es-MX" sz="2000" dirty="0">
              <a:solidFill>
                <a:srgbClr val="000000"/>
              </a:solidFill>
            </a:endParaRPr>
          </a:p>
          <a:p>
            <a:pPr marL="285750" indent="-285750" defTabSz="457200">
              <a:buFont typeface="Arial"/>
              <a:buChar char="•"/>
            </a:pPr>
            <a:endParaRPr lang="es-MX" sz="2000" dirty="0" smtClean="0">
              <a:solidFill>
                <a:srgbClr val="000000"/>
              </a:solidFill>
            </a:endParaRPr>
          </a:p>
          <a:p>
            <a:pPr marL="285750" indent="-285750" defTabSz="457200">
              <a:buFont typeface="Arial"/>
              <a:buChar char="•"/>
            </a:pPr>
            <a:endParaRPr lang="es-MX" sz="2000" dirty="0">
              <a:solidFill>
                <a:srgbClr val="000000"/>
              </a:solidFill>
            </a:endParaRPr>
          </a:p>
          <a:p>
            <a:pPr marL="285750" indent="-285750" defTabSz="457200">
              <a:buFont typeface="Arial"/>
              <a:buChar char="•"/>
            </a:pPr>
            <a:r>
              <a:rPr lang="es-MX" sz="2000" dirty="0" smtClean="0">
                <a:solidFill>
                  <a:srgbClr val="000000"/>
                </a:solidFill>
              </a:rPr>
              <a:t>Ver las lecturas del sensor para ver lo que el robot ve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5218" y="2110279"/>
            <a:ext cx="1075103" cy="30008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defTabSz="457200"/>
            <a:r>
              <a:rPr lang="en-US" sz="1350" dirty="0">
                <a:solidFill>
                  <a:srgbClr val="FFFFFF"/>
                </a:solidFill>
              </a:rPr>
              <a:t>Move inches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5218" y="2476120"/>
            <a:ext cx="1008609" cy="30008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defTabSz="457200"/>
            <a:r>
              <a:rPr lang="en-US" sz="1350" dirty="0">
                <a:solidFill>
                  <a:srgbClr val="FFFFFF"/>
                </a:solidFill>
              </a:rPr>
              <a:t>Light-1  100</a:t>
            </a:r>
          </a:p>
        </p:txBody>
      </p:sp>
      <p:pic>
        <p:nvPicPr>
          <p:cNvPr id="9" name="Picture 8" descr="Screen Shot 2014-10-09 at 10.07.2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739" y="2047173"/>
            <a:ext cx="2192152" cy="2317931"/>
          </a:xfrm>
          <a:prstGeom prst="rect">
            <a:avLst/>
          </a:prstGeom>
        </p:spPr>
      </p:pic>
      <p:pic>
        <p:nvPicPr>
          <p:cNvPr id="10" name="Picture 9" descr="Screen Shot 2014-10-09 at 10.07.5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393" y="2210286"/>
            <a:ext cx="3302414" cy="2046566"/>
          </a:xfrm>
          <a:prstGeom prst="rect">
            <a:avLst/>
          </a:prstGeom>
        </p:spPr>
      </p:pic>
      <p:pic>
        <p:nvPicPr>
          <p:cNvPr id="11" name="Picture 10" descr="Screen Shot 2014-10-09 at 10.11.09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503" y="4734014"/>
            <a:ext cx="4497718" cy="157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914389"/>
      </p:ext>
    </p:extLst>
  </p:cSld>
  <p:clrMapOvr>
    <a:masterClrMapping/>
  </p:clrMapOvr>
</p:sld>
</file>

<file path=ppt/theme/theme1.xml><?xml version="1.0" encoding="utf-8"?>
<a:theme xmlns:a="http://schemas.openxmlformats.org/drawingml/2006/main" name="intermediatev2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mediatev2" id="{63F5E447-E8B5-4335-8726-12777BA731C5}" vid="{7C754D33-5435-4000-AB94-F54A58B2A981}"/>
    </a:ext>
  </a:extLst>
</a:theme>
</file>

<file path=ppt/theme/theme2.xml><?xml version="1.0" encoding="utf-8"?>
<a:theme xmlns:a="http://schemas.openxmlformats.org/drawingml/2006/main" name="1_intermediatev2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mediatev2" id="{63F5E447-E8B5-4335-8726-12777BA731C5}" vid="{7C754D33-5435-4000-AB94-F54A58B2A981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734</Words>
  <Application>Microsoft Macintosh PowerPoint</Application>
  <PresentationFormat>On-screen Show (4:3)</PresentationFormat>
  <Paragraphs>108</Paragraphs>
  <Slides>13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Calibri Light</vt:lpstr>
      <vt:lpstr>Helvetica Neue</vt:lpstr>
      <vt:lpstr>Arial</vt:lpstr>
      <vt:lpstr>intermediatev2</vt:lpstr>
      <vt:lpstr>1_intermediatev2</vt:lpstr>
      <vt:lpstr>LECCIONES DE  PROGRAMACION INTERMEDIAS</vt:lpstr>
      <vt:lpstr>Objetivos de la lección </vt:lpstr>
      <vt:lpstr>Porque depurar?</vt:lpstr>
      <vt:lpstr>Diferentes técnicas</vt:lpstr>
      <vt:lpstr>Corre el seleccionado</vt:lpstr>
      <vt:lpstr>“espera por” presionar botón</vt:lpstr>
      <vt:lpstr>Alertas visuales: status del bloque por luz </vt:lpstr>
      <vt:lpstr>Alertas de sonido: bloque de sonido </vt:lpstr>
      <vt:lpstr>Imprimir en pantalla: bloque display</vt:lpstr>
      <vt:lpstr>Sample Video on Next Slide</vt:lpstr>
      <vt:lpstr>Sample Video – Click to Play</vt:lpstr>
      <vt:lpstr>Other Methods</vt:lpstr>
      <vt:lpstr>Créditos</vt:lpstr>
    </vt:vector>
  </TitlesOfParts>
  <Company>Toshiba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gustavo</dc:creator>
  <cp:lastModifiedBy>Srinivasan Seshan</cp:lastModifiedBy>
  <cp:revision>16</cp:revision>
  <dcterms:created xsi:type="dcterms:W3CDTF">2015-05-03T14:41:51Z</dcterms:created>
  <dcterms:modified xsi:type="dcterms:W3CDTF">2017-02-11T14:09:18Z</dcterms:modified>
</cp:coreProperties>
</file>