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  <p:sldMasterId id="2147483689" r:id="rId2"/>
  </p:sldMasterIdLst>
  <p:notesMasterIdLst>
    <p:notesMasterId r:id="rId15"/>
  </p:notesMasterIdLst>
  <p:handoutMasterIdLst>
    <p:handoutMasterId r:id="rId16"/>
  </p:handoutMasterIdLst>
  <p:sldIdLst>
    <p:sldId id="274" r:id="rId3"/>
    <p:sldId id="273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9" autoAdjust="0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6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D27F7-9EF7-0C4F-894E-C435E4AB2EBC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CF79A-2C9E-0648-AE62-AEE9F847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415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F3520-AFFD-1446-A579-6C83B4D7BADC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CE7C3-15EF-3D4E-BBD6-8B736995B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804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CE7C3-15EF-3D4E-BBD6-8B736995B7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0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36FD-2B6F-441C-A1CE-0902E0C59CBD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9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0AF0-8636-47DE-AAD4-68AE79A4660D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2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7A04-3904-4CF9-A230-09C8F967D662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74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10ED-5F0C-4D4E-9795-9CC6048A2E17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408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DCE6-ACD5-4AC1-AE6D-06E9F2CA9FD8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31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1DEE-63A6-49BE-AA82-875208695C43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924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F1A3-AFC7-4856-A176-88B8FCB0D669}" type="datetime1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25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DBFA2-D6E5-460B-B914-86E60680B45C}" type="datetime1">
              <a:rPr lang="en-US" smtClean="0"/>
              <a:t>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52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2E1B-D789-4BCF-B3A6-D685A2853325}" type="datetime1">
              <a:rPr lang="en-US" smtClean="0"/>
              <a:t>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1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7086-B293-41EC-9D5B-C06D2682C97D}" type="datetime1">
              <a:rPr lang="en-US" smtClean="0"/>
              <a:t>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85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EB758F7-42FF-4524-920E-EE5B409A5247}" type="datetime1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D527-3693-43A6-89CE-8B3346814790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99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F0C5-0551-4848-9C32-CD7EBCAF02D0}" type="datetime1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54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9537-D455-45F9-A669-1E3B9704FFA5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023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2522-D15E-4B44-96D6-FC6A8E2C891A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1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EECA-E316-4651-8813-CEE6BF3D77BC}" type="datetime1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73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E9D4-21C8-4B41-86E7-8DD839FA824C}" type="datetime1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7FC9-AAA5-4077-BACC-A494F6817E3A}" type="datetime1">
              <a:rPr lang="en-US" smtClean="0"/>
              <a:t>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11E26-9CB3-4135-A8CC-BF69ACF672AB}" type="datetime1">
              <a:rPr lang="en-US" smtClean="0"/>
              <a:t>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2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94B6-210A-4C2D-9C16-6F4C5BA42767}" type="datetime1">
              <a:rPr lang="en-US" smtClean="0"/>
              <a:t>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1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D3AEFA5-86F3-476C-91DB-8756EE843861}" type="datetime1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BE66-6396-4BC8-A4E9-AD761FF4D0B0}" type="datetime1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4384A6-800E-4229-85D0-B2D75768AC16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947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30313C-1D09-46FF-BEAE-90A6FCD1B73F}" type="datetime1">
              <a:rPr lang="en-US" smtClean="0"/>
              <a:t>2/10/17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716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ev3lesson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LECCIONES DE </a:t>
            </a:r>
            <a:br>
              <a:rPr lang="en-US" dirty="0"/>
            </a:br>
            <a:r>
              <a:rPr lang="en-US" dirty="0"/>
              <a:t>PROGRAMACION</a:t>
            </a:r>
            <a:br>
              <a:rPr lang="en-US" dirty="0"/>
            </a:br>
            <a:r>
              <a:rPr lang="en-US" dirty="0"/>
              <a:t>INTERMEDIAS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 smtClean="0"/>
              <a:t>Mejorando la Precisión del programa</a:t>
            </a:r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387692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02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“Continuar con impulso” y </a:t>
            </a:r>
            <a:r>
              <a:rPr lang="es-MX" dirty="0" err="1" smtClean="0"/>
              <a:t>Reset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pic>
        <p:nvPicPr>
          <p:cNvPr id="5" name="Picture 4" descr="Screen Shot 2014-11-04 at 1.16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2" y="2040021"/>
            <a:ext cx="8686801" cy="18175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2072" y="4312693"/>
            <a:ext cx="6671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 el mismo programa, pero vea que antes de intentar mover cualquier motor, primero son reseteados. Esto es mas confiable</a:t>
            </a:r>
            <a:endParaRPr lang="es-MX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58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Otros Factores de Precisión 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Carga de las baterías</a:t>
            </a:r>
          </a:p>
          <a:p>
            <a:pPr lvl="1"/>
            <a:r>
              <a:rPr lang="es-MX" dirty="0" smtClean="0"/>
              <a:t>Si programa su robot con las baterías bajas, no funcionara igual cuando se encuentren completamente cargadas</a:t>
            </a:r>
          </a:p>
          <a:p>
            <a:pPr lvl="2"/>
            <a:r>
              <a:rPr lang="es-MX" dirty="0" smtClean="0"/>
              <a:t>Los motores son afectados con el nivel de carga</a:t>
            </a:r>
          </a:p>
          <a:p>
            <a:pPr lvl="2"/>
            <a:r>
              <a:rPr lang="es-MX" dirty="0" smtClean="0"/>
              <a:t>Usar sensores lo vuelve menos dependiente del nivel de carga</a:t>
            </a:r>
          </a:p>
          <a:p>
            <a:r>
              <a:rPr lang="es-MX" dirty="0" smtClean="0"/>
              <a:t>Las piezas de LEGO se separan con el tiempo:</a:t>
            </a:r>
          </a:p>
          <a:p>
            <a:pPr lvl="1"/>
            <a:r>
              <a:rPr lang="es-MX" dirty="0" smtClean="0"/>
              <a:t>Ajuste las piezas antes de una carrera– los conectores se aflojan y pueden moverse los sensores, desajustándolos y comprometiendo el resultado de la carrera</a:t>
            </a:r>
          </a:p>
          <a:p>
            <a:pPr lvl="1"/>
            <a:r>
              <a:rPr lang="es-MX" dirty="0" smtClean="0"/>
              <a:t>Empuje bien los cables en sus conectores, tienden a salirse!</a:t>
            </a:r>
          </a:p>
          <a:p>
            <a:r>
              <a:rPr lang="es-MX" dirty="0" smtClean="0"/>
              <a:t>Motores y sensores no son iguales:</a:t>
            </a:r>
          </a:p>
          <a:p>
            <a:pPr lvl="1"/>
            <a:r>
              <a:rPr lang="es-MX" dirty="0" smtClean="0"/>
              <a:t>Algunos equipos prueban motores, sensores y ruedas para verificar que funcionen igual</a:t>
            </a:r>
          </a:p>
          <a:p>
            <a:pPr lvl="1"/>
            <a:r>
              <a:rPr lang="es-MX" dirty="0" smtClean="0"/>
              <a:t>Nunca serán exactamente iguales, así que considere otras técnicas y acepte que son diferentes.</a:t>
            </a:r>
          </a:p>
          <a:p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12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Créditos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tutorial fue creado por Sanjay Seshan y Arvind Seshan</a:t>
            </a:r>
          </a:p>
          <a:p>
            <a:r>
              <a:rPr lang="es-MX" dirty="0"/>
              <a:t>Mas lecciones disponibles en </a:t>
            </a:r>
            <a:r>
              <a:rPr lang="es-MX" dirty="0">
                <a:hlinkClick r:id="rId2"/>
              </a:rPr>
              <a:t>www.ev3lessons.com</a:t>
            </a:r>
            <a:endParaRPr lang="es-MX" dirty="0"/>
          </a:p>
          <a:p>
            <a:endParaRPr lang="es-MX" dirty="0"/>
          </a:p>
          <a:p>
            <a:r>
              <a:rPr lang="es-MX" dirty="0"/>
              <a:t>Traducido por David Daniel Galván Medrano</a:t>
            </a:r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034" y="3357198"/>
            <a:ext cx="2495686" cy="879162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43344" y="4547229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dirty="0" smtClean="0"/>
              <a:t>Aprenda a hacer su robot mas preciso y confiable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smtClean="0"/>
              <a:t>Identifique los problemas mas comunes que podrá afrentar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smtClean="0"/>
              <a:t>Conozca las posibles soluciones</a:t>
            </a:r>
          </a:p>
          <a:p>
            <a:pPr marL="457200" indent="-457200">
              <a:buFont typeface="+mj-lt"/>
              <a:buAutoNum type="arabicPeriod"/>
            </a:pPr>
            <a:endParaRPr lang="es-MX" dirty="0" smtClean="0"/>
          </a:p>
          <a:p>
            <a:pPr marL="457200" indent="-457200">
              <a:buFont typeface="+mj-lt"/>
              <a:buAutoNum type="arabicPeriod"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Nota: Esta lección se enfoca en los problemas de precisión que enfrentan los equipos de FIRST LEGO League. Muchos conceptos pueden usarse en modelos No-Competitivos, pero la terminología aquí usada se basa en los robot de competencia.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8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Fuente de Problemas</a:t>
            </a:r>
            <a:endParaRPr lang="es-MX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460494"/>
              </p:ext>
            </p:extLst>
          </p:nvPr>
        </p:nvGraphicFramePr>
        <p:xfrm>
          <a:off x="477666" y="1657350"/>
          <a:ext cx="8191048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5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955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Problema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 smtClean="0"/>
                        <a:t>Impacto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noProof="0" dirty="0" smtClean="0">
                          <a:solidFill>
                            <a:schemeClr val="tx1"/>
                          </a:solidFill>
                        </a:rPr>
                        <a:t>El alineamiento</a:t>
                      </a:r>
                      <a:r>
                        <a:rPr lang="es-MX" b="0" baseline="0" noProof="0" dirty="0" smtClean="0">
                          <a:solidFill>
                            <a:schemeClr val="tx1"/>
                          </a:solidFill>
                        </a:rPr>
                        <a:t> de Inicio varía de carrera en carrera</a:t>
                      </a:r>
                      <a:endParaRPr lang="es-MX" b="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 smtClean="0"/>
                        <a:t>Cada carrera es diferente y la</a:t>
                      </a:r>
                      <a:r>
                        <a:rPr lang="es-MX" baseline="0" noProof="0" dirty="0" smtClean="0"/>
                        <a:t> misión puede verse afectada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smtClean="0">
                          <a:solidFill>
                            <a:schemeClr val="tx1"/>
                          </a:solidFill>
                        </a:rPr>
                        <a:t>El robot no va recto</a:t>
                      </a:r>
                      <a:r>
                        <a:rPr lang="es-MX" b="0" baseline="0" noProof="0" dirty="0" smtClean="0">
                          <a:solidFill>
                            <a:schemeClr val="tx1"/>
                          </a:solidFill>
                        </a:rPr>
                        <a:t> a largas distancias o no da vueltas precisas</a:t>
                      </a:r>
                      <a:endParaRPr lang="es-MX" b="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Es difícil que el robot</a:t>
                      </a:r>
                      <a:r>
                        <a:rPr lang="es-MX" baseline="0" noProof="0" dirty="0" smtClean="0"/>
                        <a:t> se encuentre en la posición debida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noProof="0" dirty="0" smtClean="0">
                          <a:solidFill>
                            <a:schemeClr val="tx1"/>
                          </a:solidFill>
                        </a:rPr>
                        <a:t>Los errores se acumulan en el viaje</a:t>
                      </a:r>
                      <a:endParaRPr lang="es-MX" b="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 smtClean="0"/>
                        <a:t>Las misiones largas tienden a fallar. Es difícil hacer misiones</a:t>
                      </a:r>
                      <a:r>
                        <a:rPr lang="es-MX" baseline="0" noProof="0" dirty="0" smtClean="0"/>
                        <a:t> lejos de la base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noProof="0" dirty="0" smtClean="0">
                          <a:solidFill>
                            <a:schemeClr val="tx1"/>
                          </a:solidFill>
                        </a:rPr>
                        <a:t>Ajuste de motores</a:t>
                      </a:r>
                      <a:r>
                        <a:rPr lang="es-MX" b="0" baseline="0" noProof="0" dirty="0" smtClean="0">
                          <a:solidFill>
                            <a:schemeClr val="tx1"/>
                          </a:solidFill>
                        </a:rPr>
                        <a:t> o accesorios en la base</a:t>
                      </a:r>
                      <a:endParaRPr lang="es-MX" b="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 smtClean="0"/>
                        <a:t>Cada Primer movimiento puede ser</a:t>
                      </a:r>
                      <a:r>
                        <a:rPr lang="es-MX" baseline="0" noProof="0" dirty="0" smtClean="0"/>
                        <a:t> en diferentes tiempos.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noProof="0" dirty="0" smtClean="0"/>
                        <a:t>Los accesorios no funcionan igual en las misiones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noProof="0" dirty="0" smtClean="0">
                          <a:solidFill>
                            <a:schemeClr val="tx1"/>
                          </a:solidFill>
                        </a:rPr>
                        <a:t>Nivel de batería afecta el desempeño</a:t>
                      </a:r>
                      <a:endParaRPr lang="es-MX" b="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 smtClean="0"/>
                        <a:t>Ajustes</a:t>
                      </a:r>
                      <a:r>
                        <a:rPr lang="es-MX" baseline="0" noProof="0" dirty="0" smtClean="0"/>
                        <a:t> que funcionan hoy pueden no funcionar </a:t>
                      </a:r>
                      <a:r>
                        <a:rPr lang="es-MX" baseline="0" noProof="0" dirty="0" err="1" smtClean="0"/>
                        <a:t>despues</a:t>
                      </a: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0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Puntos de Inicio en la Base son Críticos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5955475" cy="4654528"/>
          </a:xfrm>
        </p:spPr>
        <p:txBody>
          <a:bodyPr>
            <a:normAutofit/>
          </a:bodyPr>
          <a:lstStyle/>
          <a:p>
            <a:r>
              <a:rPr lang="es-MX" dirty="0" smtClean="0"/>
              <a:t>En FIRST LEGO League, los equipos deben saber donde iniciar la misión.</a:t>
            </a:r>
          </a:p>
          <a:p>
            <a:pPr lvl="1"/>
            <a:r>
              <a:rPr lang="es-MX" dirty="0" smtClean="0"/>
              <a:t>Plantillas: Una barra de LEGO con la que el robot se pueda alinear en la base</a:t>
            </a:r>
          </a:p>
          <a:p>
            <a:pPr lvl="1"/>
            <a:r>
              <a:rPr lang="es-MX" dirty="0" smtClean="0"/>
              <a:t>Mismo Inicio: Escoge un punto y empieza ahí todas las misiones sin importar si son grandes o pequeñas</a:t>
            </a:r>
          </a:p>
          <a:p>
            <a:pPr lvl="1"/>
            <a:r>
              <a:rPr lang="es-MX" dirty="0" smtClean="0"/>
              <a:t>Marcas de Pulgadas: Usa las marcas de pulgadas como punto de referencia para cada misión </a:t>
            </a:r>
          </a:p>
          <a:p>
            <a:pPr lvl="1"/>
            <a:r>
              <a:rPr lang="es-MX" dirty="0" smtClean="0"/>
              <a:t>Letras: La base tiene palabras y letras. Si estas lejos de una marca de pulgada, escoge una letra como referencia.	</a:t>
            </a:r>
          </a:p>
          <a:p>
            <a:r>
              <a:rPr lang="es-MX" dirty="0" smtClean="0"/>
              <a:t>Encuentra una mejor manera de alinear tu robot (Consulte las siguientes paginas)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grpSp>
        <p:nvGrpSpPr>
          <p:cNvPr id="20" name="Group 19"/>
          <p:cNvGrpSpPr/>
          <p:nvPr/>
        </p:nvGrpSpPr>
        <p:grpSpPr>
          <a:xfrm rot="16200000">
            <a:off x="6769557" y="1615877"/>
            <a:ext cx="1929324" cy="2080962"/>
            <a:chOff x="7130258" y="2305921"/>
            <a:chExt cx="1929324" cy="2080962"/>
          </a:xfrm>
        </p:grpSpPr>
        <p:sp>
          <p:nvSpPr>
            <p:cNvPr id="14" name="Rectangle 13"/>
            <p:cNvSpPr/>
            <p:nvPr/>
          </p:nvSpPr>
          <p:spPr>
            <a:xfrm>
              <a:off x="7218332" y="2437400"/>
              <a:ext cx="1793706" cy="1949482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8" name="Right Triangle 7"/>
            <p:cNvSpPr/>
            <p:nvPr/>
          </p:nvSpPr>
          <p:spPr>
            <a:xfrm rot="5400000">
              <a:off x="7374307" y="2381700"/>
              <a:ext cx="768731" cy="980312"/>
            </a:xfrm>
            <a:prstGeom prst="rtTriangle">
              <a:avLst/>
            </a:prstGeom>
            <a:solidFill>
              <a:srgbClr val="FFFFFF"/>
            </a:solidFill>
            <a:ln w="38100" cmpd="sng"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grpSp>
          <p:nvGrpSpPr>
            <p:cNvPr id="9" name="Group 8"/>
            <p:cNvGrpSpPr/>
            <p:nvPr/>
          </p:nvGrpSpPr>
          <p:grpSpPr>
            <a:xfrm rot="19027525">
              <a:off x="7678581" y="2905314"/>
              <a:ext cx="674712" cy="701814"/>
              <a:chOff x="7631605" y="3030052"/>
              <a:chExt cx="674712" cy="701814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7765298" y="3030052"/>
                <a:ext cx="412218" cy="70181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631605" y="3319690"/>
                <a:ext cx="111410" cy="4121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194907" y="3319690"/>
                <a:ext cx="111410" cy="4121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7142665" y="2464606"/>
              <a:ext cx="9135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 smtClean="0"/>
                <a:t>Use a </a:t>
              </a:r>
              <a:r>
                <a:rPr lang="es-MX" sz="1200" dirty="0" err="1" smtClean="0"/>
                <a:t>jig</a:t>
              </a:r>
              <a:endParaRPr lang="es-MX" sz="1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30259" y="2305921"/>
              <a:ext cx="1929323" cy="1326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6" name="Rectangle 15"/>
            <p:cNvSpPr/>
            <p:nvPr/>
          </p:nvSpPr>
          <p:spPr>
            <a:xfrm rot="5400000">
              <a:off x="6182844" y="3351395"/>
              <a:ext cx="1982902" cy="8807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8248829" y="3662395"/>
              <a:ext cx="617733" cy="593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 rot="16200000">
            <a:off x="6953091" y="3969564"/>
            <a:ext cx="1793706" cy="194948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24" name="Group 23"/>
          <p:cNvGrpSpPr/>
          <p:nvPr/>
        </p:nvGrpSpPr>
        <p:grpSpPr>
          <a:xfrm rot="10800000">
            <a:off x="7667566" y="4107411"/>
            <a:ext cx="674712" cy="701814"/>
            <a:chOff x="7631605" y="3030052"/>
            <a:chExt cx="674712" cy="701814"/>
          </a:xfrm>
        </p:grpSpPr>
        <p:sp>
          <p:nvSpPr>
            <p:cNvPr id="29" name="Rounded Rectangle 28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798240" y="5472998"/>
            <a:ext cx="9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Use </a:t>
            </a:r>
            <a:r>
              <a:rPr lang="es-MX" sz="1200" dirty="0" err="1" smtClean="0"/>
              <a:t>marks</a:t>
            </a:r>
            <a:endParaRPr lang="es-MX" sz="1200" dirty="0"/>
          </a:p>
        </p:txBody>
      </p:sp>
      <p:sp>
        <p:nvSpPr>
          <p:cNvPr id="26" name="Rectangle 25"/>
          <p:cNvSpPr/>
          <p:nvPr/>
        </p:nvSpPr>
        <p:spPr>
          <a:xfrm rot="16200000">
            <a:off x="5845401" y="4898232"/>
            <a:ext cx="1929323" cy="1326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7" name="Rectangle 26"/>
          <p:cNvSpPr/>
          <p:nvPr/>
        </p:nvSpPr>
        <p:spPr>
          <a:xfrm>
            <a:off x="6841784" y="5841158"/>
            <a:ext cx="1982902" cy="880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7053945" y="4047451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217486" y="4055031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369886" y="4040331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529434" y="4055031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92975" y="4062611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845375" y="4047911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004923" y="4062611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168464" y="4070191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320864" y="4055491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381742" y="1505616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6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Errores se acumulan con el tiempo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Mientras mas te alejas en la mesa, mas te alejas de la posición correcta</a:t>
            </a:r>
          </a:p>
          <a:p>
            <a:r>
              <a:rPr lang="es-MX" dirty="0" smtClean="0"/>
              <a:t>Solución: Utiliza técnicas de alineación múltiples veces en una carrera para mayor precisión </a:t>
            </a:r>
          </a:p>
          <a:p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grpSp>
        <p:nvGrpSpPr>
          <p:cNvPr id="5" name="Group 4"/>
          <p:cNvGrpSpPr/>
          <p:nvPr/>
        </p:nvGrpSpPr>
        <p:grpSpPr>
          <a:xfrm rot="5136764">
            <a:off x="791013" y="3734291"/>
            <a:ext cx="674712" cy="701814"/>
            <a:chOff x="7631605" y="3030052"/>
            <a:chExt cx="674712" cy="701814"/>
          </a:xfrm>
        </p:grpSpPr>
        <p:sp>
          <p:nvSpPr>
            <p:cNvPr id="6" name="Rounded Rectangle 5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cxnSp>
        <p:nvCxnSpPr>
          <p:cNvPr id="10" name="Straight Connector 9"/>
          <p:cNvCxnSpPr>
            <a:stCxn id="6" idx="2"/>
          </p:cNvCxnSpPr>
          <p:nvPr/>
        </p:nvCxnSpPr>
        <p:spPr>
          <a:xfrm flipV="1">
            <a:off x="778677" y="3553628"/>
            <a:ext cx="6351582" cy="560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016404" y="3744144"/>
            <a:ext cx="1187198" cy="63769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Misión Modelo 1</a:t>
            </a:r>
            <a:endParaRPr lang="es-MX" dirty="0"/>
          </a:p>
        </p:txBody>
      </p:sp>
      <p:grpSp>
        <p:nvGrpSpPr>
          <p:cNvPr id="13" name="Group 12"/>
          <p:cNvGrpSpPr/>
          <p:nvPr/>
        </p:nvGrpSpPr>
        <p:grpSpPr>
          <a:xfrm rot="5136764">
            <a:off x="834104" y="4726338"/>
            <a:ext cx="674712" cy="701814"/>
            <a:chOff x="7631605" y="3030052"/>
            <a:chExt cx="674712" cy="701814"/>
          </a:xfrm>
        </p:grpSpPr>
        <p:sp>
          <p:nvSpPr>
            <p:cNvPr id="14" name="Rounded Rectangle 13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cxnSp>
        <p:nvCxnSpPr>
          <p:cNvPr id="17" name="Straight Connector 16"/>
          <p:cNvCxnSpPr>
            <a:stCxn id="14" idx="2"/>
          </p:cNvCxnSpPr>
          <p:nvPr/>
        </p:nvCxnSpPr>
        <p:spPr>
          <a:xfrm flipV="1">
            <a:off x="821768" y="4545675"/>
            <a:ext cx="6351582" cy="560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21469" y="4736191"/>
            <a:ext cx="1187198" cy="63769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Misión Modelo 2</a:t>
            </a:r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12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Ubicación en la mesa de la FLL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5620055" cy="4654528"/>
          </a:xfrm>
        </p:spPr>
        <p:txBody>
          <a:bodyPr/>
          <a:lstStyle/>
          <a:p>
            <a:r>
              <a:rPr lang="es-MX" dirty="0" smtClean="0"/>
              <a:t>Considere las siguientes estrategias de alineación:</a:t>
            </a:r>
          </a:p>
          <a:p>
            <a:pPr lvl="1"/>
            <a:r>
              <a:rPr lang="es-MX" dirty="0" smtClean="0"/>
              <a:t>Alineación en paredes – Apoye la parte trasera de su robot con la pared. Nota: para mejorar la técnica consulte la Lección Avanzada: Stall Detection (aun no disponible en español)</a:t>
            </a:r>
          </a:p>
          <a:p>
            <a:pPr lvl="1"/>
            <a:r>
              <a:rPr lang="es-MX" dirty="0" smtClean="0"/>
              <a:t>Alinear en líneas – Si el robot se esta desalineando, puede reajustarse en sobre cualquier línea. Consulte la Lección Avanzada: Squaring </a:t>
            </a:r>
          </a:p>
          <a:p>
            <a:pPr lvl="1"/>
            <a:r>
              <a:rPr lang="es-MX" dirty="0" smtClean="0"/>
              <a:t>Muévase hasta una línea – Muévase hasta encontrar un línea para saber donde se encuentra en la mesa</a:t>
            </a:r>
            <a:r>
              <a:rPr lang="es-MX" dirty="0"/>
              <a:t>. Consulte la Lección </a:t>
            </a:r>
            <a:r>
              <a:rPr lang="es-MX" dirty="0" smtClean="0"/>
              <a:t>Principiante: Sensor de Color (Color Sensor)</a:t>
            </a:r>
          </a:p>
          <a:p>
            <a:pPr lvl="1"/>
            <a:r>
              <a:rPr lang="es-MX" dirty="0" smtClean="0"/>
              <a:t>Alineación con un objeto de la misión – Los objetos fijos de la misión pueden ser usados para alinear el robot</a:t>
            </a:r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716194" y="4019734"/>
            <a:ext cx="1861911" cy="11139"/>
          </a:xfrm>
          <a:prstGeom prst="line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59819" y="5090205"/>
            <a:ext cx="1187198" cy="53471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Objeto de la Misión</a:t>
            </a:r>
            <a:endParaRPr lang="es-MX" dirty="0"/>
          </a:p>
        </p:txBody>
      </p:sp>
      <p:grpSp>
        <p:nvGrpSpPr>
          <p:cNvPr id="13" name="Group 12"/>
          <p:cNvGrpSpPr/>
          <p:nvPr/>
        </p:nvGrpSpPr>
        <p:grpSpPr>
          <a:xfrm rot="20696983">
            <a:off x="7382223" y="3206523"/>
            <a:ext cx="674712" cy="701814"/>
            <a:chOff x="7631605" y="3030052"/>
            <a:chExt cx="674712" cy="701814"/>
          </a:xfrm>
        </p:grpSpPr>
        <p:sp>
          <p:nvSpPr>
            <p:cNvPr id="10" name="Rounded Rectangle 9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7584509" y="4388391"/>
            <a:ext cx="674712" cy="701814"/>
            <a:chOff x="7631605" y="3030052"/>
            <a:chExt cx="674712" cy="701814"/>
          </a:xfrm>
        </p:grpSpPr>
        <p:sp>
          <p:nvSpPr>
            <p:cNvPr id="15" name="Rounded Rectangle 14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7049862" y="2699659"/>
            <a:ext cx="1483679" cy="668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" name="Rectangle 18"/>
          <p:cNvSpPr/>
          <p:nvPr/>
        </p:nvSpPr>
        <p:spPr>
          <a:xfrm rot="5400000">
            <a:off x="7907452" y="2132015"/>
            <a:ext cx="1202134" cy="668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20" name="Group 19"/>
          <p:cNvGrpSpPr/>
          <p:nvPr/>
        </p:nvGrpSpPr>
        <p:grpSpPr>
          <a:xfrm rot="10800000">
            <a:off x="7478093" y="1983133"/>
            <a:ext cx="674712" cy="701814"/>
            <a:chOff x="7631605" y="3030052"/>
            <a:chExt cx="674712" cy="701814"/>
          </a:xfrm>
        </p:grpSpPr>
        <p:sp>
          <p:nvSpPr>
            <p:cNvPr id="21" name="Rounded Rectangle 20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490940" y="2220642"/>
            <a:ext cx="91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Alinear con pared</a:t>
            </a:r>
            <a:endParaRPr lang="es-MX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334731" y="3373403"/>
            <a:ext cx="91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Alinear con líneas de la mesa</a:t>
            </a:r>
            <a:endParaRPr lang="es-MX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446903" y="4569735"/>
            <a:ext cx="913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Alinear con un objeto de la misión </a:t>
            </a:r>
            <a:endParaRPr lang="es-MX" sz="1200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6054534" y="1508948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23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Ajuste de Accesorios en la Base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Los accesorios deben ser ajustados siempre de la misma manera para mejorar la confiabilidad y precisión del robot.</a:t>
            </a:r>
          </a:p>
          <a:p>
            <a:pPr lvl="1"/>
            <a:r>
              <a:rPr lang="es-MX" dirty="0" smtClean="0"/>
              <a:t>Usar plantillas que solo restrinjan la posición del brazo para asegurarse de que siempre sea colocado correctamente.</a:t>
            </a:r>
          </a:p>
          <a:p>
            <a:pPr lvl="2"/>
            <a:r>
              <a:rPr lang="es-MX" dirty="0" smtClean="0"/>
              <a:t>En la categoría </a:t>
            </a:r>
            <a:r>
              <a:rPr lang="es-MX" dirty="0" err="1" smtClean="0"/>
              <a:t>Senior</a:t>
            </a:r>
            <a:r>
              <a:rPr lang="es-MX" dirty="0" smtClean="0"/>
              <a:t> </a:t>
            </a:r>
            <a:r>
              <a:rPr lang="es-MX" dirty="0" err="1" smtClean="0"/>
              <a:t>Solutions</a:t>
            </a:r>
            <a:r>
              <a:rPr lang="es-MX" dirty="0" smtClean="0"/>
              <a:t>, usamos una plantilla para ajustar el brazo que levantaba la caja de píldoras, siempre ajustando a la altura correcta</a:t>
            </a:r>
          </a:p>
          <a:p>
            <a:pPr lvl="1"/>
            <a:r>
              <a:rPr lang="es-MX" dirty="0" smtClean="0"/>
              <a:t>Indicadores en el robot ( </a:t>
            </a:r>
            <a:r>
              <a:rPr lang="es-MX" dirty="0" err="1" smtClean="0"/>
              <a:t>ejem</a:t>
            </a:r>
            <a:r>
              <a:rPr lang="es-MX" dirty="0" smtClean="0"/>
              <a:t>. Conectores brillantes ) ayudan a recordar la posición donde deben colocarse los accesorios</a:t>
            </a:r>
          </a:p>
          <a:p>
            <a:pPr lvl="2"/>
            <a:r>
              <a:rPr lang="es-MX" dirty="0" smtClean="0"/>
              <a:t>En la categoría </a:t>
            </a:r>
            <a:r>
              <a:rPr lang="es-MX" dirty="0" err="1" smtClean="0"/>
              <a:t>Food</a:t>
            </a:r>
            <a:r>
              <a:rPr lang="es-MX" dirty="0" smtClean="0"/>
              <a:t> Factor, teníamos un conector rojo en un hoyo para recordar hasta donde jalar el brazo </a:t>
            </a:r>
          </a:p>
          <a:p>
            <a:pPr lvl="1"/>
            <a:r>
              <a:rPr lang="es-MX" dirty="0" smtClean="0"/>
              <a:t>Puedes usar un sensor táctil para detectar la posición del accesorio al inicio de una carrera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0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Ajuste de motores en la Base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732053" cy="4654528"/>
          </a:xfrm>
        </p:spPr>
        <p:txBody>
          <a:bodyPr/>
          <a:lstStyle/>
          <a:p>
            <a:r>
              <a:rPr lang="es-MX" dirty="0" smtClean="0"/>
              <a:t>Moviendo accesorios o ruedas</a:t>
            </a:r>
          </a:p>
          <a:p>
            <a:pPr lvl="1"/>
            <a:r>
              <a:rPr lang="es-MX" dirty="0" smtClean="0"/>
              <a:t>Cuando el programa se ha detenido, puedes mover los accesorios o ruedas sin ningún problema</a:t>
            </a:r>
          </a:p>
          <a:p>
            <a:pPr lvl="1"/>
            <a:r>
              <a:rPr lang="es-MX" dirty="0" smtClean="0"/>
              <a:t>Si el programa esta ejecutándose, deben seguirse ciertos pasos</a:t>
            </a:r>
          </a:p>
          <a:p>
            <a:pPr lvl="2"/>
            <a:r>
              <a:rPr lang="es-MX" dirty="0" smtClean="0"/>
              <a:t>Ponga los motores en modo “Continuar por impulso”</a:t>
            </a:r>
          </a:p>
          <a:p>
            <a:pPr lvl="2"/>
            <a:r>
              <a:rPr lang="es-MX" dirty="0" smtClean="0"/>
              <a:t>Si mueve los motores </a:t>
            </a:r>
            <a:r>
              <a:rPr lang="es-MX" dirty="0"/>
              <a:t>en modo “Continuar por impulso</a:t>
            </a:r>
            <a:r>
              <a:rPr lang="es-MX" dirty="0" smtClean="0"/>
              <a:t>”, ¡los motores regresaran a su posición original en el siguiente movimiento!</a:t>
            </a:r>
          </a:p>
          <a:p>
            <a:pPr lvl="3"/>
            <a:r>
              <a:rPr lang="es-MX" dirty="0" smtClean="0"/>
              <a:t>Debe resetear los motores después de ajustarlos y antes de empezar una carrera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pic>
        <p:nvPicPr>
          <p:cNvPr id="5" name="Picture 4" descr="Screen Shot 2014-11-04 at 12.56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660" y="2147836"/>
            <a:ext cx="3308886" cy="15810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40660" y="1459114"/>
            <a:ext cx="3308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1) Ponga </a:t>
            </a:r>
            <a:r>
              <a:rPr lang="es-MX" sz="1400" dirty="0"/>
              <a:t>los motores en modo “Continuar por </a:t>
            </a:r>
            <a:r>
              <a:rPr lang="es-MX" sz="1400" dirty="0" smtClean="0"/>
              <a:t>impulso” para poder ajustarlos a mano</a:t>
            </a:r>
            <a:endParaRPr lang="es-MX" sz="1400" dirty="0"/>
          </a:p>
        </p:txBody>
      </p:sp>
      <p:pic>
        <p:nvPicPr>
          <p:cNvPr id="10" name="Picture 9" descr="Screen Shot 2014-11-04 at 12.58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660" y="4723805"/>
            <a:ext cx="3124739" cy="14029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40660" y="4148668"/>
            <a:ext cx="3308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2) Después resetee los motores</a:t>
            </a:r>
            <a:endParaRPr lang="es-MX" sz="14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295558" y="1525744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Usando “Continuar por impulso”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pic>
        <p:nvPicPr>
          <p:cNvPr id="3" name="Picture 2" descr="Screen Shot 2014-11-04 at 1.16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1505616"/>
            <a:ext cx="8686800" cy="30544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5901" y="4590921"/>
            <a:ext cx="73034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Si ejecuta este programa y reajusta manualmente los motores, notará que después de presionar el botón el motor mediano se vuelve impredecible, pues el nuevo movimiento no comienza desde donde fue ajustado, mas bien regresa a la posición anterior y después se acciona. Esto es impredecible, no es confiable ni estable. Por eso los motores deben ser reseteados</a:t>
            </a:r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050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2199</TotalTime>
  <Words>1038</Words>
  <Application>Microsoft Macintosh PowerPoint</Application>
  <PresentationFormat>On-screen Show (4:3)</PresentationFormat>
  <Paragraphs>107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Helvetica Neue</vt:lpstr>
      <vt:lpstr>Arial</vt:lpstr>
      <vt:lpstr>Retrospect</vt:lpstr>
      <vt:lpstr>intermediatev2</vt:lpstr>
      <vt:lpstr>LECCIONES DE  PROGRAMACION INTERMEDIAS</vt:lpstr>
      <vt:lpstr>Objetivos</vt:lpstr>
      <vt:lpstr>Fuente de Problemas</vt:lpstr>
      <vt:lpstr>Puntos de Inicio en la Base son Críticos</vt:lpstr>
      <vt:lpstr>Errores se acumulan con el tiempo</vt:lpstr>
      <vt:lpstr>Ubicación en la mesa de la FLL</vt:lpstr>
      <vt:lpstr>Ajuste de Accesorios en la Base</vt:lpstr>
      <vt:lpstr>Ajuste de motores en la Base</vt:lpstr>
      <vt:lpstr>Usando “Continuar por impulso”</vt:lpstr>
      <vt:lpstr>“Continuar con impulso” y Reset</vt:lpstr>
      <vt:lpstr>Otros Factores de Precisión </vt:lpstr>
      <vt:lpstr>Créditos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Lesson: Improving Robot Reliability in FLL</dc:title>
  <dc:creator>Diseño</dc:creator>
  <cp:lastModifiedBy>Srinivasan Seshan</cp:lastModifiedBy>
  <cp:revision>23</cp:revision>
  <cp:lastPrinted>2015-11-14T04:34:43Z</cp:lastPrinted>
  <dcterms:created xsi:type="dcterms:W3CDTF">2014-11-14T02:10:18Z</dcterms:created>
  <dcterms:modified xsi:type="dcterms:W3CDTF">2017-02-10T22:53:44Z</dcterms:modified>
</cp:coreProperties>
</file>