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</p:sldMasterIdLst>
  <p:notesMasterIdLst>
    <p:notesMasterId r:id="rId15"/>
  </p:notesMasterIdLst>
  <p:handoutMasterIdLst>
    <p:handoutMasterId r:id="rId16"/>
  </p:handoutMasterIdLst>
  <p:sldIdLst>
    <p:sldId id="300" r:id="rId3"/>
    <p:sldId id="288" r:id="rId4"/>
    <p:sldId id="290" r:id="rId5"/>
    <p:sldId id="292" r:id="rId6"/>
    <p:sldId id="293" r:id="rId7"/>
    <p:sldId id="294" r:id="rId8"/>
    <p:sldId id="295" r:id="rId9"/>
    <p:sldId id="296" r:id="rId10"/>
    <p:sldId id="297" r:id="rId11"/>
    <p:sldId id="299" r:id="rId12"/>
    <p:sldId id="287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00" autoAdjust="0"/>
    <p:restoredTop sz="95680" autoAdjust="0"/>
  </p:normalViewPr>
  <p:slideViewPr>
    <p:cSldViewPr snapToGrid="0" snapToObjects="1">
      <p:cViewPr>
        <p:scale>
          <a:sx n="75" d="100"/>
          <a:sy n="75" d="100"/>
        </p:scale>
        <p:origin x="912" y="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66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2708-2A86-4155-BDDA-029D7926A0E2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46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FB37-1743-45E1-813B-0F31EA7B52A2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856E-918D-45A6-BA6E-083F2ADDC3D8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2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58E2-630D-4490-AFF6-A338E784AFB6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26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E8F5-B69D-4F37-AA8D-A01DF6E72580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72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50EC-8E2D-4E5C-9AB5-F1BBE4C2E30D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99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E4E0-020C-42C0-B55B-32B3D8B542BA}" type="datetime1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09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ACAD-749A-4C16-A63D-02B0E4AE068C}" type="datetime1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94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8FA7-E0B4-453D-846F-AD7AC3AB5919}" type="datetime1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1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1C0E-1620-40F7-9668-FD0AFAB934F2}" type="datetime1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49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8839B90-7345-4DC3-B2CC-4D7B65442688}" type="datetime1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8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86FF-760C-4025-81E3-3FE3BF771D15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0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4E6-C567-4CC2-9288-38345C40E2DF}" type="datetime1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30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48D9-2FBA-4689-BEDC-11B5A6C603A5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20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33F8-064E-430D-91C7-9D62252EBB2F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848-E2E0-45D4-BDFE-05A719DE03F5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2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05B8-E255-4E34-8AEF-52E0081CE81B}" type="datetime1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6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3423-8130-4580-9EE0-45293D61E979}" type="datetime1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2426-3456-4AA8-9F9E-3B6A1B4624B1}" type="datetime1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05C9-0B84-4D0D-90DD-ADFFC030334A}" type="datetime1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FC16D11-3E2D-4A94-B872-9A66EAD039A0}" type="datetime1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6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56A7-1793-4EE9-89A2-56412202B94F}" type="datetime1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0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02D15A-A923-4405-822D-3AC4F3AE88BE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107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5143A4-9038-4F0D-BE3A-6A914001015C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305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LECCIONES DE </a:t>
            </a:r>
            <a:br>
              <a:rPr lang="en-US" dirty="0"/>
            </a:br>
            <a:r>
              <a:rPr lang="en-US" dirty="0"/>
              <a:t>PROGRAMACION</a:t>
            </a:r>
            <a:br>
              <a:rPr lang="en-US" dirty="0"/>
            </a:br>
            <a:r>
              <a:rPr lang="en-US" dirty="0"/>
              <a:t>INTERMEDIAS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Variables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00084" y="4469074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3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altLang="en-US" sz="4300" dirty="0" smtClean="0"/>
              <a:t>Solución Desafío 2: Contador de líneas</a:t>
            </a:r>
            <a:endParaRPr lang="es-MX" altLang="en-US" sz="43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105BE49-FB6C-4ECA-AF0F-3248BF262EF6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4" name="Picture 3" descr="Screen Shot 2015-05-27 at 5.05.27 PM 1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 r="2264"/>
          <a:stretch/>
        </p:blipFill>
        <p:spPr>
          <a:xfrm>
            <a:off x="199698" y="2534908"/>
            <a:ext cx="8914272" cy="161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0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Siguientes Pasos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Usaremos Variables en las siguientes Lecciones: </a:t>
            </a:r>
          </a:p>
          <a:p>
            <a:pPr lvl="1"/>
            <a:r>
              <a:rPr lang="es-MX" dirty="0" smtClean="0"/>
              <a:t>Avanzado: Menu System (Consulte Disponibilidad en Español)</a:t>
            </a:r>
          </a:p>
          <a:p>
            <a:pPr lvl="1"/>
            <a:r>
              <a:rPr lang="es-MX" dirty="0" smtClean="0"/>
              <a:t>Avanzado: Parallel Beam Synchronization</a:t>
            </a:r>
            <a:r>
              <a:rPr lang="es-MX" dirty="0"/>
              <a:t> (Consulte Disponibilidad en Español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1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Créditos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tutorial fue creado por Sanjay Seshan y Arvind Seshan</a:t>
            </a:r>
          </a:p>
          <a:p>
            <a:r>
              <a:rPr lang="es-MX" dirty="0"/>
              <a:t>Mas lecciones disponibles en </a:t>
            </a:r>
            <a:r>
              <a:rPr lang="es-MX" dirty="0">
                <a:hlinkClick r:id="rId3"/>
              </a:rPr>
              <a:t>www.ev3lessons.com</a:t>
            </a:r>
            <a:endParaRPr lang="es-MX" dirty="0"/>
          </a:p>
          <a:p>
            <a:endParaRPr lang="es-MX" dirty="0"/>
          </a:p>
          <a:p>
            <a:r>
              <a:rPr lang="es-MX" dirty="0"/>
              <a:t>Traducido por David Daniel Galván Medrano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69605" y="4924970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155" y="3801857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 smtClean="0"/>
              <a:t>Conozca los diferentes tipos de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Aprenda a leer y escribir variables</a:t>
            </a:r>
          </a:p>
          <a:p>
            <a:endParaRPr lang="es-MX" dirty="0" smtClean="0"/>
          </a:p>
          <a:p>
            <a:r>
              <a:rPr lang="es-MX" dirty="0" smtClean="0"/>
              <a:t>Prerrequisitos:  Cables de Datos, Sensor de Color, Bloque Pantalla, Bloque Esperar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3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5-27 at 11.16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942" y="1559389"/>
            <a:ext cx="1866900" cy="711200"/>
          </a:xfrm>
          <a:prstGeom prst="rect">
            <a:avLst/>
          </a:prstGeom>
        </p:spPr>
      </p:pic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altLang="en-US" dirty="0" smtClean="0"/>
              <a:t>Extra: Bloque Pantalla “Conectado”</a:t>
            </a:r>
            <a:endParaRPr lang="es-MX" altLang="en-US" dirty="0"/>
          </a:p>
        </p:txBody>
      </p:sp>
      <p:pic>
        <p:nvPicPr>
          <p:cNvPr id="44036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8" t="20966" r="55542" b="61258"/>
          <a:stretch>
            <a:fillRect/>
          </a:stretch>
        </p:blipFill>
        <p:spPr>
          <a:xfrm>
            <a:off x="1001908" y="2024527"/>
            <a:ext cx="5600700" cy="1724025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BF08A7-D6E4-494E-BF66-67A44E35DEB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44037" name="TextBox 5"/>
          <p:cNvSpPr txBox="1">
            <a:spLocks noChangeArrowheads="1"/>
          </p:cNvSpPr>
          <p:nvPr/>
        </p:nvSpPr>
        <p:spPr bwMode="auto">
          <a:xfrm>
            <a:off x="1481333" y="1962614"/>
            <a:ext cx="1828800" cy="3079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400" dirty="0" smtClean="0"/>
              <a:t>Texto a mostrar</a:t>
            </a:r>
            <a:endParaRPr lang="es-MX" altLang="en-US" sz="1400" dirty="0"/>
          </a:p>
        </p:txBody>
      </p:sp>
      <p:cxnSp>
        <p:nvCxnSpPr>
          <p:cNvPr id="44038" name="Straight Arrow Connector 7"/>
          <p:cNvCxnSpPr>
            <a:cxnSpLocks noChangeShapeType="1"/>
            <a:stCxn id="44037" idx="3"/>
          </p:cNvCxnSpPr>
          <p:nvPr/>
        </p:nvCxnSpPr>
        <p:spPr bwMode="auto">
          <a:xfrm>
            <a:off x="3310133" y="2116602"/>
            <a:ext cx="365125" cy="317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39" name="TextBox 13"/>
          <p:cNvSpPr txBox="1">
            <a:spLocks noChangeArrowheads="1"/>
          </p:cNvSpPr>
          <p:nvPr/>
        </p:nvSpPr>
        <p:spPr bwMode="auto">
          <a:xfrm>
            <a:off x="3998545" y="1946739"/>
            <a:ext cx="2786625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400" dirty="0" smtClean="0"/>
              <a:t>Click en el icono para Conectado</a:t>
            </a:r>
            <a:endParaRPr lang="es-MX" altLang="en-US" sz="1400" dirty="0"/>
          </a:p>
        </p:txBody>
      </p:sp>
      <p:cxnSp>
        <p:nvCxnSpPr>
          <p:cNvPr id="44040" name="Straight Arrow Connector 15"/>
          <p:cNvCxnSpPr>
            <a:cxnSpLocks noChangeShapeType="1"/>
          </p:cNvCxnSpPr>
          <p:nvPr/>
        </p:nvCxnSpPr>
        <p:spPr bwMode="auto">
          <a:xfrm>
            <a:off x="5688208" y="2254714"/>
            <a:ext cx="303213" cy="179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1" name="TextBox 17"/>
          <p:cNvSpPr txBox="1">
            <a:spLocks noChangeArrowheads="1"/>
          </p:cNvSpPr>
          <p:nvPr/>
        </p:nvSpPr>
        <p:spPr bwMode="auto">
          <a:xfrm>
            <a:off x="841571" y="4031127"/>
            <a:ext cx="2468562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400" dirty="0" smtClean="0"/>
              <a:t>Entrada del Texto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400" dirty="0" smtClean="0"/>
              <a:t>Limpiar pantalla anterior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400" dirty="0" smtClean="0"/>
              <a:t>Columna de inicio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400" dirty="0" smtClean="0"/>
              <a:t>Fila de inicio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400" dirty="0" smtClean="0"/>
              <a:t>Texto blanco o negro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400" dirty="0" smtClean="0"/>
              <a:t>Tamaño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400" dirty="0" smtClean="0"/>
              <a:t>0 – Normal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400" dirty="0" smtClean="0"/>
              <a:t>1 – Negrita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400" dirty="0" smtClean="0"/>
              <a:t>2 – Grande</a:t>
            </a:r>
            <a:endParaRPr lang="es-MX" altLang="en-US" sz="1400" dirty="0"/>
          </a:p>
        </p:txBody>
      </p:sp>
      <p:cxnSp>
        <p:nvCxnSpPr>
          <p:cNvPr id="44042" name="Elbow Connector 19"/>
          <p:cNvCxnSpPr>
            <a:cxnSpLocks noChangeShapeType="1"/>
          </p:cNvCxnSpPr>
          <p:nvPr/>
        </p:nvCxnSpPr>
        <p:spPr bwMode="auto">
          <a:xfrm flipV="1">
            <a:off x="2852933" y="3227852"/>
            <a:ext cx="1817688" cy="1004887"/>
          </a:xfrm>
          <a:prstGeom prst="bentConnector3">
            <a:avLst>
              <a:gd name="adj1" fmla="val 100315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3" name="Elbow Connector 25"/>
          <p:cNvCxnSpPr>
            <a:cxnSpLocks noChangeShapeType="1"/>
          </p:cNvCxnSpPr>
          <p:nvPr/>
        </p:nvCxnSpPr>
        <p:spPr bwMode="auto">
          <a:xfrm flipV="1">
            <a:off x="2798958" y="3238964"/>
            <a:ext cx="2432050" cy="1400175"/>
          </a:xfrm>
          <a:prstGeom prst="bentConnector3">
            <a:avLst>
              <a:gd name="adj1" fmla="val 100139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4" name="Elbow Connector 29"/>
          <p:cNvCxnSpPr>
            <a:cxnSpLocks noChangeShapeType="1"/>
          </p:cNvCxnSpPr>
          <p:nvPr/>
        </p:nvCxnSpPr>
        <p:spPr bwMode="auto">
          <a:xfrm flipV="1">
            <a:off x="3086296" y="3204039"/>
            <a:ext cx="1870075" cy="1230313"/>
          </a:xfrm>
          <a:prstGeom prst="bentConnector3">
            <a:avLst>
              <a:gd name="adj1" fmla="val 9987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5" name="Elbow Connector 43014"/>
          <p:cNvCxnSpPr>
            <a:cxnSpLocks noChangeShapeType="1"/>
          </p:cNvCxnSpPr>
          <p:nvPr/>
        </p:nvCxnSpPr>
        <p:spPr bwMode="auto">
          <a:xfrm flipV="1">
            <a:off x="2578296" y="3238964"/>
            <a:ext cx="2909887" cy="1635125"/>
          </a:xfrm>
          <a:prstGeom prst="bentConnector3">
            <a:avLst>
              <a:gd name="adj1" fmla="val 1001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6" name="Elbow Connector 43019"/>
          <p:cNvCxnSpPr>
            <a:cxnSpLocks noChangeShapeType="1"/>
          </p:cNvCxnSpPr>
          <p:nvPr/>
        </p:nvCxnSpPr>
        <p:spPr bwMode="auto">
          <a:xfrm flipV="1">
            <a:off x="2487808" y="3273889"/>
            <a:ext cx="3303588" cy="1773238"/>
          </a:xfrm>
          <a:prstGeom prst="bentConnector3">
            <a:avLst>
              <a:gd name="adj1" fmla="val 100319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7" name="Elbow Connector 43022"/>
          <p:cNvCxnSpPr>
            <a:cxnSpLocks noChangeShapeType="1"/>
          </p:cNvCxnSpPr>
          <p:nvPr/>
        </p:nvCxnSpPr>
        <p:spPr bwMode="auto">
          <a:xfrm flipV="1">
            <a:off x="1663896" y="3273889"/>
            <a:ext cx="4327525" cy="1992313"/>
          </a:xfrm>
          <a:prstGeom prst="bentConnector3">
            <a:avLst>
              <a:gd name="adj1" fmla="val 10015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0803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 dirty="0" smtClean="0"/>
              <a:t>Variables</a:t>
            </a:r>
            <a:endParaRPr lang="es-MX" alt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 smtClean="0"/>
              <a:t>¿Qué es una variable? R.- Una variable guarda un valor que después puede ser usado en el programa. Míralo como una caja donde guardas cosas para después usarlas.</a:t>
            </a:r>
          </a:p>
          <a:p>
            <a:r>
              <a:rPr lang="es-MX" altLang="en-US" dirty="0" smtClean="0"/>
              <a:t>Puedes poner cualquier nombre a la variable</a:t>
            </a:r>
          </a:p>
          <a:p>
            <a:r>
              <a:rPr lang="es-MX" altLang="en-US" dirty="0" smtClean="0"/>
              <a:t>Los tipos de variables son:</a:t>
            </a:r>
          </a:p>
          <a:p>
            <a:pPr lvl="1"/>
            <a:r>
              <a:rPr lang="es-MX" altLang="en-US" dirty="0" smtClean="0"/>
              <a:t>Numérico (guarda un numero)</a:t>
            </a:r>
          </a:p>
          <a:p>
            <a:pPr lvl="1"/>
            <a:r>
              <a:rPr lang="es-MX" altLang="en-US" dirty="0" smtClean="0"/>
              <a:t>Lógico (guarda un Verdadero/Falso)</a:t>
            </a:r>
          </a:p>
          <a:p>
            <a:pPr lvl="1"/>
            <a:r>
              <a:rPr lang="es-MX" altLang="en-US" dirty="0" smtClean="0"/>
              <a:t>Texto (Guarda líneas de texto “Hola mundo”)</a:t>
            </a:r>
          </a:p>
          <a:p>
            <a:pPr lvl="1"/>
            <a:r>
              <a:rPr lang="es-MX" altLang="en-US" dirty="0" smtClean="0"/>
              <a:t>Arreglo Numérico (guarda una serie de números … 1,2,3,10,55)</a:t>
            </a:r>
          </a:p>
          <a:p>
            <a:pPr lvl="1"/>
            <a:r>
              <a:rPr lang="es-MX" altLang="en-US" dirty="0" smtClean="0"/>
              <a:t>Arreglo lógico (Guarda una serie de valores lógicos … Verdadero, Falso, Falso)</a:t>
            </a:r>
          </a:p>
          <a:p>
            <a:r>
              <a:rPr lang="es-MX" altLang="en-US" dirty="0" smtClean="0"/>
              <a:t>Pueden usarse con entradas y salidas así que pueden usarse para….</a:t>
            </a:r>
          </a:p>
          <a:p>
            <a:pPr lvl="1"/>
            <a:r>
              <a:rPr lang="es-MX" altLang="en-US" dirty="0" smtClean="0"/>
              <a:t>Escribir – Pone un valor en la variable</a:t>
            </a:r>
          </a:p>
          <a:p>
            <a:pPr lvl="1"/>
            <a:r>
              <a:rPr lang="es-MX" altLang="en-US" dirty="0" smtClean="0"/>
              <a:t>Leer – Saca el ultimo valor escrito en la variable</a:t>
            </a:r>
            <a:endParaRPr lang="es-MX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108AA85-A6D8-41C5-ADE8-2A4032FE9326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86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¿Por qué usar Variables?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Las variables son formas de mover datos por todo el programa sin tantos Cables de Datos.</a:t>
            </a:r>
          </a:p>
          <a:p>
            <a:r>
              <a:rPr lang="es-MX" dirty="0" smtClean="0"/>
              <a:t>Puedes usar variables para transferir datos dentro de un Mi Bloque sin necesidad de parámetros de entrada ( </a:t>
            </a:r>
            <a:r>
              <a:rPr lang="es-MX" dirty="0" err="1" smtClean="0"/>
              <a:t>ejem</a:t>
            </a:r>
            <a:r>
              <a:rPr lang="es-MX" dirty="0" smtClean="0"/>
              <a:t>. Una variable para el tamaño de la rueda en </a:t>
            </a:r>
            <a:r>
              <a:rPr lang="es-MX" dirty="0" err="1" smtClean="0"/>
              <a:t>Move-inches</a:t>
            </a:r>
            <a:r>
              <a:rPr lang="es-MX" dirty="0" smtClean="0"/>
              <a:t> – No se añade una entrada porque raramente este valor cambia. Puedes usar la variable en varios lugares y solo cambiarla en un punto especial.)</a:t>
            </a:r>
          </a:p>
          <a:p>
            <a:r>
              <a:rPr lang="es-MX" dirty="0" smtClean="0"/>
              <a:t>Las variables Arreglo pueden guardar y manejar muchos datos sin necesidad de tantos cables de datos. Pues tener muchas variables o muchos cables de datos puede complicar el programa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2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5911" y="3785797"/>
            <a:ext cx="7933078" cy="19308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41770"/>
          <a:stretch/>
        </p:blipFill>
        <p:spPr>
          <a:xfrm>
            <a:off x="2417993" y="4456479"/>
            <a:ext cx="4678433" cy="924666"/>
          </a:xfrm>
          <a:prstGeom prst="rect">
            <a:avLst/>
          </a:prstGeom>
        </p:spPr>
      </p:pic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 dirty="0" smtClean="0"/>
              <a:t>Bloques de Variables</a:t>
            </a:r>
            <a:endParaRPr lang="es-MX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3C1B68-4620-4308-B64D-C0AD2FB8EE8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3557" name="TextBox 5"/>
          <p:cNvSpPr txBox="1">
            <a:spLocks noChangeArrowheads="1"/>
          </p:cNvSpPr>
          <p:nvPr/>
        </p:nvSpPr>
        <p:spPr bwMode="auto">
          <a:xfrm>
            <a:off x="3168917" y="5195811"/>
            <a:ext cx="9204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400" dirty="0" smtClean="0"/>
              <a:t>Escribir Numero</a:t>
            </a:r>
            <a:endParaRPr lang="es-MX" altLang="en-US" sz="1400" dirty="0"/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2333963" y="5195811"/>
            <a:ext cx="8349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400" dirty="0" smtClean="0"/>
              <a:t>Leer Numero</a:t>
            </a:r>
            <a:endParaRPr lang="es-MX" altLang="en-US" sz="1400" dirty="0"/>
          </a:p>
        </p:txBody>
      </p:sp>
      <p:sp>
        <p:nvSpPr>
          <p:cNvPr id="23559" name="TextBox 7"/>
          <p:cNvSpPr txBox="1">
            <a:spLocks noChangeArrowheads="1"/>
          </p:cNvSpPr>
          <p:nvPr/>
        </p:nvSpPr>
        <p:spPr bwMode="auto">
          <a:xfrm>
            <a:off x="6323169" y="5195811"/>
            <a:ext cx="8901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400" dirty="0" smtClean="0"/>
              <a:t>Escribir Lógico</a:t>
            </a:r>
            <a:endParaRPr lang="es-MX" altLang="en-US" sz="1400" dirty="0"/>
          </a:p>
        </p:txBody>
      </p:sp>
      <p:sp>
        <p:nvSpPr>
          <p:cNvPr id="23560" name="TextBox 8"/>
          <p:cNvSpPr txBox="1">
            <a:spLocks noChangeArrowheads="1"/>
          </p:cNvSpPr>
          <p:nvPr/>
        </p:nvSpPr>
        <p:spPr bwMode="auto">
          <a:xfrm>
            <a:off x="5597037" y="5195811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400" dirty="0" smtClean="0"/>
              <a:t>Leer Lógico</a:t>
            </a:r>
            <a:endParaRPr lang="es-MX" altLang="en-US" sz="1400" dirty="0"/>
          </a:p>
        </p:txBody>
      </p:sp>
      <p:sp>
        <p:nvSpPr>
          <p:cNvPr id="23561" name="TextBox 9"/>
          <p:cNvSpPr txBox="1">
            <a:spLocks noChangeArrowheads="1"/>
          </p:cNvSpPr>
          <p:nvPr/>
        </p:nvSpPr>
        <p:spPr bwMode="auto">
          <a:xfrm>
            <a:off x="4676582" y="5195811"/>
            <a:ext cx="10685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400" dirty="0" smtClean="0"/>
              <a:t>Escribir Texto</a:t>
            </a:r>
            <a:endParaRPr lang="es-MX" altLang="en-US" sz="1400" dirty="0"/>
          </a:p>
        </p:txBody>
      </p:sp>
      <p:pic>
        <p:nvPicPr>
          <p:cNvPr id="23563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7" t="29369" r="77534" b="66257"/>
          <a:stretch>
            <a:fillRect/>
          </a:stretch>
        </p:blipFill>
        <p:spPr bwMode="auto">
          <a:xfrm>
            <a:off x="5647979" y="2694263"/>
            <a:ext cx="5476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7" t="28743" r="82455" b="67506"/>
          <a:stretch>
            <a:fillRect/>
          </a:stretch>
        </p:blipFill>
        <p:spPr bwMode="auto">
          <a:xfrm>
            <a:off x="5694016" y="1954488"/>
            <a:ext cx="45720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8" t="28743" r="72964" b="66882"/>
          <a:stretch>
            <a:fillRect/>
          </a:stretch>
        </p:blipFill>
        <p:spPr bwMode="auto">
          <a:xfrm>
            <a:off x="6617775" y="1954488"/>
            <a:ext cx="4572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8" t="29369" r="68044" b="66882"/>
          <a:stretch>
            <a:fillRect/>
          </a:stretch>
        </p:blipFill>
        <p:spPr bwMode="auto">
          <a:xfrm>
            <a:off x="6568563" y="2802213"/>
            <a:ext cx="5476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7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0" t="28743" r="63472" b="66882"/>
          <a:stretch>
            <a:fillRect/>
          </a:stretch>
        </p:blipFill>
        <p:spPr bwMode="auto">
          <a:xfrm>
            <a:off x="7489815" y="1954226"/>
            <a:ext cx="4572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8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40" t="29369" r="58549" b="66882"/>
          <a:stretch>
            <a:fillRect/>
          </a:stretch>
        </p:blipFill>
        <p:spPr bwMode="auto">
          <a:xfrm>
            <a:off x="7443778" y="2811476"/>
            <a:ext cx="5492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69" name="TextBox 20"/>
          <p:cNvSpPr txBox="1">
            <a:spLocks noChangeArrowheads="1"/>
          </p:cNvSpPr>
          <p:nvPr/>
        </p:nvSpPr>
        <p:spPr bwMode="auto">
          <a:xfrm>
            <a:off x="504460" y="2132037"/>
            <a:ext cx="36590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400" dirty="0" smtClean="0"/>
              <a:t>Escribir (Entradas) apuntan hacia arriba</a:t>
            </a:r>
            <a:endParaRPr lang="es-MX" altLang="en-US" sz="1400" dirty="0"/>
          </a:p>
        </p:txBody>
      </p:sp>
      <p:sp>
        <p:nvSpPr>
          <p:cNvPr id="23570" name="TextBox 21"/>
          <p:cNvSpPr txBox="1">
            <a:spLocks noChangeArrowheads="1"/>
          </p:cNvSpPr>
          <p:nvPr/>
        </p:nvSpPr>
        <p:spPr bwMode="auto">
          <a:xfrm>
            <a:off x="504460" y="2771799"/>
            <a:ext cx="36590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400" dirty="0" smtClean="0"/>
              <a:t>Leer (Salidas) Apuntan hacia abajo</a:t>
            </a:r>
            <a:endParaRPr lang="es-MX" altLang="en-US" sz="1400" dirty="0"/>
          </a:p>
        </p:txBody>
      </p:sp>
      <p:sp>
        <p:nvSpPr>
          <p:cNvPr id="23571" name="TextBox 22"/>
          <p:cNvSpPr txBox="1">
            <a:spLocks noChangeArrowheads="1"/>
          </p:cNvSpPr>
          <p:nvPr/>
        </p:nvSpPr>
        <p:spPr bwMode="auto">
          <a:xfrm>
            <a:off x="5516216" y="1586188"/>
            <a:ext cx="1016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400" dirty="0" smtClean="0"/>
              <a:t>Numérico</a:t>
            </a:r>
            <a:endParaRPr lang="es-MX" altLang="en-US" sz="1400" dirty="0"/>
          </a:p>
        </p:txBody>
      </p:sp>
      <p:sp>
        <p:nvSpPr>
          <p:cNvPr id="23572" name="TextBox 23"/>
          <p:cNvSpPr txBox="1">
            <a:spLocks noChangeArrowheads="1"/>
          </p:cNvSpPr>
          <p:nvPr/>
        </p:nvSpPr>
        <p:spPr bwMode="auto">
          <a:xfrm>
            <a:off x="6498713" y="1595713"/>
            <a:ext cx="1016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400" dirty="0" smtClean="0"/>
              <a:t>Lógico</a:t>
            </a:r>
            <a:endParaRPr lang="es-MX" altLang="en-US" sz="1400" dirty="0"/>
          </a:p>
        </p:txBody>
      </p:sp>
      <p:sp>
        <p:nvSpPr>
          <p:cNvPr id="23573" name="TextBox 24"/>
          <p:cNvSpPr txBox="1">
            <a:spLocks noChangeArrowheads="1"/>
          </p:cNvSpPr>
          <p:nvPr/>
        </p:nvSpPr>
        <p:spPr bwMode="auto">
          <a:xfrm>
            <a:off x="7421538" y="1595713"/>
            <a:ext cx="1016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400" dirty="0" smtClean="0"/>
              <a:t>Texto</a:t>
            </a:r>
            <a:endParaRPr lang="es-MX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767747" y="3785797"/>
            <a:ext cx="720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El botón de la izquierda determina el tipo de variable a utilizar</a:t>
            </a:r>
            <a:endParaRPr lang="es-MX" dirty="0"/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4066527" y="5195811"/>
            <a:ext cx="7810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400" dirty="0" smtClean="0"/>
              <a:t>Leer texto</a:t>
            </a:r>
            <a:endParaRPr lang="es-MX" alt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424969" y="5717424"/>
            <a:ext cx="8399717" cy="720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 smtClean="0">
                <a:solidFill>
                  <a:srgbClr val="FF0000"/>
                </a:solidFill>
              </a:rPr>
              <a:t>TIP: Cuando el Bloque EV3 muestra un valor lógico en la pantalla, lo hace con 1 o 0. 1 es verdadero y 0 es Falso 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92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/>
      <p:bldP spid="23559" grpId="0"/>
      <p:bldP spid="23560" grpId="0"/>
      <p:bldP spid="23561" grpId="0"/>
      <p:bldP spid="30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Salidas de las Variables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9334"/>
          <a:stretch/>
        </p:blipFill>
        <p:spPr>
          <a:xfrm>
            <a:off x="121848" y="2252593"/>
            <a:ext cx="7303496" cy="39265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88222" y="2273789"/>
            <a:ext cx="2049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Variable Numérica:</a:t>
            </a:r>
          </a:p>
          <a:p>
            <a:r>
              <a:rPr lang="es-MX" dirty="0" smtClean="0"/>
              <a:t>Mostrara el numero 10 </a:t>
            </a:r>
            <a:endParaRPr lang="es-MX" dirty="0"/>
          </a:p>
        </p:txBody>
      </p:sp>
      <p:sp>
        <p:nvSpPr>
          <p:cNvPr id="9" name="TextBox 8"/>
          <p:cNvSpPr txBox="1"/>
          <p:nvPr/>
        </p:nvSpPr>
        <p:spPr>
          <a:xfrm>
            <a:off x="6979848" y="3432541"/>
            <a:ext cx="1844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Variable Lógica:</a:t>
            </a:r>
          </a:p>
          <a:p>
            <a:r>
              <a:rPr lang="es-MX" dirty="0" smtClean="0"/>
              <a:t>Mostrara 0 en la pantalla</a:t>
            </a:r>
            <a:endParaRPr lang="es-MX" dirty="0"/>
          </a:p>
        </p:txBody>
      </p:sp>
      <p:sp>
        <p:nvSpPr>
          <p:cNvPr id="10" name="TextBox 9"/>
          <p:cNvSpPr txBox="1"/>
          <p:nvPr/>
        </p:nvSpPr>
        <p:spPr>
          <a:xfrm>
            <a:off x="7132248" y="4817548"/>
            <a:ext cx="1844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Variable de Texto:</a:t>
            </a:r>
          </a:p>
          <a:p>
            <a:r>
              <a:rPr lang="es-MX" dirty="0" smtClean="0"/>
              <a:t>Mostrara “Hello” en la pantalla</a:t>
            </a:r>
            <a:endParaRPr lang="es-MX" dirty="0"/>
          </a:p>
        </p:txBody>
      </p:sp>
      <p:sp>
        <p:nvSpPr>
          <p:cNvPr id="13" name="TextBox 12"/>
          <p:cNvSpPr txBox="1"/>
          <p:nvPr/>
        </p:nvSpPr>
        <p:spPr>
          <a:xfrm>
            <a:off x="917715" y="1549925"/>
            <a:ext cx="1075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Escriba en la variable</a:t>
            </a:r>
            <a:endParaRPr lang="es-MX" dirty="0"/>
          </a:p>
        </p:txBody>
      </p:sp>
      <p:sp>
        <p:nvSpPr>
          <p:cNvPr id="14" name="TextBox 13"/>
          <p:cNvSpPr txBox="1"/>
          <p:nvPr/>
        </p:nvSpPr>
        <p:spPr>
          <a:xfrm>
            <a:off x="1992981" y="1820540"/>
            <a:ext cx="485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Mostraremos el valor de la variable en la pantalla del Bloque EV3</a:t>
            </a:r>
            <a:endParaRPr lang="es-MX" dirty="0"/>
          </a:p>
        </p:txBody>
      </p:sp>
      <p:sp>
        <p:nvSpPr>
          <p:cNvPr id="15" name="Rectangle 14"/>
          <p:cNvSpPr/>
          <p:nvPr/>
        </p:nvSpPr>
        <p:spPr>
          <a:xfrm>
            <a:off x="2075523" y="1466795"/>
            <a:ext cx="4995334" cy="363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¿Puede adivinar que valores obtendrá?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795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4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 dirty="0" smtClean="0"/>
              <a:t>Desafíos</a:t>
            </a:r>
            <a:endParaRPr lang="es-MX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7875" y="1505616"/>
            <a:ext cx="5734656" cy="4654528"/>
          </a:xfrm>
        </p:spPr>
        <p:txBody>
          <a:bodyPr/>
          <a:lstStyle/>
          <a:p>
            <a:r>
              <a:rPr lang="es-MX" dirty="0" smtClean="0"/>
              <a:t>Desafío 1: </a:t>
            </a:r>
          </a:p>
          <a:p>
            <a:pPr lvl="1"/>
            <a:r>
              <a:rPr lang="es-MX" dirty="0" smtClean="0"/>
              <a:t>Construya un programa que muestre cuantas veces ha presionado el botón Arriba</a:t>
            </a:r>
          </a:p>
          <a:p>
            <a:r>
              <a:rPr lang="es-MX" dirty="0" smtClean="0"/>
              <a:t>Desafío 2:</a:t>
            </a:r>
          </a:p>
          <a:p>
            <a:pPr lvl="1"/>
            <a:r>
              <a:rPr lang="es-MX" dirty="0" smtClean="0"/>
              <a:t>Construya un programa que muestre cuantas líneas negras ha cruzado</a:t>
            </a:r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69A3F97-D5E1-4F3B-B31E-60AB98309B15}" type="slidenum">
              <a:rPr lang="en-US" altLang="en-US" smtClean="0"/>
              <a:pPr/>
              <a:t>8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616005" y="3034145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7479083" y="2652087"/>
            <a:ext cx="24659" cy="2823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84533" y="5494652"/>
            <a:ext cx="83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Inicio</a:t>
            </a:r>
            <a:endParaRPr lang="es-MX" dirty="0"/>
          </a:p>
        </p:txBody>
      </p:sp>
      <p:sp>
        <p:nvSpPr>
          <p:cNvPr id="14" name="TextBox 13"/>
          <p:cNvSpPr txBox="1"/>
          <p:nvPr/>
        </p:nvSpPr>
        <p:spPr>
          <a:xfrm>
            <a:off x="7084533" y="2189750"/>
            <a:ext cx="83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Meta</a:t>
            </a:r>
            <a:endParaRPr lang="es-MX" dirty="0"/>
          </a:p>
        </p:txBody>
      </p:sp>
      <p:sp>
        <p:nvSpPr>
          <p:cNvPr id="12" name="Rectangle 11"/>
          <p:cNvSpPr/>
          <p:nvPr/>
        </p:nvSpPr>
        <p:spPr>
          <a:xfrm>
            <a:off x="6381742" y="2042948"/>
            <a:ext cx="2416617" cy="38210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TextBox 15"/>
          <p:cNvSpPr txBox="1"/>
          <p:nvPr/>
        </p:nvSpPr>
        <p:spPr>
          <a:xfrm>
            <a:off x="6924245" y="1673616"/>
            <a:ext cx="128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Desafío 2</a:t>
            </a:r>
            <a:endParaRPr lang="es-MX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640662" y="3773962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640662" y="4073303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00940" y="4895970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0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altLang="en-US" sz="4300" dirty="0" smtClean="0"/>
              <a:t>Solución Desafío 1: Contador de Clicks</a:t>
            </a:r>
            <a:endParaRPr lang="es-MX" altLang="en-US" sz="43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105BE49-FB6C-4ECA-AF0F-3248BF262EF6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9" name="Picture 8" descr="Screen Shot 2015-05-27 at 7.06.59 P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3"/>
          <a:stretch/>
        </p:blipFill>
        <p:spPr>
          <a:xfrm>
            <a:off x="178256" y="2269665"/>
            <a:ext cx="8881375" cy="242719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66019" y="4815350"/>
            <a:ext cx="8505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Recuerde inicializar las variables en 0 al inicio de cada programa, esto borrara cualquier dato no deseado que pueda contener.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210710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5113</TotalTime>
  <Words>645</Words>
  <Application>Microsoft Macintosh PowerPoint</Application>
  <PresentationFormat>On-screen Show (4:3)</PresentationFormat>
  <Paragraphs>104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Calibri Light</vt:lpstr>
      <vt:lpstr>Helvetica Neue</vt:lpstr>
      <vt:lpstr>Tahoma</vt:lpstr>
      <vt:lpstr>Wingdings</vt:lpstr>
      <vt:lpstr>Arial</vt:lpstr>
      <vt:lpstr>Retrospect</vt:lpstr>
      <vt:lpstr>intermediatev2</vt:lpstr>
      <vt:lpstr>LECCIONES DE  PROGRAMACION INTERMEDIAS</vt:lpstr>
      <vt:lpstr>Objetivos</vt:lpstr>
      <vt:lpstr>Extra: Bloque Pantalla “Conectado”</vt:lpstr>
      <vt:lpstr>Variables</vt:lpstr>
      <vt:lpstr>¿Por qué usar Variables?</vt:lpstr>
      <vt:lpstr>Bloques de Variables</vt:lpstr>
      <vt:lpstr>Salidas de las Variables</vt:lpstr>
      <vt:lpstr>Desafíos</vt:lpstr>
      <vt:lpstr>Solución Desafío 1: Contador de Clicks</vt:lpstr>
      <vt:lpstr>Solución Desafío 2: Contador de líneas</vt:lpstr>
      <vt:lpstr>Siguientes Pasos</vt:lpstr>
      <vt:lpstr>Créditos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Proportional Control</dc:title>
  <dc:creator>Sanjay Seshan</dc:creator>
  <cp:lastModifiedBy>Srinivasan Seshan</cp:lastModifiedBy>
  <cp:revision>69</cp:revision>
  <cp:lastPrinted>2016-07-20T03:39:07Z</cp:lastPrinted>
  <dcterms:created xsi:type="dcterms:W3CDTF">2014-10-28T21:59:38Z</dcterms:created>
  <dcterms:modified xsi:type="dcterms:W3CDTF">2017-02-10T22:54:44Z</dcterms:modified>
</cp:coreProperties>
</file>