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Lst>
  <p:notesMasterIdLst>
    <p:notesMasterId r:id="rId22"/>
  </p:notesMasterIdLst>
  <p:handoutMasterIdLst>
    <p:handoutMasterId r:id="rId23"/>
  </p:handoutMasterIdLst>
  <p:sldIdLst>
    <p:sldId id="356" r:id="rId2"/>
    <p:sldId id="357" r:id="rId3"/>
    <p:sldId id="341" r:id="rId4"/>
    <p:sldId id="339" r:id="rId5"/>
    <p:sldId id="342" r:id="rId6"/>
    <p:sldId id="343" r:id="rId7"/>
    <p:sldId id="340"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5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563" autoAdjust="0"/>
  </p:normalViewPr>
  <p:slideViewPr>
    <p:cSldViewPr snapToGrid="0" snapToObjects="1">
      <p:cViewPr>
        <p:scale>
          <a:sx n="87" d="100"/>
          <a:sy n="87" d="100"/>
        </p:scale>
        <p:origin x="-876" y="72"/>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8/24/2015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‹N°›</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8/24/2015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‹N°›</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dirty="0"/>
          </a:p>
        </p:txBody>
      </p:sp>
    </p:spTree>
    <p:extLst>
      <p:ext uri="{BB962C8B-B14F-4D97-AF65-F5344CB8AC3E}">
        <p14:creationId xmlns:p14="http://schemas.microsoft.com/office/powerpoint/2010/main" val="3168064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3</a:t>
            </a:fld>
            <a:endParaRPr lang="en-US"/>
          </a:p>
        </p:txBody>
      </p:sp>
    </p:spTree>
    <p:extLst>
      <p:ext uri="{BB962C8B-B14F-4D97-AF65-F5344CB8AC3E}">
        <p14:creationId xmlns:p14="http://schemas.microsoft.com/office/powerpoint/2010/main" val="1691116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7</a:t>
            </a:fld>
            <a:endParaRPr lang="en-US"/>
          </a:p>
        </p:txBody>
      </p:sp>
    </p:spTree>
    <p:extLst>
      <p:ext uri="{BB962C8B-B14F-4D97-AF65-F5344CB8AC3E}">
        <p14:creationId xmlns:p14="http://schemas.microsoft.com/office/powerpoint/2010/main" val="2284179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20</a:t>
            </a:fld>
            <a:endParaRPr lang="en-US"/>
          </a:p>
        </p:txBody>
      </p:sp>
    </p:spTree>
    <p:extLst>
      <p:ext uri="{BB962C8B-B14F-4D97-AF65-F5344CB8AC3E}">
        <p14:creationId xmlns:p14="http://schemas.microsoft.com/office/powerpoint/2010/main" val="3268465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0D87ED-562C-4E54-83F1-A0A090B939B4}" type="datetime1">
              <a:rPr lang="en-US" smtClean="0"/>
              <a:t>8/24/2015</a:t>
            </a:fld>
            <a:endParaRPr lang="en-US"/>
          </a:p>
        </p:txBody>
      </p:sp>
      <p:sp>
        <p:nvSpPr>
          <p:cNvPr id="5" name="Footer Placeholder 4"/>
          <p:cNvSpPr>
            <a:spLocks noGrp="1"/>
          </p:cNvSpPr>
          <p:nvPr>
            <p:ph type="ftr" sz="quarter" idx="11"/>
          </p:nvPr>
        </p:nvSpPr>
        <p:spPr/>
        <p:txBody>
          <a:bodyPr/>
          <a:lstStyle/>
          <a:p>
            <a:r>
              <a:rPr lang="en-US" smtClean="0"/>
              <a:t>© 2014 EV3Lessons.com (Last Edit 2/28/2015)</a:t>
            </a:r>
            <a:endParaRPr lang="en-US"/>
          </a:p>
        </p:txBody>
      </p:sp>
      <p:sp>
        <p:nvSpPr>
          <p:cNvPr id="11"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‹N°›</a:t>
            </a:fld>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1390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22D58-3888-4781-A2F7-7EAF82FF5269}" type="datetime1">
              <a:rPr lang="en-US" smtClean="0"/>
              <a:t>8/24/2015</a:t>
            </a:fld>
            <a:endParaRPr lang="en-US"/>
          </a:p>
        </p:txBody>
      </p:sp>
      <p:sp>
        <p:nvSpPr>
          <p:cNvPr id="5" name="Footer Placeholder 4"/>
          <p:cNvSpPr>
            <a:spLocks noGrp="1"/>
          </p:cNvSpPr>
          <p:nvPr>
            <p:ph type="ftr" sz="quarter" idx="11"/>
          </p:nvPr>
        </p:nvSpPr>
        <p:spPr/>
        <p:txBody>
          <a:bodyPr/>
          <a:lstStyle/>
          <a:p>
            <a:r>
              <a:rPr lang="en-US" smtClean="0"/>
              <a:t>© 2014 EV3Lessons.com (Last Edit 2/28/2015)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F9DF0-27B5-418A-BB7C-754D3F5FA9DE}" type="datetime1">
              <a:rPr lang="en-US" smtClean="0"/>
              <a:t>8/24/2015</a:t>
            </a:fld>
            <a:endParaRPr lang="en-US"/>
          </a:p>
        </p:txBody>
      </p:sp>
      <p:sp>
        <p:nvSpPr>
          <p:cNvPr id="5" name="Footer Placeholder 4"/>
          <p:cNvSpPr>
            <a:spLocks noGrp="1"/>
          </p:cNvSpPr>
          <p:nvPr>
            <p:ph type="ftr" sz="quarter" idx="11"/>
          </p:nvPr>
        </p:nvSpPr>
        <p:spPr/>
        <p:txBody>
          <a:bodyPr/>
          <a:lstStyle/>
          <a:p>
            <a:r>
              <a:rPr lang="en-US" smtClean="0"/>
              <a:t>© 2014 EV3Lessons.com (Last Edit 2/28/2015)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97317D-8AEA-47AE-8D8C-1A8A1C0979CB}" type="datetime1">
              <a:rPr lang="en-US" smtClean="0"/>
              <a:t>8/24/2015</a:t>
            </a:fld>
            <a:endParaRPr lang="en-US"/>
          </a:p>
        </p:txBody>
      </p:sp>
      <p:sp>
        <p:nvSpPr>
          <p:cNvPr id="5" name="Footer Placeholder 4"/>
          <p:cNvSpPr>
            <a:spLocks noGrp="1"/>
          </p:cNvSpPr>
          <p:nvPr>
            <p:ph type="ftr" sz="quarter" idx="11"/>
          </p:nvPr>
        </p:nvSpPr>
        <p:spPr/>
        <p:txBody>
          <a:bodyPr/>
          <a:lstStyle/>
          <a:p>
            <a:r>
              <a:rPr lang="en-US" smtClean="0"/>
              <a:t>© 2014 EV3Lessons.com (Last Edit 2/28/2015)</a:t>
            </a:r>
            <a:endParaRPr lang="en-US"/>
          </a:p>
        </p:txBody>
      </p:sp>
      <p:sp>
        <p:nvSpPr>
          <p:cNvPr id="7"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123FAD5-7976-4BA6-9359-AE275A82CF4B}" type="datetime1">
              <a:rPr lang="en-US" smtClean="0"/>
              <a:t>8/24/2015</a:t>
            </a:fld>
            <a:endParaRPr lang="en-US"/>
          </a:p>
        </p:txBody>
      </p:sp>
      <p:sp>
        <p:nvSpPr>
          <p:cNvPr id="9" name="Footer Placeholder 8"/>
          <p:cNvSpPr>
            <a:spLocks noGrp="1"/>
          </p:cNvSpPr>
          <p:nvPr>
            <p:ph type="ftr" sz="quarter" idx="12"/>
          </p:nvPr>
        </p:nvSpPr>
        <p:spPr/>
        <p:txBody>
          <a:bodyPr/>
          <a:lstStyle/>
          <a:p>
            <a:r>
              <a:rPr lang="en-US" smtClean="0"/>
              <a:t>© 2014 EV3Lessons.com (Last Edit 2/28/2015)</a:t>
            </a:r>
            <a:endParaRPr lang="en-US"/>
          </a:p>
        </p:txBody>
      </p:sp>
      <p:sp>
        <p:nvSpPr>
          <p:cNvPr id="10"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4E361B27-E839-4918-AA72-6721040338B1}" type="datetime1">
              <a:rPr lang="en-US" smtClean="0"/>
              <a:t>8/24/2015</a:t>
            </a:fld>
            <a:endParaRPr lang="en-US"/>
          </a:p>
        </p:txBody>
      </p:sp>
      <p:sp>
        <p:nvSpPr>
          <p:cNvPr id="6" name="Footer Placeholder 5"/>
          <p:cNvSpPr>
            <a:spLocks noGrp="1"/>
          </p:cNvSpPr>
          <p:nvPr>
            <p:ph type="ftr" sz="quarter" idx="11"/>
          </p:nvPr>
        </p:nvSpPr>
        <p:spPr/>
        <p:txBody>
          <a:bodyPr/>
          <a:lstStyle/>
          <a:p>
            <a:r>
              <a:rPr lang="en-US" smtClean="0"/>
              <a:t>© 2014 EV3Lessons.com (Last Edit 2/28/2015)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8EEE6A-3E02-4184-8948-EA2AE1FDFFD8}" type="datetime1">
              <a:rPr lang="en-US" smtClean="0"/>
              <a:t>8/24/2015</a:t>
            </a:fld>
            <a:endParaRPr lang="en-US"/>
          </a:p>
        </p:txBody>
      </p:sp>
      <p:sp>
        <p:nvSpPr>
          <p:cNvPr id="8" name="Footer Placeholder 7"/>
          <p:cNvSpPr>
            <a:spLocks noGrp="1"/>
          </p:cNvSpPr>
          <p:nvPr>
            <p:ph type="ftr" sz="quarter" idx="11"/>
          </p:nvPr>
        </p:nvSpPr>
        <p:spPr/>
        <p:txBody>
          <a:bodyPr/>
          <a:lstStyle/>
          <a:p>
            <a:r>
              <a:rPr lang="en-US" smtClean="0"/>
              <a:t>© 2014 EV3Lessons.com (Last Edit 2/28/2015)</a:t>
            </a:r>
            <a:endParaRPr lang="en-US"/>
          </a:p>
        </p:txBody>
      </p:sp>
      <p:sp>
        <p:nvSpPr>
          <p:cNvPr id="9" name="Slide Number Placeholder 8"/>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9BD872-0F10-40B2-9357-2CD7AF7C2825}" type="datetime1">
              <a:rPr lang="en-US" smtClean="0"/>
              <a:t>8/24/2015</a:t>
            </a:fld>
            <a:endParaRPr lang="en-US"/>
          </a:p>
        </p:txBody>
      </p:sp>
      <p:sp>
        <p:nvSpPr>
          <p:cNvPr id="4" name="Footer Placeholder 3"/>
          <p:cNvSpPr>
            <a:spLocks noGrp="1"/>
          </p:cNvSpPr>
          <p:nvPr>
            <p:ph type="ftr" sz="quarter" idx="11"/>
          </p:nvPr>
        </p:nvSpPr>
        <p:spPr/>
        <p:txBody>
          <a:bodyPr/>
          <a:lstStyle/>
          <a:p>
            <a:r>
              <a:rPr lang="en-US" smtClean="0"/>
              <a:t>© 2014 EV3Lessons.com (Last Edit 2/28/2015)</a:t>
            </a:r>
            <a:endParaRPr lang="en-US"/>
          </a:p>
        </p:txBody>
      </p:sp>
      <p:sp>
        <p:nvSpPr>
          <p:cNvPr id="5" name="Slide Number Placeholder 4"/>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E0990-0F25-47D7-9810-ABD66BDC1582}" type="datetime1">
              <a:rPr lang="en-US" smtClean="0"/>
              <a:t>8/24/2015</a:t>
            </a:fld>
            <a:endParaRPr lang="en-US"/>
          </a:p>
        </p:txBody>
      </p:sp>
      <p:sp>
        <p:nvSpPr>
          <p:cNvPr id="3" name="Footer Placeholder 2"/>
          <p:cNvSpPr>
            <a:spLocks noGrp="1"/>
          </p:cNvSpPr>
          <p:nvPr>
            <p:ph type="ftr" sz="quarter" idx="11"/>
          </p:nvPr>
        </p:nvSpPr>
        <p:spPr/>
        <p:txBody>
          <a:bodyPr/>
          <a:lstStyle/>
          <a:p>
            <a:r>
              <a:rPr lang="en-US" smtClean="0"/>
              <a:t>© 2014 EV3Lessons.com (Last Edit 2/28/2015)</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A3C45C-81A2-4E45-84F3-AE38041373AC}" type="datetime1">
              <a:rPr lang="en-US" smtClean="0"/>
              <a:t>8/24/2015</a:t>
            </a:fld>
            <a:endParaRPr lang="en-US"/>
          </a:p>
        </p:txBody>
      </p:sp>
      <p:sp>
        <p:nvSpPr>
          <p:cNvPr id="6" name="Footer Placeholder 5"/>
          <p:cNvSpPr>
            <a:spLocks noGrp="1"/>
          </p:cNvSpPr>
          <p:nvPr>
            <p:ph type="ftr" sz="quarter" idx="11"/>
          </p:nvPr>
        </p:nvSpPr>
        <p:spPr/>
        <p:txBody>
          <a:bodyPr/>
          <a:lstStyle/>
          <a:p>
            <a:r>
              <a:rPr lang="en-US" smtClean="0"/>
              <a:t>© 2014 EV3Lessons.com (Last Edit 2/28/2015)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‹N°›</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E52507-7C44-461B-9A64-2F3C9072093E}" type="datetime1">
              <a:rPr lang="en-US" smtClean="0"/>
              <a:t>8/24/2015</a:t>
            </a:fld>
            <a:endParaRPr lang="en-US"/>
          </a:p>
        </p:txBody>
      </p:sp>
      <p:sp>
        <p:nvSpPr>
          <p:cNvPr id="6" name="Footer Placeholder 5"/>
          <p:cNvSpPr>
            <a:spLocks noGrp="1"/>
          </p:cNvSpPr>
          <p:nvPr>
            <p:ph type="ftr" sz="quarter" idx="11"/>
          </p:nvPr>
        </p:nvSpPr>
        <p:spPr/>
        <p:txBody>
          <a:bodyPr/>
          <a:lstStyle/>
          <a:p>
            <a:r>
              <a:rPr lang="en-US" smtClean="0"/>
              <a:t>© 2014 EV3Lessons.com (Last Edit 2/28/2015)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‹N°›</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9DBF7C3-C79B-4E40-975B-27D7E18BD2C0}" type="datetime1">
              <a:rPr lang="en-US" smtClean="0"/>
              <a:t>8/24/2015</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 2014 EV3Lessons.com (Last Edit 2/28/2015)</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‹N°›</a:t>
            </a:fld>
            <a:endParaRPr lang="en-US"/>
          </a:p>
        </p:txBody>
      </p:sp>
      <p:sp>
        <p:nvSpPr>
          <p:cNvPr id="10" name="Rectangle 9"/>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891390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gif"/><Relationship Id="rId3" Type="http://schemas.openxmlformats.org/officeDocument/2006/relationships/hyperlink" Target="mailto:team@droidsrobotics.org" TargetMode="External"/><Relationship Id="rId7" Type="http://schemas.openxmlformats.org/officeDocument/2006/relationships/hyperlink" Target="https://fllind2014.wordpress.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creativecommons.org/licenses/by-nc-sa/4.0/" TargetMode="External"/><Relationship Id="rId4" Type="http://schemas.openxmlformats.org/officeDocument/2006/relationships/hyperlink" Target="https://pbenco.wordpres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305" y="311631"/>
            <a:ext cx="4182799" cy="1923569"/>
          </a:xfrm>
        </p:spPr>
        <p:txBody>
          <a:bodyPr/>
          <a:lstStyle/>
          <a:p>
            <a:pPr algn="ctr"/>
            <a:r>
              <a:rPr lang="fr-FR" sz="3200" dirty="0"/>
              <a:t>Leçon </a:t>
            </a:r>
            <a:r>
              <a:rPr lang="fr-FR" sz="3200" dirty="0" smtClean="0"/>
              <a:t>de Programmation </a:t>
            </a:r>
            <a:r>
              <a:rPr lang="fr-FR" sz="3200" dirty="0"/>
              <a:t>Intermédiaire </a:t>
            </a:r>
          </a:p>
        </p:txBody>
      </p:sp>
      <p:sp>
        <p:nvSpPr>
          <p:cNvPr id="7" name="TextBox 6"/>
          <p:cNvSpPr txBox="1"/>
          <p:nvPr/>
        </p:nvSpPr>
        <p:spPr>
          <a:xfrm>
            <a:off x="1487501" y="5949643"/>
            <a:ext cx="4750545" cy="523220"/>
          </a:xfrm>
          <a:prstGeom prst="rect">
            <a:avLst/>
          </a:prstGeom>
          <a:noFill/>
        </p:spPr>
        <p:txBody>
          <a:bodyPr wrap="square" rtlCol="0">
            <a:spAutoFit/>
          </a:bodyPr>
          <a:lstStyle/>
          <a:p>
            <a:r>
              <a:rPr lang="en-US" sz="2800" dirty="0" smtClean="0"/>
              <a:t>By: Droids Robotics</a:t>
            </a:r>
          </a:p>
        </p:txBody>
      </p:sp>
      <p:pic>
        <p:nvPicPr>
          <p:cNvPr id="3" name="Picture 2" descr="Droidslogo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306" y="5456830"/>
            <a:ext cx="1085195" cy="1085195"/>
          </a:xfrm>
          <a:prstGeom prst="rect">
            <a:avLst/>
          </a:prstGeom>
        </p:spPr>
      </p:pic>
      <p:sp>
        <p:nvSpPr>
          <p:cNvPr id="4" name="TextBox 3"/>
          <p:cNvSpPr txBox="1"/>
          <p:nvPr/>
        </p:nvSpPr>
        <p:spPr>
          <a:xfrm>
            <a:off x="491348" y="3060197"/>
            <a:ext cx="8187512" cy="1384995"/>
          </a:xfrm>
          <a:prstGeom prst="rect">
            <a:avLst/>
          </a:prstGeom>
          <a:noFill/>
        </p:spPr>
        <p:txBody>
          <a:bodyPr wrap="square" rtlCol="0">
            <a:spAutoFit/>
          </a:bodyPr>
          <a:lstStyle/>
          <a:p>
            <a:r>
              <a:rPr lang="fr-FR" sz="2800" dirty="0" smtClean="0">
                <a:solidFill>
                  <a:srgbClr val="FF0000"/>
                </a:solidFill>
              </a:rPr>
              <a:t>Fonctionnalité “Mes Blocs”</a:t>
            </a:r>
          </a:p>
          <a:p>
            <a:r>
              <a:rPr lang="fr-FR" sz="2800" dirty="0" smtClean="0">
                <a:solidFill>
                  <a:srgbClr val="FF0000"/>
                </a:solidFill>
              </a:rPr>
              <a:t>Guide pas à pas illustré de création d’un élément  “Mes Blocs” avec entrées et sorties</a:t>
            </a:r>
            <a:endParaRPr lang="fr-FR" sz="2800" dirty="0">
              <a:solidFill>
                <a:srgbClr val="FF0000"/>
              </a:solidFill>
            </a:endParaRPr>
          </a:p>
        </p:txBody>
      </p:sp>
      <p:pic>
        <p:nvPicPr>
          <p:cNvPr id="1026" name="Picture 2" descr="EV3Lessons.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5105" y="436041"/>
            <a:ext cx="4231698" cy="1571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810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199" y="152718"/>
            <a:ext cx="8245475" cy="879242"/>
          </a:xfrm>
          <a:prstGeom prst="rect">
            <a:avLst/>
          </a:prstGeom>
        </p:spPr>
        <p:txBody>
          <a:bodyPr vert="horz" lIns="91440" tIns="45720" rIns="91440" bIns="45720" rtlCol="0" anchor="ctr" anchorCtr="0">
            <a:normAutofit fontScale="92500"/>
          </a:bodyPr>
          <a:lstStyle>
            <a:lvl1pPr algn="l" defTabSz="914400" rtl="0" eaLnBrk="1" latinLnBrk="0" hangingPunct="1">
              <a:lnSpc>
                <a:spcPct val="100000"/>
              </a:lnSpc>
              <a:spcBef>
                <a:spcPct val="0"/>
              </a:spcBef>
              <a:buNone/>
              <a:defRPr sz="8800" kern="1200" cap="all" spc="-80" baseline="0">
                <a:solidFill>
                  <a:schemeClr val="tx1"/>
                </a:solidFill>
                <a:latin typeface="+mj-lt"/>
                <a:ea typeface="+mj-ea"/>
                <a:cs typeface="+mj-cs"/>
              </a:defRPr>
            </a:lvl1pPr>
          </a:lstStyle>
          <a:p>
            <a:r>
              <a:rPr lang="en-US" sz="3600" spc="-60" dirty="0" smtClean="0">
                <a:solidFill>
                  <a:schemeClr val="tx2"/>
                </a:solidFill>
              </a:rPr>
              <a:t>Selection du nom et de </a:t>
            </a:r>
            <a:r>
              <a:rPr lang="en-US" sz="3600" spc="-60" dirty="0" err="1" smtClean="0">
                <a:solidFill>
                  <a:schemeClr val="tx2"/>
                </a:solidFill>
              </a:rPr>
              <a:t>l’icone</a:t>
            </a:r>
            <a:endParaRPr lang="en-US" sz="3600" spc="-60" dirty="0">
              <a:solidFill>
                <a:schemeClr val="tx2"/>
              </a:solidFill>
            </a:endParaRPr>
          </a:p>
        </p:txBody>
      </p:sp>
      <p:grpSp>
        <p:nvGrpSpPr>
          <p:cNvPr id="2" name="Group 1"/>
          <p:cNvGrpSpPr/>
          <p:nvPr/>
        </p:nvGrpSpPr>
        <p:grpSpPr>
          <a:xfrm>
            <a:off x="1704182" y="1202068"/>
            <a:ext cx="5624658" cy="5133850"/>
            <a:chOff x="1704182" y="1202068"/>
            <a:chExt cx="5624658" cy="5133850"/>
          </a:xfrm>
        </p:grpSpPr>
        <p:pic>
          <p:nvPicPr>
            <p:cNvPr id="6" name="Picture 5" descr="Screen Shot 2015-02-19 at 1.19.1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182" y="1202068"/>
              <a:ext cx="5624658" cy="5133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ounded Rectangle 3"/>
            <p:cNvSpPr/>
            <p:nvPr/>
          </p:nvSpPr>
          <p:spPr>
            <a:xfrm>
              <a:off x="1704182" y="3073203"/>
              <a:ext cx="2310050" cy="464949"/>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5" name="Rounded Rectangle 4"/>
            <p:cNvSpPr/>
            <p:nvPr/>
          </p:nvSpPr>
          <p:spPr>
            <a:xfrm>
              <a:off x="3481269" y="4008078"/>
              <a:ext cx="442246" cy="464949"/>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grpSp>
    </p:spTree>
    <p:extLst>
      <p:ext uri="{BB962C8B-B14F-4D97-AF65-F5344CB8AC3E}">
        <p14:creationId xmlns:p14="http://schemas.microsoft.com/office/powerpoint/2010/main" val="1363197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26793" y="152718"/>
            <a:ext cx="8668554" cy="958624"/>
          </a:xfrm>
          <a:prstGeom prst="rect">
            <a:avLst/>
          </a:prstGeom>
        </p:spPr>
        <p:txBody>
          <a:bodyPr vert="horz" lIns="91440" tIns="45720" rIns="91440" bIns="45720" rtlCol="0" anchor="ctr" anchorCtr="0">
            <a:normAutofit fontScale="92500" lnSpcReduction="20000"/>
          </a:bodyPr>
          <a:lstStyle>
            <a:lvl1pPr algn="l" defTabSz="914400" rtl="0" eaLnBrk="1" latinLnBrk="0" hangingPunct="1">
              <a:lnSpc>
                <a:spcPct val="100000"/>
              </a:lnSpc>
              <a:spcBef>
                <a:spcPct val="0"/>
              </a:spcBef>
              <a:buNone/>
              <a:defRPr sz="8800" kern="1200" cap="all" spc="-80" baseline="0">
                <a:solidFill>
                  <a:schemeClr val="tx1"/>
                </a:solidFill>
                <a:latin typeface="+mj-lt"/>
                <a:ea typeface="+mj-ea"/>
                <a:cs typeface="+mj-cs"/>
              </a:defRPr>
            </a:lvl1pPr>
          </a:lstStyle>
          <a:p>
            <a:r>
              <a:rPr lang="en-US" sz="3600" spc="-60" dirty="0" smtClean="0">
                <a:solidFill>
                  <a:schemeClr val="tx2"/>
                </a:solidFill>
              </a:rPr>
              <a:t>Definition </a:t>
            </a:r>
            <a:r>
              <a:rPr lang="en-US" sz="3600" spc="-60" dirty="0" err="1" smtClean="0">
                <a:solidFill>
                  <a:schemeClr val="tx2"/>
                </a:solidFill>
              </a:rPr>
              <a:t>parametre</a:t>
            </a:r>
            <a:r>
              <a:rPr lang="en-US" sz="3600" spc="-60" dirty="0" smtClean="0">
                <a:solidFill>
                  <a:schemeClr val="tx2"/>
                </a:solidFill>
              </a:rPr>
              <a:t> 1: Nom, Type, Style</a:t>
            </a:r>
            <a:endParaRPr lang="en-US" sz="3600" spc="-60" dirty="0">
              <a:solidFill>
                <a:schemeClr val="tx2"/>
              </a:solidFill>
            </a:endParaRPr>
          </a:p>
        </p:txBody>
      </p:sp>
      <p:sp>
        <p:nvSpPr>
          <p:cNvPr id="12" name="Footer Placeholder 11"/>
          <p:cNvSpPr>
            <a:spLocks noGrp="1"/>
          </p:cNvSpPr>
          <p:nvPr>
            <p:ph type="ftr" sz="quarter" idx="11"/>
          </p:nvPr>
        </p:nvSpPr>
        <p:spPr/>
        <p:txBody>
          <a:bodyPr/>
          <a:lstStyle/>
          <a:p>
            <a:r>
              <a:rPr lang="en-US" smtClean="0"/>
              <a:t>© 2014 EV3Lessons.com (Last Edit 2/28/2015)</a:t>
            </a:r>
            <a:endParaRPr lang="en-US"/>
          </a:p>
        </p:txBody>
      </p:sp>
      <p:sp>
        <p:nvSpPr>
          <p:cNvPr id="13" name="Slide Number Placeholder 12"/>
          <p:cNvSpPr>
            <a:spLocks noGrp="1"/>
          </p:cNvSpPr>
          <p:nvPr>
            <p:ph type="sldNum" sz="quarter" idx="4294967295"/>
          </p:nvPr>
        </p:nvSpPr>
        <p:spPr>
          <a:xfrm>
            <a:off x="8398042" y="6411595"/>
            <a:ext cx="497305" cy="365125"/>
          </a:xfrm>
          <a:prstGeom prst="rect">
            <a:avLst/>
          </a:prstGeom>
        </p:spPr>
        <p:txBody>
          <a:bodyPr/>
          <a:lstStyle/>
          <a:p>
            <a:fld id="{4DBC7FC8-25FB-FC45-8177-2B991DA6778C}" type="slidenum">
              <a:rPr lang="en-US" smtClean="0"/>
              <a:t>11</a:t>
            </a:fld>
            <a:endParaRPr lang="en-US"/>
          </a:p>
        </p:txBody>
      </p:sp>
      <p:grpSp>
        <p:nvGrpSpPr>
          <p:cNvPr id="19" name="Group 18"/>
          <p:cNvGrpSpPr/>
          <p:nvPr/>
        </p:nvGrpSpPr>
        <p:grpSpPr>
          <a:xfrm>
            <a:off x="1271141" y="1088667"/>
            <a:ext cx="6228612" cy="5285352"/>
            <a:chOff x="1271141" y="1088667"/>
            <a:chExt cx="6228612" cy="5285352"/>
          </a:xfrm>
        </p:grpSpPr>
        <p:pic>
          <p:nvPicPr>
            <p:cNvPr id="4" name="Picture 3" descr="Screen Shot 2015-02-19 at 1.19.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702" y="1088667"/>
              <a:ext cx="5848051" cy="52853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ounded Rectangle 2"/>
            <p:cNvSpPr/>
            <p:nvPr/>
          </p:nvSpPr>
          <p:spPr>
            <a:xfrm>
              <a:off x="1825681" y="4105166"/>
              <a:ext cx="2642135" cy="351547"/>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2801989" y="3685579"/>
              <a:ext cx="1280280" cy="299822"/>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1825681" y="4468052"/>
              <a:ext cx="2714059" cy="362887"/>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833144" y="4838357"/>
              <a:ext cx="2714059" cy="362887"/>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3753428" y="1245259"/>
              <a:ext cx="487604" cy="369332"/>
            </a:xfrm>
            <a:prstGeom prst="rect">
              <a:avLst/>
            </a:prstGeom>
            <a:noFill/>
          </p:spPr>
          <p:txBody>
            <a:bodyPr wrap="square" rtlCol="0">
              <a:spAutoFit/>
            </a:bodyPr>
            <a:lstStyle/>
            <a:p>
              <a:r>
                <a:rPr lang="en-US" dirty="0" smtClean="0">
                  <a:solidFill>
                    <a:srgbClr val="0000FF"/>
                  </a:solidFill>
                </a:rPr>
                <a:t>1</a:t>
              </a:r>
              <a:endParaRPr lang="en-US" dirty="0">
                <a:solidFill>
                  <a:srgbClr val="0000FF"/>
                </a:solidFill>
              </a:endParaRPr>
            </a:p>
          </p:txBody>
        </p:sp>
        <p:sp>
          <p:nvSpPr>
            <p:cNvPr id="10" name="TextBox 9"/>
            <p:cNvSpPr txBox="1"/>
            <p:nvPr/>
          </p:nvSpPr>
          <p:spPr>
            <a:xfrm>
              <a:off x="3069163" y="3300013"/>
              <a:ext cx="487604" cy="369332"/>
            </a:xfrm>
            <a:prstGeom prst="rect">
              <a:avLst/>
            </a:prstGeom>
            <a:noFill/>
          </p:spPr>
          <p:txBody>
            <a:bodyPr wrap="square" rtlCol="0">
              <a:spAutoFit/>
            </a:bodyPr>
            <a:lstStyle/>
            <a:p>
              <a:r>
                <a:rPr lang="en-US" dirty="0" smtClean="0">
                  <a:solidFill>
                    <a:srgbClr val="0000FF"/>
                  </a:solidFill>
                </a:rPr>
                <a:t>2</a:t>
              </a:r>
              <a:endParaRPr lang="en-US" dirty="0">
                <a:solidFill>
                  <a:srgbClr val="0000FF"/>
                </a:solidFill>
              </a:endParaRPr>
            </a:p>
          </p:txBody>
        </p:sp>
        <p:sp>
          <p:nvSpPr>
            <p:cNvPr id="11" name="TextBox 10"/>
            <p:cNvSpPr txBox="1"/>
            <p:nvPr/>
          </p:nvSpPr>
          <p:spPr>
            <a:xfrm>
              <a:off x="1277501" y="4076052"/>
              <a:ext cx="487604" cy="369332"/>
            </a:xfrm>
            <a:prstGeom prst="rect">
              <a:avLst/>
            </a:prstGeom>
            <a:noFill/>
          </p:spPr>
          <p:txBody>
            <a:bodyPr wrap="square" rtlCol="0">
              <a:spAutoFit/>
            </a:bodyPr>
            <a:lstStyle/>
            <a:p>
              <a:r>
                <a:rPr lang="en-US" dirty="0" smtClean="0">
                  <a:solidFill>
                    <a:srgbClr val="0000FF"/>
                  </a:solidFill>
                </a:rPr>
                <a:t>3</a:t>
              </a:r>
              <a:endParaRPr lang="en-US" dirty="0">
                <a:solidFill>
                  <a:srgbClr val="0000FF"/>
                </a:solidFill>
              </a:endParaRPr>
            </a:p>
          </p:txBody>
        </p:sp>
        <p:sp>
          <p:nvSpPr>
            <p:cNvPr id="14" name="Rounded Rectangle 13"/>
            <p:cNvSpPr/>
            <p:nvPr/>
          </p:nvSpPr>
          <p:spPr>
            <a:xfrm>
              <a:off x="4713402" y="4373406"/>
              <a:ext cx="1262585" cy="839177"/>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5732185" y="4004074"/>
              <a:ext cx="487604" cy="369332"/>
            </a:xfrm>
            <a:prstGeom prst="rect">
              <a:avLst/>
            </a:prstGeom>
            <a:noFill/>
          </p:spPr>
          <p:txBody>
            <a:bodyPr wrap="square" rtlCol="0">
              <a:spAutoFit/>
            </a:bodyPr>
            <a:lstStyle/>
            <a:p>
              <a:r>
                <a:rPr lang="en-US" dirty="0">
                  <a:solidFill>
                    <a:srgbClr val="0000FF"/>
                  </a:solidFill>
                </a:rPr>
                <a:t>5</a:t>
              </a:r>
            </a:p>
          </p:txBody>
        </p:sp>
        <p:sp>
          <p:nvSpPr>
            <p:cNvPr id="16" name="Rounded Rectangle 15"/>
            <p:cNvSpPr/>
            <p:nvPr/>
          </p:nvSpPr>
          <p:spPr>
            <a:xfrm>
              <a:off x="4116287" y="1546551"/>
              <a:ext cx="551755" cy="970980"/>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1277501" y="4435103"/>
              <a:ext cx="487604" cy="369332"/>
            </a:xfrm>
            <a:prstGeom prst="rect">
              <a:avLst/>
            </a:prstGeom>
            <a:noFill/>
          </p:spPr>
          <p:txBody>
            <a:bodyPr wrap="square" rtlCol="0">
              <a:spAutoFit/>
            </a:bodyPr>
            <a:lstStyle/>
            <a:p>
              <a:r>
                <a:rPr lang="en-US" dirty="0" smtClean="0">
                  <a:solidFill>
                    <a:srgbClr val="0000FF"/>
                  </a:solidFill>
                </a:rPr>
                <a:t>4</a:t>
              </a:r>
              <a:endParaRPr lang="en-US" dirty="0">
                <a:solidFill>
                  <a:srgbClr val="0000FF"/>
                </a:solidFill>
              </a:endParaRPr>
            </a:p>
          </p:txBody>
        </p:sp>
        <p:sp>
          <p:nvSpPr>
            <p:cNvPr id="18" name="TextBox 17"/>
            <p:cNvSpPr txBox="1"/>
            <p:nvPr/>
          </p:nvSpPr>
          <p:spPr>
            <a:xfrm>
              <a:off x="1271141" y="4814303"/>
              <a:ext cx="487604" cy="369332"/>
            </a:xfrm>
            <a:prstGeom prst="rect">
              <a:avLst/>
            </a:prstGeom>
            <a:noFill/>
          </p:spPr>
          <p:txBody>
            <a:bodyPr wrap="square" rtlCol="0">
              <a:spAutoFit/>
            </a:bodyPr>
            <a:lstStyle/>
            <a:p>
              <a:r>
                <a:rPr lang="en-US" dirty="0" smtClean="0">
                  <a:solidFill>
                    <a:srgbClr val="0000FF"/>
                  </a:solidFill>
                </a:rPr>
                <a:t>5</a:t>
              </a:r>
              <a:endParaRPr lang="en-US" dirty="0">
                <a:solidFill>
                  <a:srgbClr val="0000FF"/>
                </a:solidFill>
              </a:endParaRPr>
            </a:p>
          </p:txBody>
        </p:sp>
      </p:grpSp>
    </p:spTree>
    <p:extLst>
      <p:ext uri="{BB962C8B-B14F-4D97-AF65-F5344CB8AC3E}">
        <p14:creationId xmlns:p14="http://schemas.microsoft.com/office/powerpoint/2010/main" val="375233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199" y="152718"/>
            <a:ext cx="8245475" cy="901923"/>
          </a:xfrm>
          <a:prstGeom prst="rect">
            <a:avLst/>
          </a:prstGeom>
        </p:spPr>
        <p:txBody>
          <a:bodyPr vert="horz" lIns="91440" tIns="45720" rIns="91440" bIns="45720" rtlCol="0" anchor="ctr" anchorCtr="0">
            <a:normAutofit fontScale="92500" lnSpcReduction="20000"/>
          </a:bodyPr>
          <a:lstStyle>
            <a:lvl1pPr algn="l" defTabSz="914400" rtl="0" eaLnBrk="1" latinLnBrk="0" hangingPunct="1">
              <a:lnSpc>
                <a:spcPct val="100000"/>
              </a:lnSpc>
              <a:spcBef>
                <a:spcPct val="0"/>
              </a:spcBef>
              <a:buNone/>
              <a:defRPr sz="8800" kern="1200" cap="all" spc="-80" baseline="0">
                <a:solidFill>
                  <a:schemeClr val="tx1"/>
                </a:solidFill>
                <a:latin typeface="+mj-lt"/>
                <a:ea typeface="+mj-ea"/>
                <a:cs typeface="+mj-cs"/>
              </a:defRPr>
            </a:lvl1pPr>
          </a:lstStyle>
          <a:p>
            <a:r>
              <a:rPr lang="en-US" sz="3600" spc="-60" dirty="0" err="1" smtClean="0">
                <a:solidFill>
                  <a:schemeClr val="tx2"/>
                </a:solidFill>
              </a:rPr>
              <a:t>Choix</a:t>
            </a:r>
            <a:r>
              <a:rPr lang="en-US" sz="3600" spc="-60" dirty="0" smtClean="0">
                <a:solidFill>
                  <a:schemeClr val="tx2"/>
                </a:solidFill>
              </a:rPr>
              <a:t> </a:t>
            </a:r>
            <a:r>
              <a:rPr lang="en-US" sz="3600" spc="-60" dirty="0" err="1" smtClean="0">
                <a:solidFill>
                  <a:schemeClr val="tx2"/>
                </a:solidFill>
              </a:rPr>
              <a:t>d’une</a:t>
            </a:r>
            <a:r>
              <a:rPr lang="en-US" sz="3600" spc="-60" dirty="0" smtClean="0">
                <a:solidFill>
                  <a:schemeClr val="tx2"/>
                </a:solidFill>
              </a:rPr>
              <a:t> </a:t>
            </a:r>
            <a:r>
              <a:rPr lang="en-US" sz="3600" spc="-60" dirty="0" err="1" smtClean="0">
                <a:solidFill>
                  <a:schemeClr val="tx2"/>
                </a:solidFill>
              </a:rPr>
              <a:t>icone</a:t>
            </a:r>
            <a:r>
              <a:rPr lang="en-US" sz="3600" spc="-60" dirty="0" smtClean="0">
                <a:solidFill>
                  <a:schemeClr val="tx2"/>
                </a:solidFill>
              </a:rPr>
              <a:t> pour le </a:t>
            </a:r>
            <a:r>
              <a:rPr lang="en-US" sz="3600" spc="-60" dirty="0" err="1" smtClean="0">
                <a:solidFill>
                  <a:schemeClr val="tx2"/>
                </a:solidFill>
              </a:rPr>
              <a:t>parametre</a:t>
            </a:r>
            <a:r>
              <a:rPr lang="en-US" sz="3600" spc="-60" dirty="0" smtClean="0">
                <a:solidFill>
                  <a:schemeClr val="tx2"/>
                </a:solidFill>
              </a:rPr>
              <a:t> 1</a:t>
            </a:r>
            <a:endParaRPr lang="en-US" sz="3600" spc="-60" dirty="0">
              <a:solidFill>
                <a:schemeClr val="tx2"/>
              </a:solidFill>
            </a:endParaRPr>
          </a:p>
        </p:txBody>
      </p:sp>
      <p:sp>
        <p:nvSpPr>
          <p:cNvPr id="2" name="Footer Placeholder 1"/>
          <p:cNvSpPr>
            <a:spLocks noGrp="1"/>
          </p:cNvSpPr>
          <p:nvPr>
            <p:ph type="ftr" sz="quarter" idx="11"/>
          </p:nvPr>
        </p:nvSpPr>
        <p:spPr/>
        <p:txBody>
          <a:bodyPr/>
          <a:lstStyle/>
          <a:p>
            <a:r>
              <a:rPr lang="en-US" smtClean="0"/>
              <a:t>© 2014 EV3Lessons.com (Last Edit 2/28/2015)</a:t>
            </a:r>
            <a:endParaRPr lang="en-US"/>
          </a:p>
        </p:txBody>
      </p:sp>
      <p:sp>
        <p:nvSpPr>
          <p:cNvPr id="6" name="Slide Number Placeholder 5"/>
          <p:cNvSpPr>
            <a:spLocks noGrp="1"/>
          </p:cNvSpPr>
          <p:nvPr>
            <p:ph type="sldNum" sz="quarter" idx="4294967295"/>
          </p:nvPr>
        </p:nvSpPr>
        <p:spPr>
          <a:xfrm>
            <a:off x="8398042" y="6411595"/>
            <a:ext cx="497305" cy="365125"/>
          </a:xfrm>
          <a:prstGeom prst="rect">
            <a:avLst/>
          </a:prstGeom>
        </p:spPr>
        <p:txBody>
          <a:bodyPr/>
          <a:lstStyle/>
          <a:p>
            <a:fld id="{4DBC7FC8-25FB-FC45-8177-2B991DA6778C}" type="slidenum">
              <a:rPr lang="en-US" smtClean="0"/>
              <a:t>12</a:t>
            </a:fld>
            <a:endParaRPr lang="en-US"/>
          </a:p>
        </p:txBody>
      </p:sp>
      <p:grpSp>
        <p:nvGrpSpPr>
          <p:cNvPr id="8" name="Group 7"/>
          <p:cNvGrpSpPr/>
          <p:nvPr/>
        </p:nvGrpSpPr>
        <p:grpSpPr>
          <a:xfrm>
            <a:off x="1780324" y="1094080"/>
            <a:ext cx="5968901" cy="5389696"/>
            <a:chOff x="1780324" y="1230160"/>
            <a:chExt cx="5968901" cy="5389696"/>
          </a:xfrm>
        </p:grpSpPr>
        <p:pic>
          <p:nvPicPr>
            <p:cNvPr id="4" name="Picture 3" descr="Screen Shot 2015-02-19 at 1.19.42 PM.png"/>
            <p:cNvPicPr>
              <a:picLocks noChangeAspect="1"/>
            </p:cNvPicPr>
            <p:nvPr/>
          </p:nvPicPr>
          <p:blipFill rotWithShape="1">
            <a:blip r:embed="rId2">
              <a:extLst>
                <a:ext uri="{28A0092B-C50C-407E-A947-70E740481C1C}">
                  <a14:useLocalDpi xmlns:a14="http://schemas.microsoft.com/office/drawing/2010/main" val="0"/>
                </a:ext>
              </a:extLst>
            </a:blip>
            <a:srcRect l="2442" t="9165"/>
            <a:stretch/>
          </p:blipFill>
          <p:spPr>
            <a:xfrm>
              <a:off x="1780324" y="1230160"/>
              <a:ext cx="5968901" cy="53896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ounded Rectangle 4"/>
            <p:cNvSpPr/>
            <p:nvPr/>
          </p:nvSpPr>
          <p:spPr>
            <a:xfrm>
              <a:off x="3148534" y="4740213"/>
              <a:ext cx="570867" cy="476290"/>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377100" y="1689693"/>
              <a:ext cx="483722" cy="1009278"/>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0642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199" y="152718"/>
            <a:ext cx="8245475" cy="856562"/>
          </a:xfrm>
          <a:prstGeom prst="rect">
            <a:avLst/>
          </a:prstGeom>
        </p:spPr>
        <p:txBody>
          <a:bodyPr vert="horz" lIns="91440" tIns="45720" rIns="91440" bIns="45720" rtlCol="0" anchor="ctr" anchorCtr="0">
            <a:normAutofit fontScale="85000" lnSpcReduction="20000"/>
          </a:bodyPr>
          <a:lstStyle>
            <a:lvl1pPr algn="l" defTabSz="914400" rtl="0" eaLnBrk="1" latinLnBrk="0" hangingPunct="1">
              <a:lnSpc>
                <a:spcPct val="100000"/>
              </a:lnSpc>
              <a:spcBef>
                <a:spcPct val="0"/>
              </a:spcBef>
              <a:buNone/>
              <a:defRPr sz="8800" kern="1200" cap="all" spc="-80" baseline="0">
                <a:solidFill>
                  <a:schemeClr val="tx1"/>
                </a:solidFill>
                <a:latin typeface="+mj-lt"/>
                <a:ea typeface="+mj-ea"/>
                <a:cs typeface="+mj-cs"/>
              </a:defRPr>
            </a:lvl1pPr>
          </a:lstStyle>
          <a:p>
            <a:r>
              <a:rPr lang="en-US" sz="3600" spc="-60" dirty="0">
                <a:solidFill>
                  <a:schemeClr val="tx2"/>
                </a:solidFill>
              </a:rPr>
              <a:t>Definition </a:t>
            </a:r>
            <a:r>
              <a:rPr lang="en-US" sz="3600" spc="-60" dirty="0" err="1">
                <a:solidFill>
                  <a:schemeClr val="tx2"/>
                </a:solidFill>
              </a:rPr>
              <a:t>parametre</a:t>
            </a:r>
            <a:r>
              <a:rPr lang="en-US" sz="3600" spc="-60" dirty="0">
                <a:solidFill>
                  <a:schemeClr val="tx2"/>
                </a:solidFill>
              </a:rPr>
              <a:t> </a:t>
            </a:r>
            <a:r>
              <a:rPr lang="en-US" sz="3600" spc="-60" dirty="0" smtClean="0">
                <a:solidFill>
                  <a:schemeClr val="tx2"/>
                </a:solidFill>
              </a:rPr>
              <a:t>2: </a:t>
            </a:r>
            <a:r>
              <a:rPr lang="en-US" sz="3600" spc="-60" dirty="0">
                <a:solidFill>
                  <a:schemeClr val="tx2"/>
                </a:solidFill>
              </a:rPr>
              <a:t>Nom, Type, Style</a:t>
            </a:r>
            <a:endParaRPr lang="en-US" sz="3600" spc="-60" dirty="0">
              <a:solidFill>
                <a:schemeClr val="tx2"/>
              </a:solidFill>
            </a:endParaRPr>
          </a:p>
        </p:txBody>
      </p:sp>
      <p:sp>
        <p:nvSpPr>
          <p:cNvPr id="2" name="Footer Placeholder 1"/>
          <p:cNvSpPr>
            <a:spLocks noGrp="1"/>
          </p:cNvSpPr>
          <p:nvPr>
            <p:ph type="ftr" sz="quarter" idx="11"/>
          </p:nvPr>
        </p:nvSpPr>
        <p:spPr/>
        <p:txBody>
          <a:bodyPr/>
          <a:lstStyle/>
          <a:p>
            <a:r>
              <a:rPr lang="en-US" smtClean="0"/>
              <a:t>© 2014 EV3Lessons.com (Last Edit 2/28/2015)</a:t>
            </a:r>
            <a:endParaRPr lang="en-US"/>
          </a:p>
        </p:txBody>
      </p:sp>
      <p:sp>
        <p:nvSpPr>
          <p:cNvPr id="9" name="Slide Number Placeholder 8"/>
          <p:cNvSpPr>
            <a:spLocks noGrp="1"/>
          </p:cNvSpPr>
          <p:nvPr>
            <p:ph type="sldNum" sz="quarter" idx="4294967295"/>
          </p:nvPr>
        </p:nvSpPr>
        <p:spPr>
          <a:xfrm>
            <a:off x="8398042" y="6411595"/>
            <a:ext cx="497305" cy="365125"/>
          </a:xfrm>
          <a:prstGeom prst="rect">
            <a:avLst/>
          </a:prstGeom>
        </p:spPr>
        <p:txBody>
          <a:bodyPr/>
          <a:lstStyle/>
          <a:p>
            <a:fld id="{4DBC7FC8-25FB-FC45-8177-2B991DA6778C}" type="slidenum">
              <a:rPr lang="en-US" smtClean="0"/>
              <a:t>13</a:t>
            </a:fld>
            <a:endParaRPr lang="en-US"/>
          </a:p>
        </p:txBody>
      </p:sp>
      <p:grpSp>
        <p:nvGrpSpPr>
          <p:cNvPr id="18" name="Group 17"/>
          <p:cNvGrpSpPr/>
          <p:nvPr/>
        </p:nvGrpSpPr>
        <p:grpSpPr>
          <a:xfrm>
            <a:off x="1281386" y="1117916"/>
            <a:ext cx="6184348" cy="5326714"/>
            <a:chOff x="1281386" y="1117916"/>
            <a:chExt cx="6184348" cy="5326714"/>
          </a:xfrm>
        </p:grpSpPr>
        <p:pic>
          <p:nvPicPr>
            <p:cNvPr id="4" name="Picture 3" descr="Screen Shot 2015-02-19 at 1.19.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568" y="1117916"/>
              <a:ext cx="5844166" cy="5326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ounded Rectangle 2"/>
            <p:cNvSpPr/>
            <p:nvPr/>
          </p:nvSpPr>
          <p:spPr>
            <a:xfrm>
              <a:off x="1719739" y="4141627"/>
              <a:ext cx="2714059" cy="362887"/>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1719739" y="4520830"/>
              <a:ext cx="2714059" cy="362887"/>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2790649" y="3710700"/>
              <a:ext cx="1280280" cy="299822"/>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719744" y="4895057"/>
              <a:ext cx="2714059" cy="362887"/>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4758762" y="4418766"/>
              <a:ext cx="1262585" cy="839177"/>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5777545" y="4010522"/>
              <a:ext cx="487604" cy="369332"/>
            </a:xfrm>
            <a:prstGeom prst="rect">
              <a:avLst/>
            </a:prstGeom>
            <a:noFill/>
          </p:spPr>
          <p:txBody>
            <a:bodyPr wrap="square" rtlCol="0">
              <a:spAutoFit/>
            </a:bodyPr>
            <a:lstStyle/>
            <a:p>
              <a:r>
                <a:rPr lang="en-US" dirty="0" smtClean="0">
                  <a:solidFill>
                    <a:srgbClr val="0000FF"/>
                  </a:solidFill>
                </a:rPr>
                <a:t>5</a:t>
              </a:r>
              <a:endParaRPr lang="en-US" dirty="0">
                <a:solidFill>
                  <a:srgbClr val="0000FF"/>
                </a:solidFill>
              </a:endParaRPr>
            </a:p>
          </p:txBody>
        </p:sp>
        <p:sp>
          <p:nvSpPr>
            <p:cNvPr id="12" name="TextBox 11"/>
            <p:cNvSpPr txBox="1"/>
            <p:nvPr/>
          </p:nvSpPr>
          <p:spPr>
            <a:xfrm>
              <a:off x="1281386" y="4098721"/>
              <a:ext cx="487604" cy="369332"/>
            </a:xfrm>
            <a:prstGeom prst="rect">
              <a:avLst/>
            </a:prstGeom>
            <a:noFill/>
          </p:spPr>
          <p:txBody>
            <a:bodyPr wrap="square" rtlCol="0">
              <a:spAutoFit/>
            </a:bodyPr>
            <a:lstStyle/>
            <a:p>
              <a:r>
                <a:rPr lang="en-US" dirty="0" smtClean="0">
                  <a:solidFill>
                    <a:srgbClr val="0000FF"/>
                  </a:solidFill>
                </a:rPr>
                <a:t>2</a:t>
              </a:r>
              <a:endParaRPr lang="en-US" dirty="0">
                <a:solidFill>
                  <a:srgbClr val="0000FF"/>
                </a:solidFill>
              </a:endParaRPr>
            </a:p>
          </p:txBody>
        </p:sp>
        <p:sp>
          <p:nvSpPr>
            <p:cNvPr id="13" name="TextBox 12"/>
            <p:cNvSpPr txBox="1"/>
            <p:nvPr/>
          </p:nvSpPr>
          <p:spPr>
            <a:xfrm>
              <a:off x="1281386" y="4485341"/>
              <a:ext cx="487604" cy="369332"/>
            </a:xfrm>
            <a:prstGeom prst="rect">
              <a:avLst/>
            </a:prstGeom>
            <a:noFill/>
          </p:spPr>
          <p:txBody>
            <a:bodyPr wrap="square" rtlCol="0">
              <a:spAutoFit/>
            </a:bodyPr>
            <a:lstStyle/>
            <a:p>
              <a:r>
                <a:rPr lang="en-US" dirty="0" smtClean="0">
                  <a:solidFill>
                    <a:srgbClr val="0000FF"/>
                  </a:solidFill>
                </a:rPr>
                <a:t>3</a:t>
              </a:r>
              <a:endParaRPr lang="en-US" dirty="0">
                <a:solidFill>
                  <a:srgbClr val="0000FF"/>
                </a:solidFill>
              </a:endParaRPr>
            </a:p>
          </p:txBody>
        </p:sp>
        <p:sp>
          <p:nvSpPr>
            <p:cNvPr id="14" name="TextBox 13"/>
            <p:cNvSpPr txBox="1"/>
            <p:nvPr/>
          </p:nvSpPr>
          <p:spPr>
            <a:xfrm>
              <a:off x="1281386" y="4860702"/>
              <a:ext cx="487604" cy="369332"/>
            </a:xfrm>
            <a:prstGeom prst="rect">
              <a:avLst/>
            </a:prstGeom>
            <a:noFill/>
          </p:spPr>
          <p:txBody>
            <a:bodyPr wrap="square" rtlCol="0">
              <a:spAutoFit/>
            </a:bodyPr>
            <a:lstStyle/>
            <a:p>
              <a:r>
                <a:rPr lang="en-US" dirty="0">
                  <a:solidFill>
                    <a:srgbClr val="0000FF"/>
                  </a:solidFill>
                </a:rPr>
                <a:t>4</a:t>
              </a:r>
            </a:p>
          </p:txBody>
        </p:sp>
        <p:sp>
          <p:nvSpPr>
            <p:cNvPr id="15" name="TextBox 14"/>
            <p:cNvSpPr txBox="1"/>
            <p:nvPr/>
          </p:nvSpPr>
          <p:spPr>
            <a:xfrm>
              <a:off x="4887385" y="1294896"/>
              <a:ext cx="487604" cy="369332"/>
            </a:xfrm>
            <a:prstGeom prst="rect">
              <a:avLst/>
            </a:prstGeom>
            <a:noFill/>
          </p:spPr>
          <p:txBody>
            <a:bodyPr wrap="square" rtlCol="0">
              <a:spAutoFit/>
            </a:bodyPr>
            <a:lstStyle/>
            <a:p>
              <a:r>
                <a:rPr lang="en-US" dirty="0" smtClean="0">
                  <a:solidFill>
                    <a:srgbClr val="0000FF"/>
                  </a:solidFill>
                </a:rPr>
                <a:t>1</a:t>
              </a:r>
              <a:endParaRPr lang="en-US" dirty="0">
                <a:solidFill>
                  <a:srgbClr val="0000FF"/>
                </a:solidFill>
              </a:endParaRPr>
            </a:p>
          </p:txBody>
        </p:sp>
        <p:sp>
          <p:nvSpPr>
            <p:cNvPr id="16" name="Rounded Rectangle 15"/>
            <p:cNvSpPr/>
            <p:nvPr/>
          </p:nvSpPr>
          <p:spPr>
            <a:xfrm>
              <a:off x="4465796" y="1564950"/>
              <a:ext cx="478288" cy="1017393"/>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7274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199" y="152718"/>
            <a:ext cx="8245475" cy="901923"/>
          </a:xfrm>
          <a:prstGeom prst="rect">
            <a:avLst/>
          </a:prstGeom>
        </p:spPr>
        <p:txBody>
          <a:bodyPr vert="horz" lIns="91440" tIns="45720" rIns="91440" bIns="45720" rtlCol="0" anchor="ctr" anchorCtr="0">
            <a:normAutofit fontScale="85000" lnSpcReduction="20000"/>
          </a:bodyPr>
          <a:lstStyle>
            <a:lvl1pPr algn="l" defTabSz="914400" rtl="0" eaLnBrk="1" latinLnBrk="0" hangingPunct="1">
              <a:lnSpc>
                <a:spcPct val="100000"/>
              </a:lnSpc>
              <a:spcBef>
                <a:spcPct val="0"/>
              </a:spcBef>
              <a:buNone/>
              <a:defRPr sz="8800" kern="1200" cap="all" spc="-80" baseline="0">
                <a:solidFill>
                  <a:schemeClr val="tx1"/>
                </a:solidFill>
                <a:latin typeface="+mj-lt"/>
                <a:ea typeface="+mj-ea"/>
                <a:cs typeface="+mj-cs"/>
              </a:defRPr>
            </a:lvl1pPr>
          </a:lstStyle>
          <a:p>
            <a:r>
              <a:rPr lang="en-US" sz="3600" spc="-60" dirty="0" err="1">
                <a:solidFill>
                  <a:schemeClr val="tx2"/>
                </a:solidFill>
              </a:rPr>
              <a:t>Choix</a:t>
            </a:r>
            <a:r>
              <a:rPr lang="en-US" sz="3600" spc="-60" dirty="0">
                <a:solidFill>
                  <a:schemeClr val="tx2"/>
                </a:solidFill>
              </a:rPr>
              <a:t> </a:t>
            </a:r>
            <a:r>
              <a:rPr lang="en-US" sz="3600" spc="-60" dirty="0" err="1">
                <a:solidFill>
                  <a:schemeClr val="tx2"/>
                </a:solidFill>
              </a:rPr>
              <a:t>d’une</a:t>
            </a:r>
            <a:r>
              <a:rPr lang="en-US" sz="3600" spc="-60" dirty="0">
                <a:solidFill>
                  <a:schemeClr val="tx2"/>
                </a:solidFill>
              </a:rPr>
              <a:t> </a:t>
            </a:r>
            <a:r>
              <a:rPr lang="en-US" sz="3600" spc="-60" dirty="0" err="1">
                <a:solidFill>
                  <a:schemeClr val="tx2"/>
                </a:solidFill>
              </a:rPr>
              <a:t>icone</a:t>
            </a:r>
            <a:r>
              <a:rPr lang="en-US" sz="3600" spc="-60" dirty="0">
                <a:solidFill>
                  <a:schemeClr val="tx2"/>
                </a:solidFill>
              </a:rPr>
              <a:t> pour le </a:t>
            </a:r>
            <a:r>
              <a:rPr lang="en-US" sz="3600" spc="-60" dirty="0" err="1" smtClean="0">
                <a:solidFill>
                  <a:schemeClr val="tx2"/>
                </a:solidFill>
              </a:rPr>
              <a:t>parametre</a:t>
            </a:r>
            <a:r>
              <a:rPr lang="en-US" sz="3600" spc="-60" dirty="0" smtClean="0">
                <a:solidFill>
                  <a:schemeClr val="tx2"/>
                </a:solidFill>
              </a:rPr>
              <a:t> 2</a:t>
            </a:r>
            <a:endParaRPr lang="en-US" sz="3600" spc="-60" dirty="0">
              <a:solidFill>
                <a:schemeClr val="tx2"/>
              </a:solidFill>
            </a:endParaRPr>
          </a:p>
        </p:txBody>
      </p:sp>
      <p:sp>
        <p:nvSpPr>
          <p:cNvPr id="2" name="Footer Placeholder 1"/>
          <p:cNvSpPr>
            <a:spLocks noGrp="1"/>
          </p:cNvSpPr>
          <p:nvPr>
            <p:ph type="ftr" sz="quarter" idx="11"/>
          </p:nvPr>
        </p:nvSpPr>
        <p:spPr/>
        <p:txBody>
          <a:bodyPr/>
          <a:lstStyle/>
          <a:p>
            <a:r>
              <a:rPr lang="en-US" smtClean="0"/>
              <a:t>© 2014 EV3Lessons.com (Last Edit 2/28/2015)</a:t>
            </a:r>
            <a:endParaRPr lang="en-US"/>
          </a:p>
        </p:txBody>
      </p:sp>
      <p:sp>
        <p:nvSpPr>
          <p:cNvPr id="7" name="Slide Number Placeholder 6"/>
          <p:cNvSpPr>
            <a:spLocks noGrp="1"/>
          </p:cNvSpPr>
          <p:nvPr>
            <p:ph type="sldNum" sz="quarter" idx="4294967295"/>
          </p:nvPr>
        </p:nvSpPr>
        <p:spPr>
          <a:xfrm>
            <a:off x="8398042" y="6411595"/>
            <a:ext cx="497305" cy="365125"/>
          </a:xfrm>
          <a:prstGeom prst="rect">
            <a:avLst/>
          </a:prstGeom>
        </p:spPr>
        <p:txBody>
          <a:bodyPr/>
          <a:lstStyle/>
          <a:p>
            <a:fld id="{4DBC7FC8-25FB-FC45-8177-2B991DA6778C}" type="slidenum">
              <a:rPr lang="en-US" smtClean="0"/>
              <a:t>14</a:t>
            </a:fld>
            <a:endParaRPr lang="en-US"/>
          </a:p>
        </p:txBody>
      </p:sp>
      <p:grpSp>
        <p:nvGrpSpPr>
          <p:cNvPr id="9" name="Group 8"/>
          <p:cNvGrpSpPr/>
          <p:nvPr/>
        </p:nvGrpSpPr>
        <p:grpSpPr>
          <a:xfrm>
            <a:off x="1553531" y="1258294"/>
            <a:ext cx="5753448" cy="5217782"/>
            <a:chOff x="1553531" y="1258294"/>
            <a:chExt cx="5753448" cy="5217782"/>
          </a:xfrm>
        </p:grpSpPr>
        <p:pic>
          <p:nvPicPr>
            <p:cNvPr id="4" name="Picture 3" descr="Screen Shot 2015-02-19 at 1.19.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531" y="1258294"/>
              <a:ext cx="5753448" cy="52177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ounded Rectangle 4"/>
            <p:cNvSpPr/>
            <p:nvPr/>
          </p:nvSpPr>
          <p:spPr>
            <a:xfrm>
              <a:off x="4452592" y="4116501"/>
              <a:ext cx="570867" cy="476290"/>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3867913" y="3815206"/>
              <a:ext cx="1280280" cy="299822"/>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4377101" y="1667013"/>
              <a:ext cx="358981" cy="918558"/>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47014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199" y="152718"/>
            <a:ext cx="8245475" cy="947284"/>
          </a:xfrm>
          <a:prstGeom prst="rect">
            <a:avLst/>
          </a:prstGeom>
        </p:spPr>
        <p:txBody>
          <a:bodyPr vert="horz" lIns="91440" tIns="45720" rIns="91440" bIns="45720" rtlCol="0" anchor="ctr" anchorCtr="0">
            <a:normAutofit/>
          </a:bodyPr>
          <a:lstStyle>
            <a:lvl1pPr algn="l" defTabSz="914400" rtl="0" eaLnBrk="1" latinLnBrk="0" hangingPunct="1">
              <a:lnSpc>
                <a:spcPct val="100000"/>
              </a:lnSpc>
              <a:spcBef>
                <a:spcPct val="0"/>
              </a:spcBef>
              <a:buNone/>
              <a:defRPr sz="8800" kern="1200" cap="all" spc="-80" baseline="0">
                <a:solidFill>
                  <a:schemeClr val="tx1"/>
                </a:solidFill>
                <a:latin typeface="+mj-lt"/>
                <a:ea typeface="+mj-ea"/>
                <a:cs typeface="+mj-cs"/>
              </a:defRPr>
            </a:lvl1pPr>
          </a:lstStyle>
          <a:p>
            <a:r>
              <a:rPr lang="en-US" sz="3600" spc="-60" dirty="0" err="1" smtClean="0">
                <a:solidFill>
                  <a:schemeClr val="tx2"/>
                </a:solidFill>
              </a:rPr>
              <a:t>Ajout</a:t>
            </a:r>
            <a:r>
              <a:rPr lang="en-US" sz="3600" spc="-60" dirty="0" smtClean="0">
                <a:solidFill>
                  <a:schemeClr val="tx2"/>
                </a:solidFill>
              </a:rPr>
              <a:t> d’ entrées</a:t>
            </a:r>
            <a:r>
              <a:rPr lang="en-US" sz="3600" spc="-60" dirty="0" smtClean="0">
                <a:solidFill>
                  <a:schemeClr val="tx2"/>
                </a:solidFill>
              </a:rPr>
              <a:t>/sorties</a:t>
            </a:r>
            <a:endParaRPr lang="en-US" sz="3600" spc="-60" dirty="0">
              <a:solidFill>
                <a:schemeClr val="tx2"/>
              </a:solidFill>
            </a:endParaRPr>
          </a:p>
        </p:txBody>
      </p:sp>
      <p:sp>
        <p:nvSpPr>
          <p:cNvPr id="2" name="Footer Placeholder 1"/>
          <p:cNvSpPr>
            <a:spLocks noGrp="1"/>
          </p:cNvSpPr>
          <p:nvPr>
            <p:ph type="ftr" sz="quarter" idx="11"/>
          </p:nvPr>
        </p:nvSpPr>
        <p:spPr/>
        <p:txBody>
          <a:bodyPr/>
          <a:lstStyle/>
          <a:p>
            <a:r>
              <a:rPr lang="en-US" smtClean="0"/>
              <a:t>© 2014 EV3Lessons.com (Last Edit 2/28/2015)</a:t>
            </a:r>
            <a:endParaRPr lang="en-US"/>
          </a:p>
        </p:txBody>
      </p:sp>
      <p:sp>
        <p:nvSpPr>
          <p:cNvPr id="10" name="Slide Number Placeholder 9"/>
          <p:cNvSpPr>
            <a:spLocks noGrp="1"/>
          </p:cNvSpPr>
          <p:nvPr>
            <p:ph type="sldNum" sz="quarter" idx="4294967295"/>
          </p:nvPr>
        </p:nvSpPr>
        <p:spPr>
          <a:xfrm>
            <a:off x="8398042" y="6411595"/>
            <a:ext cx="497305" cy="365125"/>
          </a:xfrm>
          <a:prstGeom prst="rect">
            <a:avLst/>
          </a:prstGeom>
        </p:spPr>
        <p:txBody>
          <a:bodyPr/>
          <a:lstStyle/>
          <a:p>
            <a:fld id="{4DBC7FC8-25FB-FC45-8177-2B991DA6778C}" type="slidenum">
              <a:rPr lang="en-US" smtClean="0"/>
              <a:t>15</a:t>
            </a:fld>
            <a:endParaRPr lang="en-US"/>
          </a:p>
        </p:txBody>
      </p:sp>
      <p:sp>
        <p:nvSpPr>
          <p:cNvPr id="17" name="TextBox 16"/>
          <p:cNvSpPr txBox="1"/>
          <p:nvPr/>
        </p:nvSpPr>
        <p:spPr>
          <a:xfrm>
            <a:off x="6263019" y="2329995"/>
            <a:ext cx="1939080" cy="1015663"/>
          </a:xfrm>
          <a:prstGeom prst="rect">
            <a:avLst/>
          </a:prstGeom>
          <a:noFill/>
        </p:spPr>
        <p:txBody>
          <a:bodyPr wrap="square" rtlCol="0">
            <a:spAutoFit/>
          </a:bodyPr>
          <a:lstStyle/>
          <a:p>
            <a:r>
              <a:rPr lang="fr-FR" sz="2000" dirty="0" smtClean="0">
                <a:solidFill>
                  <a:srgbClr val="FF0000"/>
                </a:solidFill>
              </a:rPr>
              <a:t>Clique sur + pour ajouter un paramètre.</a:t>
            </a:r>
            <a:endParaRPr lang="fr-FR" sz="2000" dirty="0" smtClean="0">
              <a:solidFill>
                <a:srgbClr val="FF0000"/>
              </a:solidFill>
            </a:endParaRPr>
          </a:p>
        </p:txBody>
      </p:sp>
      <p:grpSp>
        <p:nvGrpSpPr>
          <p:cNvPr id="19" name="Group 18"/>
          <p:cNvGrpSpPr/>
          <p:nvPr/>
        </p:nvGrpSpPr>
        <p:grpSpPr>
          <a:xfrm>
            <a:off x="457200" y="1067388"/>
            <a:ext cx="5594694" cy="5081686"/>
            <a:chOff x="2938069" y="1067388"/>
            <a:chExt cx="5594694" cy="5081686"/>
          </a:xfrm>
        </p:grpSpPr>
        <p:pic>
          <p:nvPicPr>
            <p:cNvPr id="4" name="Picture 3" descr="Screen Shot 2015-02-19 at 1.20.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8069" y="1067388"/>
              <a:ext cx="5594694" cy="5081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Rounded Rectangle 17"/>
            <p:cNvSpPr/>
            <p:nvPr/>
          </p:nvSpPr>
          <p:spPr>
            <a:xfrm>
              <a:off x="5735416" y="1283804"/>
              <a:ext cx="566979" cy="575466"/>
            </a:xfrm>
            <a:prstGeom prst="roundRect">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TextBox 19"/>
          <p:cNvSpPr txBox="1"/>
          <p:nvPr/>
        </p:nvSpPr>
        <p:spPr>
          <a:xfrm>
            <a:off x="6263019" y="1052722"/>
            <a:ext cx="1939080" cy="1015663"/>
          </a:xfrm>
          <a:prstGeom prst="rect">
            <a:avLst/>
          </a:prstGeom>
          <a:noFill/>
        </p:spPr>
        <p:txBody>
          <a:bodyPr wrap="square" rtlCol="0">
            <a:spAutoFit/>
          </a:bodyPr>
          <a:lstStyle/>
          <a:p>
            <a:r>
              <a:rPr lang="en-US" sz="2000" dirty="0" smtClean="0">
                <a:solidFill>
                  <a:srgbClr val="FF0000"/>
                </a:solidFill>
              </a:rPr>
              <a:t>Clique sur la </a:t>
            </a:r>
            <a:r>
              <a:rPr lang="en-US" sz="2000" dirty="0" err="1" smtClean="0">
                <a:solidFill>
                  <a:srgbClr val="FF0000"/>
                </a:solidFill>
              </a:rPr>
              <a:t>croix</a:t>
            </a:r>
            <a:r>
              <a:rPr lang="en-US" sz="2000" dirty="0" smtClean="0">
                <a:solidFill>
                  <a:srgbClr val="FF0000"/>
                </a:solidFill>
              </a:rPr>
              <a:t> pour le </a:t>
            </a:r>
            <a:r>
              <a:rPr lang="en-US" sz="2000" dirty="0" err="1" smtClean="0">
                <a:solidFill>
                  <a:srgbClr val="FF0000"/>
                </a:solidFill>
              </a:rPr>
              <a:t>supprimer</a:t>
            </a:r>
            <a:endParaRPr lang="en-US" sz="2000" dirty="0">
              <a:solidFill>
                <a:srgbClr val="FF0000"/>
              </a:solidFill>
            </a:endParaRPr>
          </a:p>
        </p:txBody>
      </p:sp>
      <p:cxnSp>
        <p:nvCxnSpPr>
          <p:cNvPr id="11" name="Straight Arrow Connector 9"/>
          <p:cNvCxnSpPr/>
          <p:nvPr/>
        </p:nvCxnSpPr>
        <p:spPr>
          <a:xfrm flipH="1" flipV="1">
            <a:off x="3821526" y="2046514"/>
            <a:ext cx="2441493" cy="58782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9"/>
          <p:cNvCxnSpPr/>
          <p:nvPr/>
        </p:nvCxnSpPr>
        <p:spPr>
          <a:xfrm flipH="1">
            <a:off x="3679372" y="1571537"/>
            <a:ext cx="2583647" cy="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6263019" y="3608231"/>
            <a:ext cx="1939080" cy="1323439"/>
          </a:xfrm>
          <a:prstGeom prst="rect">
            <a:avLst/>
          </a:prstGeom>
        </p:spPr>
        <p:txBody>
          <a:bodyPr wrap="square">
            <a:spAutoFit/>
          </a:bodyPr>
          <a:lstStyle/>
          <a:p>
            <a:pPr lvl="0"/>
            <a:r>
              <a:rPr lang="en-US" sz="2000" dirty="0" smtClean="0">
                <a:solidFill>
                  <a:srgbClr val="FF0000"/>
                </a:solidFill>
              </a:rPr>
              <a:t>Note</a:t>
            </a:r>
            <a:r>
              <a:rPr lang="en-US" sz="2000" dirty="0">
                <a:solidFill>
                  <a:srgbClr val="FF0000"/>
                </a:solidFill>
              </a:rPr>
              <a:t>: You cannot delete auto-created inputs/outputs</a:t>
            </a:r>
          </a:p>
        </p:txBody>
      </p:sp>
    </p:spTree>
    <p:extLst>
      <p:ext uri="{BB962C8B-B14F-4D97-AF65-F5344CB8AC3E}">
        <p14:creationId xmlns:p14="http://schemas.microsoft.com/office/powerpoint/2010/main" val="503032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199" y="152718"/>
            <a:ext cx="8245475" cy="947284"/>
          </a:xfrm>
          <a:prstGeom prst="rect">
            <a:avLst/>
          </a:prstGeom>
        </p:spPr>
        <p:txBody>
          <a:bodyPr vert="horz" lIns="91440" tIns="45720" rIns="91440" bIns="45720" rtlCol="0" anchor="ctr" anchorCtr="0">
            <a:normAutofit fontScale="92500" lnSpcReduction="20000"/>
          </a:bodyPr>
          <a:lstStyle>
            <a:lvl1pPr algn="l" defTabSz="914400" rtl="0" eaLnBrk="1" latinLnBrk="0" hangingPunct="1">
              <a:lnSpc>
                <a:spcPct val="100000"/>
              </a:lnSpc>
              <a:spcBef>
                <a:spcPct val="0"/>
              </a:spcBef>
              <a:buNone/>
              <a:defRPr sz="8800" kern="1200" cap="all" spc="-80" baseline="0">
                <a:solidFill>
                  <a:schemeClr val="tx1"/>
                </a:solidFill>
                <a:latin typeface="+mj-lt"/>
                <a:ea typeface="+mj-ea"/>
                <a:cs typeface="+mj-cs"/>
              </a:defRPr>
            </a:lvl1pPr>
          </a:lstStyle>
          <a:p>
            <a:r>
              <a:rPr lang="en-US" sz="3600" spc="-60" dirty="0" smtClean="0">
                <a:solidFill>
                  <a:schemeClr val="tx2"/>
                </a:solidFill>
              </a:rPr>
              <a:t>Defi</a:t>
            </a:r>
            <a:r>
              <a:rPr lang="en-US" sz="3600" spc="-60" dirty="0" smtClean="0">
                <a:solidFill>
                  <a:schemeClr val="tx2"/>
                </a:solidFill>
              </a:rPr>
              <a:t>nition d’un </a:t>
            </a:r>
            <a:r>
              <a:rPr lang="en-US" sz="3600" spc="-60" dirty="0" err="1" smtClean="0">
                <a:solidFill>
                  <a:schemeClr val="tx2"/>
                </a:solidFill>
              </a:rPr>
              <a:t>parametre</a:t>
            </a:r>
            <a:r>
              <a:rPr lang="en-US" sz="3600" spc="-60" dirty="0" smtClean="0">
                <a:solidFill>
                  <a:schemeClr val="tx2"/>
                </a:solidFill>
              </a:rPr>
              <a:t> de sortie</a:t>
            </a:r>
            <a:endParaRPr lang="en-US" sz="3600" spc="-60" dirty="0">
              <a:solidFill>
                <a:schemeClr val="tx2"/>
              </a:solidFill>
            </a:endParaRPr>
          </a:p>
        </p:txBody>
      </p:sp>
      <p:sp>
        <p:nvSpPr>
          <p:cNvPr id="2" name="Footer Placeholder 1"/>
          <p:cNvSpPr>
            <a:spLocks noGrp="1"/>
          </p:cNvSpPr>
          <p:nvPr>
            <p:ph type="ftr" sz="quarter" idx="11"/>
          </p:nvPr>
        </p:nvSpPr>
        <p:spPr/>
        <p:txBody>
          <a:bodyPr/>
          <a:lstStyle/>
          <a:p>
            <a:r>
              <a:rPr lang="en-US" smtClean="0"/>
              <a:t>© 2014 EV3Lessons.com (Last Edit 2/28/2015)</a:t>
            </a:r>
            <a:endParaRPr lang="en-US"/>
          </a:p>
        </p:txBody>
      </p:sp>
      <p:sp>
        <p:nvSpPr>
          <p:cNvPr id="10" name="Slide Number Placeholder 9"/>
          <p:cNvSpPr>
            <a:spLocks noGrp="1"/>
          </p:cNvSpPr>
          <p:nvPr>
            <p:ph type="sldNum" sz="quarter" idx="4294967295"/>
          </p:nvPr>
        </p:nvSpPr>
        <p:spPr>
          <a:xfrm>
            <a:off x="8398042" y="6411595"/>
            <a:ext cx="497305" cy="365125"/>
          </a:xfrm>
          <a:prstGeom prst="rect">
            <a:avLst/>
          </a:prstGeom>
        </p:spPr>
        <p:txBody>
          <a:bodyPr/>
          <a:lstStyle/>
          <a:p>
            <a:fld id="{4DBC7FC8-25FB-FC45-8177-2B991DA6778C}" type="slidenum">
              <a:rPr lang="en-US" smtClean="0"/>
              <a:t>16</a:t>
            </a:fld>
            <a:endParaRPr lang="en-US"/>
          </a:p>
        </p:txBody>
      </p:sp>
      <p:sp>
        <p:nvSpPr>
          <p:cNvPr id="17" name="TextBox 16"/>
          <p:cNvSpPr txBox="1"/>
          <p:nvPr/>
        </p:nvSpPr>
        <p:spPr>
          <a:xfrm>
            <a:off x="544303" y="1272919"/>
            <a:ext cx="1939080" cy="4154984"/>
          </a:xfrm>
          <a:prstGeom prst="rect">
            <a:avLst/>
          </a:prstGeom>
          <a:noFill/>
        </p:spPr>
        <p:txBody>
          <a:bodyPr wrap="square" rtlCol="0">
            <a:spAutoFit/>
          </a:bodyPr>
          <a:lstStyle/>
          <a:p>
            <a:r>
              <a:rPr lang="en-US" sz="2400" dirty="0" smtClean="0">
                <a:solidFill>
                  <a:srgbClr val="0000FF"/>
                </a:solidFill>
              </a:rPr>
              <a:t>Si </a:t>
            </a:r>
            <a:r>
              <a:rPr lang="en-US" sz="2400" dirty="0" err="1" smtClean="0">
                <a:solidFill>
                  <a:srgbClr val="0000FF"/>
                </a:solidFill>
              </a:rPr>
              <a:t>vous</a:t>
            </a:r>
            <a:r>
              <a:rPr lang="en-US" sz="2400" dirty="0" smtClean="0">
                <a:solidFill>
                  <a:srgbClr val="0000FF"/>
                </a:solidFill>
              </a:rPr>
              <a:t> </a:t>
            </a:r>
            <a:r>
              <a:rPr lang="en-US" sz="2400" dirty="0" err="1" smtClean="0">
                <a:solidFill>
                  <a:srgbClr val="0000FF"/>
                </a:solidFill>
              </a:rPr>
              <a:t>voulez</a:t>
            </a:r>
            <a:r>
              <a:rPr lang="en-US" sz="2400" dirty="0" smtClean="0">
                <a:solidFill>
                  <a:srgbClr val="0000FF"/>
                </a:solidFill>
              </a:rPr>
              <a:t> </a:t>
            </a:r>
            <a:r>
              <a:rPr lang="en-US" sz="2400" dirty="0" err="1" smtClean="0">
                <a:solidFill>
                  <a:srgbClr val="0000FF"/>
                </a:solidFill>
              </a:rPr>
              <a:t>définir</a:t>
            </a:r>
            <a:r>
              <a:rPr lang="en-US" sz="2400" dirty="0" smtClean="0">
                <a:solidFill>
                  <a:srgbClr val="0000FF"/>
                </a:solidFill>
              </a:rPr>
              <a:t> </a:t>
            </a:r>
            <a:r>
              <a:rPr lang="en-US" sz="2400" dirty="0" err="1" smtClean="0">
                <a:solidFill>
                  <a:srgbClr val="0000FF"/>
                </a:solidFill>
              </a:rPr>
              <a:t>une</a:t>
            </a:r>
            <a:r>
              <a:rPr lang="en-US" sz="2400" dirty="0" smtClean="0">
                <a:solidFill>
                  <a:srgbClr val="0000FF"/>
                </a:solidFill>
              </a:rPr>
              <a:t> sortie, </a:t>
            </a:r>
            <a:r>
              <a:rPr lang="en-US" sz="2400" dirty="0" err="1" smtClean="0">
                <a:solidFill>
                  <a:srgbClr val="0000FF"/>
                </a:solidFill>
              </a:rPr>
              <a:t>changez</a:t>
            </a:r>
            <a:r>
              <a:rPr lang="en-US" sz="2400" dirty="0" smtClean="0">
                <a:solidFill>
                  <a:srgbClr val="0000FF"/>
                </a:solidFill>
              </a:rPr>
              <a:t> le Type de </a:t>
            </a:r>
            <a:r>
              <a:rPr lang="en-US" sz="2400" dirty="0" err="1" smtClean="0">
                <a:solidFill>
                  <a:srgbClr val="0000FF"/>
                </a:solidFill>
              </a:rPr>
              <a:t>parametre</a:t>
            </a:r>
            <a:r>
              <a:rPr lang="en-US" sz="2400" dirty="0" smtClean="0">
                <a:solidFill>
                  <a:srgbClr val="0000FF"/>
                </a:solidFill>
              </a:rPr>
              <a:t> (3) et </a:t>
            </a:r>
            <a:r>
              <a:rPr lang="en-US" sz="2400" dirty="0" err="1" smtClean="0">
                <a:solidFill>
                  <a:srgbClr val="0000FF"/>
                </a:solidFill>
              </a:rPr>
              <a:t>definissez</a:t>
            </a:r>
            <a:r>
              <a:rPr lang="en-US" sz="2400" dirty="0" smtClean="0">
                <a:solidFill>
                  <a:srgbClr val="0000FF"/>
                </a:solidFill>
              </a:rPr>
              <a:t> le format de la </a:t>
            </a:r>
            <a:r>
              <a:rPr lang="en-US" sz="2400" dirty="0" err="1" smtClean="0">
                <a:solidFill>
                  <a:srgbClr val="0000FF"/>
                </a:solidFill>
              </a:rPr>
              <a:t>donnée</a:t>
            </a:r>
            <a:r>
              <a:rPr lang="en-US" sz="2400" dirty="0" smtClean="0">
                <a:solidFill>
                  <a:srgbClr val="0000FF"/>
                </a:solidFill>
              </a:rPr>
              <a:t> (4)</a:t>
            </a:r>
            <a:endParaRPr lang="en-US" sz="2400" dirty="0">
              <a:solidFill>
                <a:srgbClr val="0000FF"/>
              </a:solidFill>
            </a:endParaRPr>
          </a:p>
        </p:txBody>
      </p:sp>
      <p:grpSp>
        <p:nvGrpSpPr>
          <p:cNvPr id="19" name="Group 18"/>
          <p:cNvGrpSpPr/>
          <p:nvPr/>
        </p:nvGrpSpPr>
        <p:grpSpPr>
          <a:xfrm>
            <a:off x="2620576" y="1067388"/>
            <a:ext cx="5912187" cy="5081686"/>
            <a:chOff x="2620576" y="1067388"/>
            <a:chExt cx="5912187" cy="5081686"/>
          </a:xfrm>
        </p:grpSpPr>
        <p:pic>
          <p:nvPicPr>
            <p:cNvPr id="4" name="Picture 3" descr="Screen Shot 2015-02-19 at 1.20.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8069" y="1067388"/>
              <a:ext cx="5594694" cy="5081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ounded Rectangle 4"/>
            <p:cNvSpPr/>
            <p:nvPr/>
          </p:nvSpPr>
          <p:spPr>
            <a:xfrm>
              <a:off x="3993759" y="3555160"/>
              <a:ext cx="1280280" cy="299822"/>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3058929" y="3906707"/>
              <a:ext cx="2714059" cy="362887"/>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3058929" y="4285910"/>
              <a:ext cx="2714059" cy="362887"/>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3058929" y="4661196"/>
              <a:ext cx="2714059" cy="362887"/>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5875037" y="1443433"/>
              <a:ext cx="305066" cy="929898"/>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2620576" y="3897821"/>
              <a:ext cx="487604" cy="369332"/>
            </a:xfrm>
            <a:prstGeom prst="rect">
              <a:avLst/>
            </a:prstGeom>
            <a:noFill/>
          </p:spPr>
          <p:txBody>
            <a:bodyPr wrap="square" rtlCol="0">
              <a:spAutoFit/>
            </a:bodyPr>
            <a:lstStyle/>
            <a:p>
              <a:r>
                <a:rPr lang="en-US" dirty="0" smtClean="0">
                  <a:solidFill>
                    <a:srgbClr val="0000FF"/>
                  </a:solidFill>
                </a:rPr>
                <a:t>2</a:t>
              </a:r>
              <a:endParaRPr lang="en-US" dirty="0">
                <a:solidFill>
                  <a:srgbClr val="0000FF"/>
                </a:solidFill>
              </a:endParaRPr>
            </a:p>
          </p:txBody>
        </p:sp>
        <p:sp>
          <p:nvSpPr>
            <p:cNvPr id="14" name="TextBox 13"/>
            <p:cNvSpPr txBox="1"/>
            <p:nvPr/>
          </p:nvSpPr>
          <p:spPr>
            <a:xfrm>
              <a:off x="2620576" y="4284441"/>
              <a:ext cx="487604" cy="369332"/>
            </a:xfrm>
            <a:prstGeom prst="rect">
              <a:avLst/>
            </a:prstGeom>
            <a:noFill/>
          </p:spPr>
          <p:txBody>
            <a:bodyPr wrap="square" rtlCol="0">
              <a:spAutoFit/>
            </a:bodyPr>
            <a:lstStyle/>
            <a:p>
              <a:r>
                <a:rPr lang="en-US" dirty="0" smtClean="0">
                  <a:solidFill>
                    <a:srgbClr val="0000FF"/>
                  </a:solidFill>
                </a:rPr>
                <a:t>3</a:t>
              </a:r>
              <a:endParaRPr lang="en-US" dirty="0">
                <a:solidFill>
                  <a:srgbClr val="0000FF"/>
                </a:solidFill>
              </a:endParaRPr>
            </a:p>
          </p:txBody>
        </p:sp>
        <p:sp>
          <p:nvSpPr>
            <p:cNvPr id="15" name="TextBox 14"/>
            <p:cNvSpPr txBox="1"/>
            <p:nvPr/>
          </p:nvSpPr>
          <p:spPr>
            <a:xfrm>
              <a:off x="2620576" y="4659802"/>
              <a:ext cx="487604" cy="369332"/>
            </a:xfrm>
            <a:prstGeom prst="rect">
              <a:avLst/>
            </a:prstGeom>
            <a:noFill/>
          </p:spPr>
          <p:txBody>
            <a:bodyPr wrap="square" rtlCol="0">
              <a:spAutoFit/>
            </a:bodyPr>
            <a:lstStyle/>
            <a:p>
              <a:r>
                <a:rPr lang="en-US" dirty="0">
                  <a:solidFill>
                    <a:srgbClr val="0000FF"/>
                  </a:solidFill>
                </a:rPr>
                <a:t>4</a:t>
              </a:r>
            </a:p>
          </p:txBody>
        </p:sp>
        <p:sp>
          <p:nvSpPr>
            <p:cNvPr id="16" name="TextBox 15"/>
            <p:cNvSpPr txBox="1"/>
            <p:nvPr/>
          </p:nvSpPr>
          <p:spPr>
            <a:xfrm>
              <a:off x="5557529" y="1213407"/>
              <a:ext cx="408226" cy="369332"/>
            </a:xfrm>
            <a:prstGeom prst="rect">
              <a:avLst/>
            </a:prstGeom>
            <a:noFill/>
          </p:spPr>
          <p:txBody>
            <a:bodyPr wrap="square" rtlCol="0">
              <a:spAutoFit/>
            </a:bodyPr>
            <a:lstStyle/>
            <a:p>
              <a:r>
                <a:rPr lang="en-US" dirty="0" smtClean="0">
                  <a:solidFill>
                    <a:srgbClr val="0000FF"/>
                  </a:solidFill>
                </a:rPr>
                <a:t>1</a:t>
              </a:r>
              <a:endParaRPr lang="en-US" dirty="0">
                <a:solidFill>
                  <a:srgbClr val="0000FF"/>
                </a:solidFill>
              </a:endParaRPr>
            </a:p>
          </p:txBody>
        </p:sp>
      </p:grpSp>
    </p:spTree>
    <p:extLst>
      <p:ext uri="{BB962C8B-B14F-4D97-AF65-F5344CB8AC3E}">
        <p14:creationId xmlns:p14="http://schemas.microsoft.com/office/powerpoint/2010/main" val="463830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199" y="152718"/>
            <a:ext cx="8245475" cy="765840"/>
          </a:xfrm>
          <a:prstGeom prst="rect">
            <a:avLst/>
          </a:prstGeom>
        </p:spPr>
        <p:txBody>
          <a:bodyPr vert="horz" lIns="91440" tIns="45720" rIns="91440" bIns="45720" rtlCol="0" anchor="ctr" anchorCtr="0">
            <a:normAutofit fontScale="85000" lnSpcReduction="10000"/>
          </a:bodyPr>
          <a:lstStyle>
            <a:lvl1pPr algn="l" defTabSz="914400" rtl="0" eaLnBrk="1" latinLnBrk="0" hangingPunct="1">
              <a:lnSpc>
                <a:spcPct val="100000"/>
              </a:lnSpc>
              <a:spcBef>
                <a:spcPct val="0"/>
              </a:spcBef>
              <a:buNone/>
              <a:defRPr sz="8800" kern="1200" cap="all" spc="-80" baseline="0">
                <a:solidFill>
                  <a:schemeClr val="tx1"/>
                </a:solidFill>
                <a:latin typeface="+mj-lt"/>
                <a:ea typeface="+mj-ea"/>
                <a:cs typeface="+mj-cs"/>
              </a:defRPr>
            </a:lvl1pPr>
          </a:lstStyle>
          <a:p>
            <a:r>
              <a:rPr lang="en-US" sz="3600" spc="-60" dirty="0" err="1">
                <a:solidFill>
                  <a:schemeClr val="tx2"/>
                </a:solidFill>
              </a:rPr>
              <a:t>Choix</a:t>
            </a:r>
            <a:r>
              <a:rPr lang="en-US" sz="3600" spc="-60" dirty="0">
                <a:solidFill>
                  <a:schemeClr val="tx2"/>
                </a:solidFill>
              </a:rPr>
              <a:t> </a:t>
            </a:r>
            <a:r>
              <a:rPr lang="en-US" sz="3600" spc="-60" dirty="0" err="1">
                <a:solidFill>
                  <a:schemeClr val="tx2"/>
                </a:solidFill>
              </a:rPr>
              <a:t>d’une</a:t>
            </a:r>
            <a:r>
              <a:rPr lang="en-US" sz="3600" spc="-60" dirty="0">
                <a:solidFill>
                  <a:schemeClr val="tx2"/>
                </a:solidFill>
              </a:rPr>
              <a:t> </a:t>
            </a:r>
            <a:r>
              <a:rPr lang="en-US" sz="3600" spc="-60" dirty="0" err="1">
                <a:solidFill>
                  <a:schemeClr val="tx2"/>
                </a:solidFill>
              </a:rPr>
              <a:t>icone</a:t>
            </a:r>
            <a:r>
              <a:rPr lang="en-US" sz="3600" spc="-60" dirty="0">
                <a:solidFill>
                  <a:schemeClr val="tx2"/>
                </a:solidFill>
              </a:rPr>
              <a:t> pour </a:t>
            </a:r>
            <a:r>
              <a:rPr lang="en-US" sz="3600" spc="-60" dirty="0" smtClean="0">
                <a:solidFill>
                  <a:schemeClr val="tx2"/>
                </a:solidFill>
              </a:rPr>
              <a:t>la sortie</a:t>
            </a:r>
            <a:endParaRPr lang="en-US" sz="3600" spc="-60" dirty="0">
              <a:solidFill>
                <a:schemeClr val="tx2"/>
              </a:solidFill>
            </a:endParaRPr>
          </a:p>
        </p:txBody>
      </p:sp>
      <p:grpSp>
        <p:nvGrpSpPr>
          <p:cNvPr id="8" name="Group 7"/>
          <p:cNvGrpSpPr/>
          <p:nvPr/>
        </p:nvGrpSpPr>
        <p:grpSpPr>
          <a:xfrm>
            <a:off x="1768984" y="1257734"/>
            <a:ext cx="5680220" cy="5157561"/>
            <a:chOff x="1768984" y="1257734"/>
            <a:chExt cx="5680220" cy="5157561"/>
          </a:xfrm>
        </p:grpSpPr>
        <p:pic>
          <p:nvPicPr>
            <p:cNvPr id="4" name="Picture 3" descr="Screen Shot 2015-02-19 at 1.20.4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984" y="1257734"/>
              <a:ext cx="5680220" cy="51575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ounded Rectangle 2"/>
            <p:cNvSpPr/>
            <p:nvPr/>
          </p:nvSpPr>
          <p:spPr>
            <a:xfrm>
              <a:off x="3817573" y="4116501"/>
              <a:ext cx="570867" cy="476290"/>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025569" y="3790080"/>
              <a:ext cx="1280280" cy="299822"/>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Footer Placeholder 1"/>
          <p:cNvSpPr>
            <a:spLocks noGrp="1"/>
          </p:cNvSpPr>
          <p:nvPr>
            <p:ph type="ftr" sz="quarter" idx="11"/>
          </p:nvPr>
        </p:nvSpPr>
        <p:spPr/>
        <p:txBody>
          <a:bodyPr/>
          <a:lstStyle/>
          <a:p>
            <a:r>
              <a:rPr lang="en-US" smtClean="0"/>
              <a:t>© 2014 EV3Lessons.com (Last Edit 2/28/2015)</a:t>
            </a:r>
            <a:endParaRPr lang="en-US"/>
          </a:p>
        </p:txBody>
      </p:sp>
      <p:sp>
        <p:nvSpPr>
          <p:cNvPr id="7" name="Slide Number Placeholder 6"/>
          <p:cNvSpPr>
            <a:spLocks noGrp="1"/>
          </p:cNvSpPr>
          <p:nvPr>
            <p:ph type="sldNum" sz="quarter" idx="4294967295"/>
          </p:nvPr>
        </p:nvSpPr>
        <p:spPr>
          <a:xfrm>
            <a:off x="8398042" y="6411595"/>
            <a:ext cx="497305" cy="365125"/>
          </a:xfrm>
          <a:prstGeom prst="rect">
            <a:avLst/>
          </a:prstGeom>
        </p:spPr>
        <p:txBody>
          <a:bodyPr/>
          <a:lstStyle/>
          <a:p>
            <a:fld id="{4DBC7FC8-25FB-FC45-8177-2B991DA6778C}" type="slidenum">
              <a:rPr lang="en-US" smtClean="0"/>
              <a:t>17</a:t>
            </a:fld>
            <a:endParaRPr lang="en-US"/>
          </a:p>
        </p:txBody>
      </p:sp>
    </p:spTree>
    <p:extLst>
      <p:ext uri="{BB962C8B-B14F-4D97-AF65-F5344CB8AC3E}">
        <p14:creationId xmlns:p14="http://schemas.microsoft.com/office/powerpoint/2010/main" val="42661569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768984" y="1257734"/>
            <a:ext cx="5680220" cy="5157561"/>
            <a:chOff x="1768984" y="1257734"/>
            <a:chExt cx="5680220" cy="5157561"/>
          </a:xfrm>
        </p:grpSpPr>
        <p:pic>
          <p:nvPicPr>
            <p:cNvPr id="4" name="Picture 3" descr="Screen Shot 2015-02-19 at 1.20.4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984" y="1257734"/>
              <a:ext cx="5680220" cy="51575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ounded Rectangle 2"/>
            <p:cNvSpPr/>
            <p:nvPr/>
          </p:nvSpPr>
          <p:spPr>
            <a:xfrm>
              <a:off x="6153538" y="5939005"/>
              <a:ext cx="684263" cy="476290"/>
            </a:xfrm>
            <a:prstGeom prst="roundRect">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 name="Title 1"/>
          <p:cNvSpPr txBox="1">
            <a:spLocks/>
          </p:cNvSpPr>
          <p:nvPr/>
        </p:nvSpPr>
        <p:spPr>
          <a:xfrm>
            <a:off x="457199" y="152718"/>
            <a:ext cx="8245475" cy="765840"/>
          </a:xfrm>
          <a:prstGeom prst="rect">
            <a:avLst/>
          </a:prstGeom>
        </p:spPr>
        <p:txBody>
          <a:bodyPr vert="horz" lIns="91440" tIns="45720" rIns="91440" bIns="45720" rtlCol="0" anchor="ctr" anchorCtr="0">
            <a:normAutofit fontScale="77500" lnSpcReduction="20000"/>
          </a:bodyPr>
          <a:lstStyle>
            <a:lvl1pPr algn="l" defTabSz="914400" rtl="0" eaLnBrk="1" latinLnBrk="0" hangingPunct="1">
              <a:lnSpc>
                <a:spcPct val="100000"/>
              </a:lnSpc>
              <a:spcBef>
                <a:spcPct val="0"/>
              </a:spcBef>
              <a:buNone/>
              <a:defRPr sz="8800" kern="1200" cap="all" spc="-80" baseline="0">
                <a:solidFill>
                  <a:schemeClr val="tx1"/>
                </a:solidFill>
                <a:latin typeface="+mj-lt"/>
                <a:ea typeface="+mj-ea"/>
                <a:cs typeface="+mj-cs"/>
              </a:defRPr>
            </a:lvl1pPr>
          </a:lstStyle>
          <a:p>
            <a:r>
              <a:rPr lang="en-US" sz="3600" spc="-60" dirty="0" smtClean="0">
                <a:solidFill>
                  <a:schemeClr val="tx2"/>
                </a:solidFill>
              </a:rPr>
              <a:t>Clique sur </a:t>
            </a:r>
            <a:r>
              <a:rPr lang="en-US" sz="3600" spc="-60" dirty="0" err="1" smtClean="0">
                <a:solidFill>
                  <a:schemeClr val="tx2"/>
                </a:solidFill>
              </a:rPr>
              <a:t>terminer</a:t>
            </a:r>
            <a:r>
              <a:rPr lang="en-US" sz="3600" spc="-60" dirty="0" smtClean="0">
                <a:solidFill>
                  <a:schemeClr val="tx2"/>
                </a:solidFill>
              </a:rPr>
              <a:t> pour </a:t>
            </a:r>
            <a:r>
              <a:rPr lang="en-US" sz="3600" spc="-60" dirty="0" err="1" smtClean="0">
                <a:solidFill>
                  <a:schemeClr val="tx2"/>
                </a:solidFill>
              </a:rPr>
              <a:t>valider</a:t>
            </a:r>
            <a:endParaRPr lang="en-US" sz="3600" spc="-60" dirty="0">
              <a:solidFill>
                <a:schemeClr val="tx2"/>
              </a:solidFill>
            </a:endParaRPr>
          </a:p>
        </p:txBody>
      </p:sp>
      <p:sp>
        <p:nvSpPr>
          <p:cNvPr id="2" name="Footer Placeholder 1"/>
          <p:cNvSpPr>
            <a:spLocks noGrp="1"/>
          </p:cNvSpPr>
          <p:nvPr>
            <p:ph type="ftr" sz="quarter" idx="11"/>
          </p:nvPr>
        </p:nvSpPr>
        <p:spPr/>
        <p:txBody>
          <a:bodyPr/>
          <a:lstStyle/>
          <a:p>
            <a:r>
              <a:rPr lang="en-US" smtClean="0"/>
              <a:t>© 2014 EV3Lessons.com (Last Edit 2/28/2015)</a:t>
            </a:r>
            <a:endParaRPr lang="en-US"/>
          </a:p>
        </p:txBody>
      </p:sp>
      <p:sp>
        <p:nvSpPr>
          <p:cNvPr id="7" name="Slide Number Placeholder 6"/>
          <p:cNvSpPr>
            <a:spLocks noGrp="1"/>
          </p:cNvSpPr>
          <p:nvPr>
            <p:ph type="sldNum" sz="quarter" idx="4294967295"/>
          </p:nvPr>
        </p:nvSpPr>
        <p:spPr>
          <a:xfrm>
            <a:off x="8398042" y="6411595"/>
            <a:ext cx="497305" cy="365125"/>
          </a:xfrm>
          <a:prstGeom prst="rect">
            <a:avLst/>
          </a:prstGeom>
        </p:spPr>
        <p:txBody>
          <a:bodyPr/>
          <a:lstStyle/>
          <a:p>
            <a:fld id="{4DBC7FC8-25FB-FC45-8177-2B991DA6778C}" type="slidenum">
              <a:rPr lang="en-US" smtClean="0"/>
              <a:t>18</a:t>
            </a:fld>
            <a:endParaRPr lang="en-US"/>
          </a:p>
        </p:txBody>
      </p:sp>
    </p:spTree>
    <p:extLst>
      <p:ext uri="{BB962C8B-B14F-4D97-AF65-F5344CB8AC3E}">
        <p14:creationId xmlns:p14="http://schemas.microsoft.com/office/powerpoint/2010/main" val="2129724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 2014 EV3Lessons.com (Last Edit 2/28/2015)</a:t>
            </a:r>
            <a:endParaRPr lang="en-US"/>
          </a:p>
        </p:txBody>
      </p:sp>
      <p:sp>
        <p:nvSpPr>
          <p:cNvPr id="5" name="Slide Number Placeholder 4"/>
          <p:cNvSpPr>
            <a:spLocks noGrp="1"/>
          </p:cNvSpPr>
          <p:nvPr>
            <p:ph type="sldNum" sz="quarter" idx="4294967295"/>
          </p:nvPr>
        </p:nvSpPr>
        <p:spPr>
          <a:xfrm>
            <a:off x="8398042" y="6411595"/>
            <a:ext cx="497305" cy="365125"/>
          </a:xfrm>
          <a:prstGeom prst="rect">
            <a:avLst/>
          </a:prstGeom>
        </p:spPr>
        <p:txBody>
          <a:bodyPr/>
          <a:lstStyle/>
          <a:p>
            <a:fld id="{4DBC7FC8-25FB-FC45-8177-2B991DA6778C}" type="slidenum">
              <a:rPr lang="en-US" smtClean="0"/>
              <a:t>19</a:t>
            </a:fld>
            <a:endParaRPr lang="en-US"/>
          </a:p>
        </p:txBody>
      </p:sp>
      <p:sp>
        <p:nvSpPr>
          <p:cNvPr id="6" name="Title 1"/>
          <p:cNvSpPr txBox="1">
            <a:spLocks/>
          </p:cNvSpPr>
          <p:nvPr/>
        </p:nvSpPr>
        <p:spPr>
          <a:xfrm>
            <a:off x="457199" y="152718"/>
            <a:ext cx="8245475" cy="765840"/>
          </a:xfrm>
          <a:prstGeom prst="rect">
            <a:avLst/>
          </a:prstGeom>
        </p:spPr>
        <p:txBody>
          <a:bodyPr vert="horz" lIns="91440" tIns="45720" rIns="91440" bIns="45720" rtlCol="0" anchor="ctr" anchorCtr="0">
            <a:normAutofit fontScale="70000" lnSpcReduction="20000"/>
          </a:bodyPr>
          <a:lstStyle>
            <a:lvl1pPr algn="l" defTabSz="914400" rtl="0" eaLnBrk="1" latinLnBrk="0" hangingPunct="1">
              <a:lnSpc>
                <a:spcPct val="100000"/>
              </a:lnSpc>
              <a:spcBef>
                <a:spcPct val="0"/>
              </a:spcBef>
              <a:buNone/>
              <a:defRPr sz="8800" kern="1200" cap="all" spc="-80" baseline="0">
                <a:solidFill>
                  <a:schemeClr val="tx1"/>
                </a:solidFill>
                <a:latin typeface="+mj-lt"/>
                <a:ea typeface="+mj-ea"/>
                <a:cs typeface="+mj-cs"/>
              </a:defRPr>
            </a:lvl1pPr>
          </a:lstStyle>
          <a:p>
            <a:r>
              <a:rPr lang="en-US" sz="3600" spc="-60" dirty="0" smtClean="0">
                <a:solidFill>
                  <a:schemeClr val="tx2"/>
                </a:solidFill>
              </a:rPr>
              <a:t>Mon bloc </a:t>
            </a:r>
            <a:r>
              <a:rPr lang="en-US" sz="3600" spc="-60" dirty="0" err="1" smtClean="0">
                <a:solidFill>
                  <a:schemeClr val="tx2"/>
                </a:solidFill>
              </a:rPr>
              <a:t>personnalisé</a:t>
            </a:r>
            <a:r>
              <a:rPr lang="en-US" sz="3600" spc="-60" dirty="0" smtClean="0">
                <a:solidFill>
                  <a:schemeClr val="tx2"/>
                </a:solidFill>
              </a:rPr>
              <a:t>  se </a:t>
            </a:r>
            <a:r>
              <a:rPr lang="en-US" sz="3600" spc="-60" dirty="0" err="1" smtClean="0">
                <a:solidFill>
                  <a:schemeClr val="tx2"/>
                </a:solidFill>
              </a:rPr>
              <a:t>trouve</a:t>
            </a:r>
            <a:r>
              <a:rPr lang="en-US" sz="3600" spc="-60" dirty="0" smtClean="0">
                <a:solidFill>
                  <a:schemeClr val="tx2"/>
                </a:solidFill>
              </a:rPr>
              <a:t> </a:t>
            </a:r>
            <a:r>
              <a:rPr lang="en-US" sz="3600" spc="-60" dirty="0" err="1" smtClean="0">
                <a:solidFill>
                  <a:schemeClr val="tx2"/>
                </a:solidFill>
              </a:rPr>
              <a:t>dans</a:t>
            </a:r>
            <a:r>
              <a:rPr lang="en-US" sz="3600" spc="-60" dirty="0" smtClean="0">
                <a:solidFill>
                  <a:schemeClr val="tx2"/>
                </a:solidFill>
              </a:rPr>
              <a:t> </a:t>
            </a:r>
            <a:r>
              <a:rPr lang="en-US" sz="3600" spc="-60" dirty="0" err="1" smtClean="0">
                <a:solidFill>
                  <a:schemeClr val="tx2"/>
                </a:solidFill>
              </a:rPr>
              <a:t>l’onglet</a:t>
            </a:r>
            <a:r>
              <a:rPr lang="en-US" sz="3600" spc="-60" dirty="0" smtClean="0">
                <a:solidFill>
                  <a:schemeClr val="tx2"/>
                </a:solidFill>
              </a:rPr>
              <a:t> turquoise</a:t>
            </a:r>
            <a:endParaRPr lang="en-US" sz="3600" spc="-60" dirty="0">
              <a:solidFill>
                <a:schemeClr val="tx2"/>
              </a:solidFill>
            </a:endParaRPr>
          </a:p>
        </p:txBody>
      </p:sp>
      <p:sp>
        <p:nvSpPr>
          <p:cNvPr id="10" name="TextBox 9"/>
          <p:cNvSpPr txBox="1"/>
          <p:nvPr/>
        </p:nvSpPr>
        <p:spPr>
          <a:xfrm>
            <a:off x="457197" y="4352883"/>
            <a:ext cx="4335291" cy="1200329"/>
          </a:xfrm>
          <a:prstGeom prst="rect">
            <a:avLst/>
          </a:prstGeom>
          <a:noFill/>
        </p:spPr>
        <p:txBody>
          <a:bodyPr wrap="square" rtlCol="0">
            <a:spAutoFit/>
          </a:bodyPr>
          <a:lstStyle/>
          <a:p>
            <a:r>
              <a:rPr lang="fr-FR" sz="2400" dirty="0" smtClean="0">
                <a:solidFill>
                  <a:srgbClr val="0000FF"/>
                </a:solidFill>
              </a:rPr>
              <a:t>Vous pouvez maintenant utiliser votre bloc personnalisé dans tous vos programmes!!!</a:t>
            </a:r>
            <a:endParaRPr lang="fr-FR" sz="2400" dirty="0">
              <a:solidFill>
                <a:srgbClr val="0000FF"/>
              </a:solidFill>
            </a:endParaRPr>
          </a:p>
        </p:txBody>
      </p:sp>
      <p:pic>
        <p:nvPicPr>
          <p:cNvPr id="12" name="Picture 11" descr="Screen Shot 2015-02-19 at 2.32.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4487" y="2012758"/>
            <a:ext cx="5080000" cy="2044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Rounded Rectangle 12"/>
          <p:cNvSpPr/>
          <p:nvPr/>
        </p:nvSpPr>
        <p:spPr>
          <a:xfrm>
            <a:off x="4792489" y="2934412"/>
            <a:ext cx="1057882" cy="1065981"/>
          </a:xfrm>
          <a:prstGeom prst="roundRect">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6963345" y="2333380"/>
            <a:ext cx="871462" cy="544331"/>
          </a:xfrm>
          <a:prstGeom prst="roundRect">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9"/>
          <p:cNvCxnSpPr/>
          <p:nvPr/>
        </p:nvCxnSpPr>
        <p:spPr>
          <a:xfrm>
            <a:off x="4522314" y="857402"/>
            <a:ext cx="2542515" cy="14759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9"/>
          <p:cNvCxnSpPr/>
          <p:nvPr/>
        </p:nvCxnSpPr>
        <p:spPr>
          <a:xfrm flipV="1">
            <a:off x="4114800" y="4000394"/>
            <a:ext cx="677689" cy="78932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5507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Objectifs</a:t>
            </a:r>
            <a:r>
              <a:rPr lang="en-US" dirty="0" smtClean="0"/>
              <a:t> de la LE</a:t>
            </a:r>
            <a:r>
              <a:rPr lang="fr-FR" dirty="0"/>
              <a:t>ç</a:t>
            </a:r>
            <a:r>
              <a:rPr lang="en-US" dirty="0" smtClean="0"/>
              <a:t>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fr-FR" dirty="0" smtClean="0"/>
              <a:t>Apprendre comment construire un bloc personnalisé dans le logiciel EV3 (« Mes Blocs ») </a:t>
            </a:r>
          </a:p>
          <a:p>
            <a:pPr marL="457200" indent="-457200">
              <a:buFont typeface="+mj-lt"/>
              <a:buAutoNum type="arabicPeriod"/>
            </a:pPr>
            <a:r>
              <a:rPr lang="fr-FR" dirty="0" smtClean="0"/>
              <a:t>Comprendre pourquoi cela peut être utile d’en développer, selon quels critères décider de les utiliser, ou pas</a:t>
            </a:r>
          </a:p>
          <a:p>
            <a:pPr marL="457200" indent="-457200">
              <a:buFont typeface="+mj-lt"/>
              <a:buAutoNum type="arabicPeriod"/>
            </a:pPr>
            <a:r>
              <a:rPr lang="fr-FR" dirty="0" smtClean="0"/>
              <a:t>Apprendre à construire un bloc personnalisé avec entrées et sorties</a:t>
            </a:r>
            <a:endParaRPr lang="fr-FR" dirty="0"/>
          </a:p>
        </p:txBody>
      </p:sp>
      <p:sp>
        <p:nvSpPr>
          <p:cNvPr id="4" name="Footer Placeholder 3"/>
          <p:cNvSpPr>
            <a:spLocks noGrp="1"/>
          </p:cNvSpPr>
          <p:nvPr>
            <p:ph type="ftr" sz="quarter" idx="11"/>
          </p:nvPr>
        </p:nvSpPr>
        <p:spPr/>
        <p:txBody>
          <a:bodyPr/>
          <a:lstStyle/>
          <a:p>
            <a:r>
              <a:rPr lang="en-US" dirty="0" smtClean="0"/>
              <a:t>© 2014 EV3Lessons.com (Last Edit 2/28/2015)</a:t>
            </a:r>
            <a:endParaRPr lang="en-US" dirty="0"/>
          </a:p>
        </p:txBody>
      </p:sp>
      <p:sp>
        <p:nvSpPr>
          <p:cNvPr id="5" name="Slide Number Placeholder 4"/>
          <p:cNvSpPr>
            <a:spLocks noGrp="1"/>
          </p:cNvSpPr>
          <p:nvPr>
            <p:ph type="sldNum" sz="quarter" idx="4"/>
          </p:nvPr>
        </p:nvSpPr>
        <p:spPr/>
        <p:txBody>
          <a:bodyPr/>
          <a:lstStyle/>
          <a:p>
            <a:fld id="{4DBC7FC8-25FB-FC45-8177-2B991DA6778C}" type="slidenum">
              <a:rPr lang="en-US" smtClean="0"/>
              <a:t>2</a:t>
            </a:fld>
            <a:endParaRPr lang="en-US" dirty="0"/>
          </a:p>
        </p:txBody>
      </p:sp>
    </p:spTree>
    <p:extLst>
      <p:ext uri="{BB962C8B-B14F-4D97-AF65-F5344CB8AC3E}">
        <p14:creationId xmlns:p14="http://schemas.microsoft.com/office/powerpoint/2010/main" val="26271825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smtClean="0"/>
              <a:t>CREDITS</a:t>
            </a:r>
            <a:endParaRPr lang="en-US" dirty="0"/>
          </a:p>
        </p:txBody>
      </p:sp>
      <p:sp>
        <p:nvSpPr>
          <p:cNvPr id="3" name="Content Placeholder 2"/>
          <p:cNvSpPr>
            <a:spLocks noGrp="1"/>
          </p:cNvSpPr>
          <p:nvPr>
            <p:ph idx="1"/>
          </p:nvPr>
        </p:nvSpPr>
        <p:spPr>
          <a:xfrm>
            <a:off x="457200" y="1124832"/>
            <a:ext cx="8245474" cy="4963057"/>
          </a:xfrm>
        </p:spPr>
        <p:txBody>
          <a:bodyPr>
            <a:noAutofit/>
          </a:bodyPr>
          <a:lstStyle/>
          <a:p>
            <a:pPr marL="342900" indent="-342900">
              <a:buFont typeface="Arial"/>
              <a:buChar char="•"/>
            </a:pPr>
            <a:r>
              <a:rPr lang="en-US" sz="1800" dirty="0" smtClean="0"/>
              <a:t>This tutorial was created by Sanjay Seshan and Arvind Seshan from Droids Robotics.</a:t>
            </a:r>
          </a:p>
          <a:p>
            <a:pPr marL="342900" indent="-342900">
              <a:buFont typeface="Arial"/>
              <a:buChar char="•"/>
            </a:pPr>
            <a:r>
              <a:rPr lang="en-US" sz="1800" dirty="0" smtClean="0"/>
              <a:t>More lessons are available at www.ev3lessons.com</a:t>
            </a:r>
          </a:p>
          <a:p>
            <a:pPr marL="342900" indent="-342900">
              <a:buFont typeface="Arial"/>
              <a:buChar char="•"/>
            </a:pPr>
            <a:r>
              <a:rPr lang="en-US" sz="1800" dirty="0" smtClean="0"/>
              <a:t>Author’s Email: </a:t>
            </a:r>
            <a:r>
              <a:rPr lang="en-US" sz="1800" dirty="0" smtClean="0">
                <a:hlinkClick r:id="rId3"/>
              </a:rPr>
              <a:t>team@droidsrobotics.org</a:t>
            </a:r>
            <a:endParaRPr lang="en-US" sz="1800" dirty="0" smtClean="0"/>
          </a:p>
          <a:p>
            <a:pPr marL="342900" indent="-342900">
              <a:buFont typeface="Arial"/>
              <a:buChar char="•"/>
            </a:pPr>
            <a:r>
              <a:rPr lang="en-US" sz="1800" dirty="0" err="1" smtClean="0"/>
              <a:t>Traduction</a:t>
            </a:r>
            <a:r>
              <a:rPr lang="en-US" sz="1800" dirty="0" smtClean="0"/>
              <a:t> par </a:t>
            </a:r>
            <a:r>
              <a:rPr lang="en-US" sz="1800" dirty="0" err="1" smtClean="0"/>
              <a:t>Benoît</a:t>
            </a:r>
            <a:r>
              <a:rPr lang="en-US" sz="1800" dirty="0" smtClean="0"/>
              <a:t> </a:t>
            </a:r>
            <a:r>
              <a:rPr lang="en-US" sz="1800" dirty="0" err="1" smtClean="0"/>
              <a:t>Parsy</a:t>
            </a:r>
            <a:r>
              <a:rPr lang="en-US" sz="1800" dirty="0"/>
              <a:t>, </a:t>
            </a:r>
            <a:r>
              <a:rPr lang="en-US" sz="1800" dirty="0">
                <a:hlinkClick r:id="rId4"/>
              </a:rPr>
              <a:t>https://pbenco.wordpress.com/</a:t>
            </a:r>
            <a:endParaRPr lang="en-US" sz="1800" dirty="0" smtClean="0"/>
          </a:p>
          <a:p>
            <a:r>
              <a:rPr lang="en-US" sz="1800" dirty="0"/>
              <a:t>	</a:t>
            </a:r>
            <a:r>
              <a:rPr lang="en-US" sz="1800" dirty="0" smtClean="0"/>
              <a:t>Mentor de </a:t>
            </a:r>
            <a:r>
              <a:rPr lang="en-US" sz="1800" dirty="0" err="1" smtClean="0"/>
              <a:t>l’équipe</a:t>
            </a:r>
            <a:r>
              <a:rPr lang="en-US" sz="1800" dirty="0" smtClean="0"/>
              <a:t> FLL des </a:t>
            </a:r>
            <a:r>
              <a:rPr lang="en-US" sz="1800" b="0" dirty="0"/>
              <a:t/>
            </a:r>
            <a:br>
              <a:rPr lang="en-US" sz="1800" b="0" dirty="0"/>
            </a:br>
            <a:endParaRPr lang="en-US" sz="1800" dirty="0" smtClean="0"/>
          </a:p>
        </p:txBody>
      </p:sp>
      <p:sp>
        <p:nvSpPr>
          <p:cNvPr id="4" name="Footer Placeholder 3"/>
          <p:cNvSpPr>
            <a:spLocks noGrp="1"/>
          </p:cNvSpPr>
          <p:nvPr>
            <p:ph type="ftr" sz="quarter" idx="11"/>
          </p:nvPr>
        </p:nvSpPr>
        <p:spPr/>
        <p:txBody>
          <a:bodyPr/>
          <a:lstStyle/>
          <a:p>
            <a:r>
              <a:rPr lang="en-US" smtClean="0"/>
              <a:t>© 2014 EV3Lessons.com (Last Edit 2/28/2015)</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5"/>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5"/>
              </a:rPr>
              <a:t>NonCommercial</a:t>
            </a:r>
            <a:r>
              <a:rPr kumimoji="0" lang="en-US" altLang="en-US" sz="2000" b="0" i="0" u="none" strike="noStrike" cap="none" normalizeH="0" baseline="0" dirty="0" smtClean="0">
                <a:ln>
                  <a:noFill/>
                </a:ln>
                <a:solidFill>
                  <a:srgbClr val="4374B7"/>
                </a:solidFill>
                <a:effectLst/>
                <a:latin typeface="Helvetica Neue"/>
                <a:hlinkClick r:id="rId5"/>
              </a:rPr>
              <a:t>-</a:t>
            </a:r>
            <a:r>
              <a:rPr kumimoji="0" lang="en-US" altLang="en-US" sz="2000" b="0" i="0" u="none" strike="noStrike" cap="none" normalizeH="0" baseline="0" dirty="0" err="1" smtClean="0">
                <a:ln>
                  <a:noFill/>
                </a:ln>
                <a:solidFill>
                  <a:srgbClr val="4374B7"/>
                </a:solidFill>
                <a:effectLst/>
                <a:latin typeface="Helvetica Neue"/>
                <a:hlinkClick r:id="rId5"/>
              </a:rPr>
              <a:t>ShareAlike</a:t>
            </a:r>
            <a:r>
              <a:rPr kumimoji="0" lang="en-US" altLang="en-US" sz="2000" b="0" i="0" u="none" strike="noStrike" cap="none" normalizeH="0" baseline="0" dirty="0" smtClean="0">
                <a:ln>
                  <a:noFill/>
                </a:ln>
                <a:solidFill>
                  <a:srgbClr val="4374B7"/>
                </a:solidFill>
                <a:effectLst/>
                <a:latin typeface="Helvetica Neue"/>
                <a:hlinkClick r:id="rId5"/>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p:cNvSpPr>
            <a:spLocks noGrp="1"/>
          </p:cNvSpPr>
          <p:nvPr>
            <p:ph type="sldNum" sz="quarter" idx="4"/>
          </p:nvPr>
        </p:nvSpPr>
        <p:spPr>
          <a:xfrm>
            <a:off x="8543544" y="6359496"/>
            <a:ext cx="575832" cy="437053"/>
          </a:xfrm>
          <a:prstGeom prst="rect">
            <a:avLst/>
          </a:prstGeom>
        </p:spPr>
        <p:txBody>
          <a:bodyPr/>
          <a:lstStyle/>
          <a:p>
            <a:fld id="{4DBC7FC8-25FB-FC45-8177-2B991DA6778C}" type="slidenum">
              <a:rPr lang="en-US" smtClean="0"/>
              <a:t>20</a:t>
            </a:fld>
            <a:endParaRPr lang="en-US" dirty="0"/>
          </a:p>
        </p:txBody>
      </p:sp>
      <p:pic>
        <p:nvPicPr>
          <p:cNvPr id="5" name="Image 4">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13872" y="2955218"/>
            <a:ext cx="3156857" cy="486327"/>
          </a:xfrm>
          <a:prstGeom prst="rect">
            <a:avLst/>
          </a:prstGeom>
        </p:spPr>
      </p:pic>
    </p:spTree>
    <p:extLst>
      <p:ext uri="{BB962C8B-B14F-4D97-AF65-F5344CB8AC3E}">
        <p14:creationId xmlns:p14="http://schemas.microsoft.com/office/powerpoint/2010/main" val="866291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956862"/>
          </a:xfrm>
        </p:spPr>
        <p:txBody>
          <a:bodyPr>
            <a:normAutofit fontScale="90000"/>
          </a:bodyPr>
          <a:lstStyle/>
          <a:p>
            <a:r>
              <a:rPr lang="en-US" sz="3200" dirty="0" err="1" smtClean="0"/>
              <a:t>Qu’est</a:t>
            </a:r>
            <a:r>
              <a:rPr lang="en-US" sz="3200" dirty="0" smtClean="0"/>
              <a:t> </a:t>
            </a:r>
            <a:r>
              <a:rPr lang="en-US" sz="3200" dirty="0" err="1" smtClean="0"/>
              <a:t>qu’un</a:t>
            </a:r>
            <a:r>
              <a:rPr lang="en-US" sz="3200" dirty="0" smtClean="0"/>
              <a:t> bloc </a:t>
            </a:r>
            <a:r>
              <a:rPr lang="en-US" sz="3200" dirty="0" err="1" smtClean="0"/>
              <a:t>personnalisé</a:t>
            </a:r>
            <a:r>
              <a:rPr lang="en-US" sz="3200" dirty="0" smtClean="0"/>
              <a:t>?</a:t>
            </a:r>
            <a:endParaRPr lang="en-US" sz="3200" dirty="0"/>
          </a:p>
        </p:txBody>
      </p:sp>
      <p:sp>
        <p:nvSpPr>
          <p:cNvPr id="3" name="Content Placeholder 2"/>
          <p:cNvSpPr>
            <a:spLocks noGrp="1"/>
          </p:cNvSpPr>
          <p:nvPr>
            <p:ph idx="1"/>
          </p:nvPr>
        </p:nvSpPr>
        <p:spPr>
          <a:xfrm>
            <a:off x="457200" y="1109580"/>
            <a:ext cx="4001535" cy="5016584"/>
          </a:xfrm>
        </p:spPr>
        <p:txBody>
          <a:bodyPr>
            <a:normAutofit fontScale="92500" lnSpcReduction="20000"/>
          </a:bodyPr>
          <a:lstStyle/>
          <a:p>
            <a:pPr marL="342900" indent="-342900">
              <a:buFont typeface="Arial"/>
              <a:buChar char="•"/>
            </a:pPr>
            <a:r>
              <a:rPr lang="en-US" sz="2400" b="0" dirty="0" smtClean="0"/>
              <a:t>Un bloc </a:t>
            </a:r>
            <a:r>
              <a:rPr lang="en-US" sz="2400" b="0" dirty="0" err="1" smtClean="0"/>
              <a:t>personnalisé</a:t>
            </a:r>
            <a:r>
              <a:rPr lang="en-US" sz="2400" b="0" dirty="0" smtClean="0"/>
              <a:t> </a:t>
            </a:r>
            <a:r>
              <a:rPr lang="en-US" sz="2400" b="0" dirty="0" err="1" smtClean="0"/>
              <a:t>est</a:t>
            </a:r>
            <a:r>
              <a:rPr lang="en-US" sz="2400" b="0" dirty="0" smtClean="0"/>
              <a:t> </a:t>
            </a:r>
            <a:r>
              <a:rPr lang="en-US" sz="2400" b="0" dirty="0" err="1" smtClean="0"/>
              <a:t>une</a:t>
            </a:r>
            <a:r>
              <a:rPr lang="en-US" sz="2400" b="0" dirty="0" smtClean="0"/>
              <a:t> </a:t>
            </a:r>
            <a:r>
              <a:rPr lang="en-US" sz="2400" b="0" dirty="0" err="1" smtClean="0"/>
              <a:t>combinaison</a:t>
            </a:r>
            <a:r>
              <a:rPr lang="en-US" sz="2400" b="0" dirty="0" smtClean="0"/>
              <a:t> d’un </a:t>
            </a:r>
            <a:r>
              <a:rPr lang="en-US" sz="2400" b="0" dirty="0" err="1" smtClean="0"/>
              <a:t>ou</a:t>
            </a:r>
            <a:r>
              <a:rPr lang="en-US" sz="2400" b="0" dirty="0" smtClean="0"/>
              <a:t> </a:t>
            </a:r>
            <a:r>
              <a:rPr lang="en-US" sz="2400" b="0" dirty="0" err="1" smtClean="0"/>
              <a:t>plusieurs</a:t>
            </a:r>
            <a:r>
              <a:rPr lang="en-US" sz="2400" b="0" dirty="0" smtClean="0"/>
              <a:t> blocs qui </a:t>
            </a:r>
            <a:r>
              <a:rPr lang="en-US" sz="2400" b="0" dirty="0" err="1" smtClean="0"/>
              <a:t>sont</a:t>
            </a:r>
            <a:r>
              <a:rPr lang="en-US" sz="2400" b="0" dirty="0" smtClean="0"/>
              <a:t> </a:t>
            </a:r>
            <a:r>
              <a:rPr lang="en-US" sz="2400" b="0" dirty="0" err="1" smtClean="0"/>
              <a:t>regroupés</a:t>
            </a:r>
            <a:r>
              <a:rPr lang="en-US" sz="2400" b="0" dirty="0" smtClean="0"/>
              <a:t> </a:t>
            </a:r>
            <a:r>
              <a:rPr lang="en-US" sz="2400" b="0" dirty="0" err="1" smtClean="0"/>
              <a:t>en</a:t>
            </a:r>
            <a:r>
              <a:rPr lang="en-US" sz="2400" b="0" dirty="0" smtClean="0"/>
              <a:t> un </a:t>
            </a:r>
            <a:r>
              <a:rPr lang="en-US" sz="2400" b="0" dirty="0" err="1" smtClean="0"/>
              <a:t>seul</a:t>
            </a:r>
            <a:r>
              <a:rPr lang="en-US" sz="2400" b="0" dirty="0" smtClean="0"/>
              <a:t> bloc “</a:t>
            </a:r>
            <a:r>
              <a:rPr lang="en-US" sz="2400" b="0" dirty="0" err="1" smtClean="0"/>
              <a:t>Mes</a:t>
            </a:r>
            <a:r>
              <a:rPr lang="en-US" sz="2400" b="0" dirty="0" smtClean="0"/>
              <a:t> blocs” bleu turquoise,</a:t>
            </a:r>
          </a:p>
          <a:p>
            <a:pPr marL="342900" indent="-342900">
              <a:buFont typeface="Arial"/>
              <a:buChar char="•"/>
            </a:pPr>
            <a:r>
              <a:rPr lang="en-US" sz="2400" b="0" dirty="0" err="1" smtClean="0"/>
              <a:t>Ils</a:t>
            </a:r>
            <a:r>
              <a:rPr lang="en-US" sz="2400" b="0" dirty="0" smtClean="0"/>
              <a:t> </a:t>
            </a:r>
            <a:r>
              <a:rPr lang="en-US" sz="2400" b="0" dirty="0" err="1" smtClean="0"/>
              <a:t>fonctionnent</a:t>
            </a:r>
            <a:r>
              <a:rPr lang="en-US" sz="2400" b="0" dirty="0" smtClean="0"/>
              <a:t> pour NXT et EV3,</a:t>
            </a:r>
          </a:p>
          <a:p>
            <a:pPr marL="342900" indent="-342900">
              <a:buFont typeface="Arial"/>
              <a:buChar char="•"/>
            </a:pPr>
            <a:r>
              <a:rPr lang="en-US" sz="2400" b="0" dirty="0" err="1" smtClean="0"/>
              <a:t>Une</a:t>
            </a:r>
            <a:r>
              <a:rPr lang="en-US" sz="2400" b="0" dirty="0" smtClean="0"/>
              <a:t> </a:t>
            </a:r>
            <a:r>
              <a:rPr lang="en-US" sz="2400" b="0" dirty="0" err="1" smtClean="0"/>
              <a:t>fois</a:t>
            </a:r>
            <a:r>
              <a:rPr lang="en-US" sz="2400" b="0" dirty="0" smtClean="0"/>
              <a:t> </a:t>
            </a:r>
            <a:r>
              <a:rPr lang="en-US" sz="2400" b="0" dirty="0" err="1" smtClean="0"/>
              <a:t>crée</a:t>
            </a:r>
            <a:r>
              <a:rPr lang="en-US" sz="2400" b="0" dirty="0" smtClean="0"/>
              <a:t>, on </a:t>
            </a:r>
            <a:r>
              <a:rPr lang="en-US" sz="2400" b="0" dirty="0" err="1" smtClean="0"/>
              <a:t>peut</a:t>
            </a:r>
            <a:r>
              <a:rPr lang="en-US" sz="2400" b="0" dirty="0" smtClean="0"/>
              <a:t> le </a:t>
            </a:r>
            <a:r>
              <a:rPr lang="en-US" sz="2400" b="0" dirty="0" err="1" smtClean="0"/>
              <a:t>réutiliser</a:t>
            </a:r>
            <a:r>
              <a:rPr lang="en-US" sz="2400" b="0" dirty="0" smtClean="0"/>
              <a:t> </a:t>
            </a:r>
            <a:r>
              <a:rPr lang="en-US" sz="2400" b="0" dirty="0" err="1" smtClean="0"/>
              <a:t>dans</a:t>
            </a:r>
            <a:r>
              <a:rPr lang="en-US" sz="2400" b="0" dirty="0" smtClean="0"/>
              <a:t> de </a:t>
            </a:r>
            <a:r>
              <a:rPr lang="en-US" sz="2400" b="0" dirty="0" err="1" smtClean="0"/>
              <a:t>nombreux</a:t>
            </a:r>
            <a:r>
              <a:rPr lang="en-US" sz="2400" b="0" dirty="0" smtClean="0"/>
              <a:t> </a:t>
            </a:r>
            <a:r>
              <a:rPr lang="en-US" sz="2400" b="0" dirty="0" err="1" smtClean="0"/>
              <a:t>programmes</a:t>
            </a:r>
            <a:r>
              <a:rPr lang="en-US" sz="2400" b="0" dirty="0" smtClean="0"/>
              <a:t>,</a:t>
            </a:r>
          </a:p>
          <a:p>
            <a:pPr marL="342900" indent="-342900">
              <a:buFont typeface="Arial"/>
              <a:buChar char="•"/>
            </a:pPr>
            <a:r>
              <a:rPr lang="en-US" sz="2400" b="0" dirty="0" err="1" smtClean="0"/>
              <a:t>Comme</a:t>
            </a:r>
            <a:r>
              <a:rPr lang="en-US" sz="2400" b="0" dirty="0" smtClean="0"/>
              <a:t> tout les </a:t>
            </a:r>
            <a:r>
              <a:rPr lang="en-US" sz="2400" b="0" dirty="0" err="1" smtClean="0"/>
              <a:t>autres</a:t>
            </a:r>
            <a:r>
              <a:rPr lang="en-US" sz="2400" b="0" dirty="0" smtClean="0"/>
              <a:t> blocs du </a:t>
            </a:r>
            <a:r>
              <a:rPr lang="en-US" sz="2400" b="0" dirty="0" err="1" smtClean="0"/>
              <a:t>programme</a:t>
            </a:r>
            <a:r>
              <a:rPr lang="en-US" sz="2400" b="0" dirty="0" smtClean="0"/>
              <a:t> EV3, un bloc </a:t>
            </a:r>
            <a:r>
              <a:rPr lang="en-US" sz="2400" b="0" dirty="0" err="1" smtClean="0"/>
              <a:t>personnalisé</a:t>
            </a:r>
            <a:r>
              <a:rPr lang="en-US" sz="2400" b="0" dirty="0" smtClean="0"/>
              <a:t> </a:t>
            </a:r>
            <a:r>
              <a:rPr lang="en-US" sz="2400" b="0" dirty="0" err="1" smtClean="0"/>
              <a:t>peut</a:t>
            </a:r>
            <a:r>
              <a:rPr lang="en-US" sz="2400" b="0" dirty="0" smtClean="0"/>
              <a:t> </a:t>
            </a:r>
            <a:r>
              <a:rPr lang="en-US" sz="2400" b="0" dirty="0" err="1" smtClean="0"/>
              <a:t>avoir</a:t>
            </a:r>
            <a:r>
              <a:rPr lang="en-US" sz="2400" b="0" dirty="0" smtClean="0"/>
              <a:t> des entrées et des sorties. </a:t>
            </a:r>
            <a:endParaRPr lang="en-US" sz="2400" b="0" dirty="0"/>
          </a:p>
        </p:txBody>
      </p:sp>
      <p:sp>
        <p:nvSpPr>
          <p:cNvPr id="4" name="Footer Placeholder 3"/>
          <p:cNvSpPr>
            <a:spLocks noGrp="1"/>
          </p:cNvSpPr>
          <p:nvPr>
            <p:ph type="ftr" sz="quarter" idx="11"/>
          </p:nvPr>
        </p:nvSpPr>
        <p:spPr/>
        <p:txBody>
          <a:bodyPr/>
          <a:lstStyle/>
          <a:p>
            <a:r>
              <a:rPr lang="en-US" smtClean="0"/>
              <a:t>© 2014 EV3Lessons.com (Last Edit 2/28/2015)</a:t>
            </a:r>
            <a:endParaRPr lang="en-US"/>
          </a:p>
        </p:txBody>
      </p:sp>
      <p:sp>
        <p:nvSpPr>
          <p:cNvPr id="5" name="Slide Number Placeholder 4"/>
          <p:cNvSpPr>
            <a:spLocks noGrp="1"/>
          </p:cNvSpPr>
          <p:nvPr>
            <p:ph type="sldNum" sz="quarter" idx="4"/>
          </p:nvPr>
        </p:nvSpPr>
        <p:spPr/>
        <p:txBody>
          <a:bodyPr/>
          <a:lstStyle/>
          <a:p>
            <a:fld id="{4DBC7FC8-25FB-FC45-8177-2B991DA6778C}" type="slidenum">
              <a:rPr lang="en-US" smtClean="0"/>
              <a:t>3</a:t>
            </a:fld>
            <a:endParaRPr lang="en-US"/>
          </a:p>
        </p:txBody>
      </p:sp>
      <p:pic>
        <p:nvPicPr>
          <p:cNvPr id="6" name="Picture 5" descr="my blocks.tiff"/>
          <p:cNvPicPr>
            <a:picLocks noChangeAspect="1"/>
          </p:cNvPicPr>
          <p:nvPr/>
        </p:nvPicPr>
        <p:blipFill rotWithShape="1">
          <a:blip r:embed="rId3">
            <a:extLst>
              <a:ext uri="{28A0092B-C50C-407E-A947-70E740481C1C}">
                <a14:useLocalDpi xmlns:a14="http://schemas.microsoft.com/office/drawing/2010/main" val="0"/>
              </a:ext>
            </a:extLst>
          </a:blip>
          <a:srcRect l="36372" t="16085" r="38554" b="56905"/>
          <a:stretch/>
        </p:blipFill>
        <p:spPr>
          <a:xfrm>
            <a:off x="5052672" y="1266971"/>
            <a:ext cx="3340214" cy="1530822"/>
          </a:xfrm>
          <a:prstGeom prst="rect">
            <a:avLst/>
          </a:prstGeom>
          <a:solidFill>
            <a:srgbClr val="FFFF00"/>
          </a:solidFill>
        </p:spPr>
      </p:pic>
      <p:sp>
        <p:nvSpPr>
          <p:cNvPr id="7" name="TextBox 6"/>
          <p:cNvSpPr txBox="1"/>
          <p:nvPr/>
        </p:nvSpPr>
        <p:spPr>
          <a:xfrm>
            <a:off x="5038613" y="2789629"/>
            <a:ext cx="3771900" cy="3416320"/>
          </a:xfrm>
          <a:prstGeom prst="rect">
            <a:avLst/>
          </a:prstGeom>
          <a:noFill/>
        </p:spPr>
        <p:txBody>
          <a:bodyPr wrap="square" rtlCol="0">
            <a:spAutoFit/>
          </a:bodyPr>
          <a:lstStyle/>
          <a:p>
            <a:r>
              <a:rPr lang="en-US" dirty="0" smtClean="0"/>
              <a:t>Les </a:t>
            </a:r>
            <a:r>
              <a:rPr lang="en-US" dirty="0" err="1" smtClean="0"/>
              <a:t>deux</a:t>
            </a:r>
            <a:r>
              <a:rPr lang="en-US" dirty="0" smtClean="0"/>
              <a:t> blocs ci-</a:t>
            </a:r>
            <a:r>
              <a:rPr lang="en-US" dirty="0" err="1" smtClean="0"/>
              <a:t>dessus</a:t>
            </a:r>
            <a:r>
              <a:rPr lang="en-US" dirty="0" smtClean="0"/>
              <a:t> </a:t>
            </a:r>
            <a:r>
              <a:rPr lang="en-US" dirty="0" err="1" smtClean="0"/>
              <a:t>sont</a:t>
            </a:r>
            <a:r>
              <a:rPr lang="en-US" dirty="0" smtClean="0"/>
              <a:t> des </a:t>
            </a:r>
            <a:r>
              <a:rPr lang="en-US" dirty="0" err="1" smtClean="0"/>
              <a:t>exemples</a:t>
            </a:r>
            <a:r>
              <a:rPr lang="en-US" dirty="0" smtClean="0"/>
              <a:t> de blocs </a:t>
            </a:r>
            <a:r>
              <a:rPr lang="en-US" dirty="0" err="1" smtClean="0"/>
              <a:t>personnalisés</a:t>
            </a:r>
            <a:r>
              <a:rPr lang="en-US" dirty="0" smtClean="0"/>
              <a:t> “</a:t>
            </a:r>
            <a:r>
              <a:rPr lang="en-US" dirty="0" err="1" smtClean="0"/>
              <a:t>Mes</a:t>
            </a:r>
            <a:r>
              <a:rPr lang="en-US" dirty="0" smtClean="0"/>
              <a:t> blocs”: </a:t>
            </a:r>
          </a:p>
          <a:p>
            <a:pPr marL="285750" indent="-285750">
              <a:buFont typeface="Arial" panose="020B0604020202020204" pitchFamily="34" charset="0"/>
              <a:buChar char="•"/>
            </a:pPr>
            <a:r>
              <a:rPr lang="en-US" dirty="0" err="1" smtClean="0"/>
              <a:t>Move_Inches</a:t>
            </a:r>
            <a:r>
              <a:rPr lang="en-US" dirty="0" smtClean="0"/>
              <a:t> </a:t>
            </a:r>
            <a:r>
              <a:rPr lang="en-US" dirty="0" err="1" smtClean="0"/>
              <a:t>dit</a:t>
            </a:r>
            <a:r>
              <a:rPr lang="en-US" dirty="0" smtClean="0"/>
              <a:t> au robot de </a:t>
            </a:r>
            <a:r>
              <a:rPr lang="en-US" dirty="0" err="1" smtClean="0"/>
              <a:t>bouger</a:t>
            </a:r>
            <a:r>
              <a:rPr lang="en-US" dirty="0" smtClean="0"/>
              <a:t> </a:t>
            </a:r>
            <a:r>
              <a:rPr lang="en-US" dirty="0" err="1" smtClean="0"/>
              <a:t>en</a:t>
            </a:r>
            <a:r>
              <a:rPr lang="en-US" dirty="0" smtClean="0"/>
              <a:t> </a:t>
            </a:r>
            <a:r>
              <a:rPr lang="en-US" dirty="0" err="1" smtClean="0"/>
              <a:t>ligne</a:t>
            </a:r>
            <a:r>
              <a:rPr lang="en-US" dirty="0" smtClean="0"/>
              <a:t> </a:t>
            </a:r>
            <a:r>
              <a:rPr lang="en-US" dirty="0" err="1" smtClean="0"/>
              <a:t>droite</a:t>
            </a:r>
            <a:r>
              <a:rPr lang="en-US" dirty="0" smtClean="0"/>
              <a:t>, d’un </a:t>
            </a:r>
            <a:r>
              <a:rPr lang="en-US" dirty="0" err="1" smtClean="0"/>
              <a:t>nombre</a:t>
            </a:r>
            <a:r>
              <a:rPr lang="en-US" dirty="0" smtClean="0"/>
              <a:t> </a:t>
            </a:r>
            <a:r>
              <a:rPr lang="en-US" dirty="0" err="1" smtClean="0"/>
              <a:t>d’Inch</a:t>
            </a:r>
            <a:r>
              <a:rPr lang="en-US" dirty="0" smtClean="0"/>
              <a:t> (2,54cm) </a:t>
            </a:r>
            <a:r>
              <a:rPr lang="en-US" dirty="0" err="1" smtClean="0"/>
              <a:t>qu’on</a:t>
            </a:r>
            <a:r>
              <a:rPr lang="en-US" dirty="0" smtClean="0"/>
              <a:t> </a:t>
            </a:r>
            <a:r>
              <a:rPr lang="en-US" dirty="0" err="1" smtClean="0"/>
              <a:t>lui</a:t>
            </a:r>
            <a:r>
              <a:rPr lang="en-US" dirty="0" smtClean="0"/>
              <a:t> </a:t>
            </a:r>
            <a:r>
              <a:rPr lang="en-US" dirty="0" err="1" smtClean="0"/>
              <a:t>donne</a:t>
            </a:r>
            <a:r>
              <a:rPr lang="en-US" dirty="0" smtClean="0"/>
              <a:t> </a:t>
            </a:r>
            <a:r>
              <a:rPr lang="en-US" dirty="0" err="1" smtClean="0"/>
              <a:t>en</a:t>
            </a:r>
            <a:r>
              <a:rPr lang="en-US" dirty="0" smtClean="0"/>
              <a:t> entrée</a:t>
            </a:r>
          </a:p>
          <a:p>
            <a:pPr marL="285750" indent="-285750">
              <a:buFont typeface="Arial" panose="020B0604020202020204" pitchFamily="34" charset="0"/>
              <a:buChar char="•"/>
            </a:pPr>
            <a:r>
              <a:rPr lang="en-US" dirty="0" err="1" smtClean="0"/>
              <a:t>Turn_Degrees</a:t>
            </a:r>
            <a:r>
              <a:rPr lang="en-US" dirty="0" smtClean="0"/>
              <a:t> </a:t>
            </a:r>
            <a:r>
              <a:rPr lang="en-US" dirty="0" err="1" smtClean="0"/>
              <a:t>dit</a:t>
            </a:r>
            <a:r>
              <a:rPr lang="en-US" dirty="0" smtClean="0"/>
              <a:t> au robot de </a:t>
            </a:r>
            <a:r>
              <a:rPr lang="en-US" dirty="0" err="1" smtClean="0"/>
              <a:t>bouger</a:t>
            </a:r>
            <a:r>
              <a:rPr lang="en-US" dirty="0" smtClean="0"/>
              <a:t> un </a:t>
            </a:r>
            <a:r>
              <a:rPr lang="en-US" dirty="0" err="1" smtClean="0"/>
              <a:t>moteur</a:t>
            </a:r>
            <a:r>
              <a:rPr lang="en-US" dirty="0" smtClean="0"/>
              <a:t> d’un certain </a:t>
            </a:r>
            <a:r>
              <a:rPr lang="en-US" dirty="0" err="1" smtClean="0"/>
              <a:t>nombre</a:t>
            </a:r>
            <a:r>
              <a:rPr lang="en-US" dirty="0" smtClean="0"/>
              <a:t> de </a:t>
            </a:r>
            <a:r>
              <a:rPr lang="en-US" dirty="0" err="1" smtClean="0"/>
              <a:t>degrés</a:t>
            </a:r>
            <a:endParaRPr lang="en-US" dirty="0" smtClean="0"/>
          </a:p>
          <a:p>
            <a:r>
              <a:rPr lang="en-US" dirty="0" err="1" smtClean="0"/>
              <a:t>Ces</a:t>
            </a:r>
            <a:r>
              <a:rPr lang="en-US" dirty="0" smtClean="0"/>
              <a:t> 2 blocs </a:t>
            </a:r>
            <a:r>
              <a:rPr lang="en-US" dirty="0" err="1" smtClean="0"/>
              <a:t>proposent</a:t>
            </a:r>
            <a:r>
              <a:rPr lang="en-US" dirty="0" smtClean="0"/>
              <a:t> </a:t>
            </a:r>
            <a:r>
              <a:rPr lang="en-US" dirty="0" err="1" smtClean="0"/>
              <a:t>aussi</a:t>
            </a:r>
            <a:r>
              <a:rPr lang="en-US" dirty="0" smtClean="0"/>
              <a:t> de </a:t>
            </a:r>
            <a:r>
              <a:rPr lang="en-US" dirty="0" err="1" smtClean="0"/>
              <a:t>choisir</a:t>
            </a:r>
            <a:r>
              <a:rPr lang="en-US" dirty="0" smtClean="0"/>
              <a:t> la </a:t>
            </a:r>
            <a:r>
              <a:rPr lang="en-US" dirty="0" err="1" smtClean="0"/>
              <a:t>vitesse</a:t>
            </a:r>
            <a:r>
              <a:rPr lang="en-US" dirty="0" smtClean="0"/>
              <a:t> de </a:t>
            </a:r>
            <a:r>
              <a:rPr lang="en-US" dirty="0" err="1" smtClean="0"/>
              <a:t>déplacement</a:t>
            </a:r>
            <a:endParaRPr lang="en-US" dirty="0" smtClean="0"/>
          </a:p>
        </p:txBody>
      </p:sp>
      <p:cxnSp>
        <p:nvCxnSpPr>
          <p:cNvPr id="9" name="Straight Connector 8"/>
          <p:cNvCxnSpPr/>
          <p:nvPr/>
        </p:nvCxnSpPr>
        <p:spPr>
          <a:xfrm flipH="1">
            <a:off x="4728825" y="1494063"/>
            <a:ext cx="14059" cy="34842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240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Pourquoi</a:t>
            </a:r>
            <a:r>
              <a:rPr lang="en-US" dirty="0" smtClean="0"/>
              <a:t> faire des blocs </a:t>
            </a:r>
            <a:r>
              <a:rPr lang="en-US" dirty="0" err="1" smtClean="0"/>
              <a:t>personnalisés</a:t>
            </a:r>
            <a:r>
              <a:rPr lang="en-US" dirty="0" smtClean="0"/>
              <a:t>?</a:t>
            </a:r>
            <a:endParaRPr lang="en-US" dirty="0"/>
          </a:p>
        </p:txBody>
      </p:sp>
      <p:sp>
        <p:nvSpPr>
          <p:cNvPr id="3" name="Content Placeholder 2"/>
          <p:cNvSpPr>
            <a:spLocks noGrp="1"/>
          </p:cNvSpPr>
          <p:nvPr>
            <p:ph idx="1"/>
          </p:nvPr>
        </p:nvSpPr>
        <p:spPr>
          <a:xfrm>
            <a:off x="235140" y="1382486"/>
            <a:ext cx="8561878" cy="940683"/>
          </a:xfrm>
        </p:spPr>
        <p:txBody>
          <a:bodyPr>
            <a:normAutofit/>
          </a:bodyPr>
          <a:lstStyle/>
          <a:p>
            <a:pPr marL="0" indent="0">
              <a:buNone/>
            </a:pPr>
            <a:r>
              <a:rPr lang="fr-FR" sz="2400" dirty="0" smtClean="0">
                <a:solidFill>
                  <a:srgbClr val="0000FF"/>
                </a:solidFill>
              </a:rPr>
              <a:t>Grace à “Mes blocs”, votre code ressemblera à ça…</a:t>
            </a:r>
            <a:endParaRPr lang="fr-FR" sz="2400" dirty="0">
              <a:solidFill>
                <a:srgbClr val="0000FF"/>
              </a:solidFill>
            </a:endParaRPr>
          </a:p>
        </p:txBody>
      </p:sp>
      <p:sp>
        <p:nvSpPr>
          <p:cNvPr id="4" name="Content Placeholder 2"/>
          <p:cNvSpPr txBox="1">
            <a:spLocks/>
          </p:cNvSpPr>
          <p:nvPr/>
        </p:nvSpPr>
        <p:spPr>
          <a:xfrm>
            <a:off x="235140" y="3264060"/>
            <a:ext cx="8561878" cy="111064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400" dirty="0" smtClean="0">
                <a:solidFill>
                  <a:srgbClr val="FF6600"/>
                </a:solidFill>
              </a:rPr>
              <a:t>Plutôt qu’à cela….</a:t>
            </a:r>
            <a:endParaRPr lang="fr-FR" sz="2400" dirty="0">
              <a:solidFill>
                <a:srgbClr val="FF6600"/>
              </a:solidFill>
            </a:endParaRPr>
          </a:p>
        </p:txBody>
      </p:sp>
      <p:sp>
        <p:nvSpPr>
          <p:cNvPr id="5" name="Content Placeholder 2"/>
          <p:cNvSpPr txBox="1">
            <a:spLocks/>
          </p:cNvSpPr>
          <p:nvPr/>
        </p:nvSpPr>
        <p:spPr>
          <a:xfrm>
            <a:off x="235140" y="5197772"/>
            <a:ext cx="8561878" cy="9031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400" dirty="0" smtClean="0">
                <a:solidFill>
                  <a:srgbClr val="329B65"/>
                </a:solidFill>
              </a:rPr>
              <a:t>Cette fonctionnalité rend votre code plus lisible, et donc plus facile à modifier (ou debugger…)!!!</a:t>
            </a:r>
          </a:p>
        </p:txBody>
      </p:sp>
      <p:pic>
        <p:nvPicPr>
          <p:cNvPr id="6" name="Picture 5" descr="my blocks.tiff"/>
          <p:cNvPicPr>
            <a:picLocks noChangeAspect="1"/>
          </p:cNvPicPr>
          <p:nvPr/>
        </p:nvPicPr>
        <p:blipFill rotWithShape="1">
          <a:blip r:embed="rId2">
            <a:extLst>
              <a:ext uri="{28A0092B-C50C-407E-A947-70E740481C1C}">
                <a14:useLocalDpi xmlns:a14="http://schemas.microsoft.com/office/drawing/2010/main" val="0"/>
              </a:ext>
            </a:extLst>
          </a:blip>
          <a:srcRect l="3664" t="16085" r="11988" b="56905"/>
          <a:stretch/>
        </p:blipFill>
        <p:spPr>
          <a:xfrm>
            <a:off x="131230" y="2122842"/>
            <a:ext cx="8376611" cy="1141218"/>
          </a:xfrm>
          <a:prstGeom prst="rect">
            <a:avLst/>
          </a:prstGeom>
        </p:spPr>
      </p:pic>
      <p:pic>
        <p:nvPicPr>
          <p:cNvPr id="7" name="Picture 6" descr="move string.tiff"/>
          <p:cNvPicPr>
            <a:picLocks noChangeAspect="1"/>
          </p:cNvPicPr>
          <p:nvPr/>
        </p:nvPicPr>
        <p:blipFill rotWithShape="1">
          <a:blip r:embed="rId3">
            <a:extLst>
              <a:ext uri="{28A0092B-C50C-407E-A947-70E740481C1C}">
                <a14:useLocalDpi xmlns:a14="http://schemas.microsoft.com/office/drawing/2010/main" val="0"/>
              </a:ext>
            </a:extLst>
          </a:blip>
          <a:srcRect t="15454" b="44866"/>
          <a:stretch/>
        </p:blipFill>
        <p:spPr>
          <a:xfrm>
            <a:off x="75310" y="3725827"/>
            <a:ext cx="8721708" cy="990001"/>
          </a:xfrm>
          <a:prstGeom prst="rect">
            <a:avLst/>
          </a:prstGeom>
        </p:spPr>
      </p:pic>
      <p:sp>
        <p:nvSpPr>
          <p:cNvPr id="8" name="Footer Placeholder 7"/>
          <p:cNvSpPr>
            <a:spLocks noGrp="1"/>
          </p:cNvSpPr>
          <p:nvPr>
            <p:ph type="ftr" sz="quarter" idx="11"/>
          </p:nvPr>
        </p:nvSpPr>
        <p:spPr/>
        <p:txBody>
          <a:bodyPr/>
          <a:lstStyle/>
          <a:p>
            <a:r>
              <a:rPr lang="en-US" smtClean="0"/>
              <a:t>© 2014 EV3Lessons.com (Last Edit 2/28/2015)</a:t>
            </a:r>
            <a:endParaRPr lang="en-US"/>
          </a:p>
        </p:txBody>
      </p:sp>
      <p:sp>
        <p:nvSpPr>
          <p:cNvPr id="9" name="Slide Number Placeholder 8"/>
          <p:cNvSpPr>
            <a:spLocks noGrp="1"/>
          </p:cNvSpPr>
          <p:nvPr>
            <p:ph type="sldNum" sz="quarter" idx="4"/>
          </p:nvPr>
        </p:nvSpPr>
        <p:spPr/>
        <p:txBody>
          <a:bodyPr/>
          <a:lstStyle/>
          <a:p>
            <a:fld id="{4DBC7FC8-25FB-FC45-8177-2B991DA6778C}" type="slidenum">
              <a:rPr lang="en-US" smtClean="0"/>
              <a:t>4</a:t>
            </a:fld>
            <a:endParaRPr lang="en-US"/>
          </a:p>
        </p:txBody>
      </p:sp>
    </p:spTree>
    <p:extLst>
      <p:ext uri="{BB962C8B-B14F-4D97-AF65-F5344CB8AC3E}">
        <p14:creationId xmlns:p14="http://schemas.microsoft.com/office/powerpoint/2010/main" val="2036208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Quand utiliser un bloc personnalisé?</a:t>
            </a:r>
            <a:endParaRPr lang="fr-FR" dirty="0"/>
          </a:p>
        </p:txBody>
      </p:sp>
      <p:sp>
        <p:nvSpPr>
          <p:cNvPr id="3" name="Content Placeholder 2"/>
          <p:cNvSpPr>
            <a:spLocks noGrp="1"/>
          </p:cNvSpPr>
          <p:nvPr>
            <p:ph idx="1"/>
          </p:nvPr>
        </p:nvSpPr>
        <p:spPr>
          <a:xfrm>
            <a:off x="217846" y="1538000"/>
            <a:ext cx="7336707" cy="4405607"/>
          </a:xfrm>
        </p:spPr>
        <p:txBody>
          <a:bodyPr>
            <a:normAutofit fontScale="92500" lnSpcReduction="10000"/>
          </a:bodyPr>
          <a:lstStyle/>
          <a:p>
            <a:pPr marL="342900" indent="-342900">
              <a:buFont typeface="Arial"/>
              <a:buChar char="•"/>
            </a:pPr>
            <a:r>
              <a:rPr lang="fr-FR" sz="2400" dirty="0" smtClean="0"/>
              <a:t>A chaque fois que votre robot répète une action (ou une série d’action) dans votre programme .</a:t>
            </a:r>
          </a:p>
          <a:p>
            <a:pPr marL="342900" indent="-342900">
              <a:buFont typeface="Arial"/>
              <a:buChar char="•"/>
            </a:pPr>
            <a:r>
              <a:rPr lang="fr-FR" sz="2400" dirty="0" smtClean="0"/>
              <a:t>Quand un bout de code est répété dans plusieurs programmes</a:t>
            </a:r>
          </a:p>
          <a:p>
            <a:pPr marL="342900" indent="-342900">
              <a:buFont typeface="Arial"/>
              <a:buChar char="•"/>
            </a:pPr>
            <a:r>
              <a:rPr lang="fr-FR" sz="2400" dirty="0" smtClean="0"/>
              <a:t>Pour organiser et simplifier votre code: </a:t>
            </a:r>
          </a:p>
          <a:p>
            <a:pPr marL="800100" lvl="1" indent="-342900">
              <a:buFont typeface="Arial"/>
              <a:buChar char="•"/>
            </a:pPr>
            <a:r>
              <a:rPr lang="fr-FR" sz="2400" dirty="0" smtClean="0"/>
              <a:t>Exemple: Vous avez deux versions différentes de votre robot FLL (deux « bras » pour deux tâches spécifiques) et la première moitié du programme est identique (s’approcher du module). Faire de cette première partie commune de votre code un bloc personnalisé permet d’en simplifier la lecture, et d’en simplifier la réutilisation.</a:t>
            </a:r>
          </a:p>
          <a:p>
            <a:endParaRPr lang="fr-FR" sz="2400" dirty="0"/>
          </a:p>
        </p:txBody>
      </p:sp>
      <p:sp>
        <p:nvSpPr>
          <p:cNvPr id="4" name="Footer Placeholder 3"/>
          <p:cNvSpPr>
            <a:spLocks noGrp="1"/>
          </p:cNvSpPr>
          <p:nvPr>
            <p:ph type="ftr" sz="quarter" idx="11"/>
          </p:nvPr>
        </p:nvSpPr>
        <p:spPr/>
        <p:txBody>
          <a:bodyPr/>
          <a:lstStyle/>
          <a:p>
            <a:r>
              <a:rPr lang="en-US" smtClean="0"/>
              <a:t>© 2014 EV3Lessons.com (Last Edit 2/28/2015)</a:t>
            </a:r>
            <a:endParaRPr lang="en-US"/>
          </a:p>
        </p:txBody>
      </p:sp>
      <p:pic>
        <p:nvPicPr>
          <p:cNvPr id="5" name="Picture 4"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2865" y="1009567"/>
            <a:ext cx="1213540" cy="1285907"/>
          </a:xfrm>
          <a:prstGeom prst="rect">
            <a:avLst/>
          </a:prstGeom>
        </p:spPr>
      </p:pic>
      <p:sp>
        <p:nvSpPr>
          <p:cNvPr id="6" name="Slide Number Placeholder 5"/>
          <p:cNvSpPr>
            <a:spLocks noGrp="1"/>
          </p:cNvSpPr>
          <p:nvPr>
            <p:ph type="sldNum" sz="quarter" idx="4"/>
          </p:nvPr>
        </p:nvSpPr>
        <p:spPr/>
        <p:txBody>
          <a:bodyPr/>
          <a:lstStyle/>
          <a:p>
            <a:fld id="{4DBC7FC8-25FB-FC45-8177-2B991DA6778C}" type="slidenum">
              <a:rPr lang="en-US" smtClean="0"/>
              <a:t>5</a:t>
            </a:fld>
            <a:endParaRPr lang="en-US"/>
          </a:p>
        </p:txBody>
      </p:sp>
    </p:spTree>
    <p:extLst>
      <p:ext uri="{BB962C8B-B14F-4D97-AF65-F5344CB8AC3E}">
        <p14:creationId xmlns:p14="http://schemas.microsoft.com/office/powerpoint/2010/main" val="3212220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DISCUSSION: Qu’est ce qui fait qu’ un bloc personnalisé est utile, ou pas?</a:t>
            </a:r>
            <a:endParaRPr lang="fr-FR" dirty="0"/>
          </a:p>
        </p:txBody>
      </p:sp>
      <p:sp>
        <p:nvSpPr>
          <p:cNvPr id="3" name="Content Placeholder 2"/>
          <p:cNvSpPr>
            <a:spLocks noGrp="1"/>
          </p:cNvSpPr>
          <p:nvPr>
            <p:ph idx="1"/>
          </p:nvPr>
        </p:nvSpPr>
        <p:spPr>
          <a:xfrm>
            <a:off x="457199" y="1621971"/>
            <a:ext cx="8245474" cy="4275910"/>
          </a:xfrm>
        </p:spPr>
        <p:txBody>
          <a:bodyPr>
            <a:normAutofit fontScale="62500" lnSpcReduction="20000"/>
          </a:bodyPr>
          <a:lstStyle/>
          <a:p>
            <a:r>
              <a:rPr lang="fr-FR" sz="2800" dirty="0" smtClean="0"/>
              <a:t>Note: Construire un bloc avec des entrées et des sorties peut les rendre bien plus utile. Cependant, vous devez prendre garde à ne pas trop les complexifier. </a:t>
            </a:r>
            <a:endParaRPr lang="fr-FR" sz="2600" dirty="0" smtClean="0">
              <a:solidFill>
                <a:srgbClr val="0000FF"/>
              </a:solidFill>
            </a:endParaRPr>
          </a:p>
          <a:p>
            <a:r>
              <a:rPr lang="fr-FR" sz="2600" dirty="0" smtClean="0">
                <a:solidFill>
                  <a:srgbClr val="0000FF"/>
                </a:solidFill>
              </a:rPr>
              <a:t>Question: </a:t>
            </a:r>
            <a:r>
              <a:rPr lang="fr-FR" dirty="0" smtClean="0"/>
              <a:t>Lis la liste de trois blocs personnalisés ci-dessous. Lequel est, à ton avis, le plus utile pour ton équipe? Pourquoi?</a:t>
            </a:r>
          </a:p>
          <a:p>
            <a:r>
              <a:rPr lang="fr-FR" dirty="0" smtClean="0"/>
              <a:t>1) Avance2cm (Avance tout droit de 2 cm)</a:t>
            </a:r>
          </a:p>
          <a:p>
            <a:r>
              <a:rPr lang="fr-FR" dirty="0" smtClean="0"/>
              <a:t>2</a:t>
            </a:r>
            <a:r>
              <a:rPr lang="fr-FR" dirty="0"/>
              <a:t>) </a:t>
            </a:r>
            <a:r>
              <a:rPr lang="fr-FR" dirty="0" err="1" smtClean="0"/>
              <a:t>Avance_cm</a:t>
            </a:r>
            <a:r>
              <a:rPr lang="fr-FR" dirty="0"/>
              <a:t> (Avance tout droit avec </a:t>
            </a:r>
            <a:r>
              <a:rPr lang="fr-FR" dirty="0" smtClean="0"/>
              <a:t>Nombre de centimètres et Niveau de puissance en entrées)</a:t>
            </a:r>
          </a:p>
          <a:p>
            <a:r>
              <a:rPr lang="fr-FR" dirty="0" smtClean="0"/>
              <a:t>3) </a:t>
            </a:r>
            <a:r>
              <a:rPr lang="fr-FR" dirty="0" err="1" smtClean="0"/>
              <a:t>Avance_cm_angle_frein</a:t>
            </a:r>
            <a:r>
              <a:rPr lang="fr-FR" dirty="0"/>
              <a:t> (Avance tout droit avec </a:t>
            </a:r>
            <a:r>
              <a:rPr lang="fr-FR" dirty="0" smtClean="0"/>
              <a:t>Nombre de centimètres, Niveau de puissance, Angle, Roue libre/Frein, etc… en entrées)?</a:t>
            </a:r>
          </a:p>
          <a:p>
            <a:r>
              <a:rPr lang="fr-FR" sz="2600" dirty="0" err="1" smtClean="0">
                <a:solidFill>
                  <a:srgbClr val="0000FF"/>
                </a:solidFill>
              </a:rPr>
              <a:t>Reponse</a:t>
            </a:r>
            <a:r>
              <a:rPr lang="fr-FR" sz="2600" dirty="0" smtClean="0">
                <a:solidFill>
                  <a:srgbClr val="0000FF"/>
                </a:solidFill>
              </a:rPr>
              <a:t>: </a:t>
            </a:r>
          </a:p>
          <a:p>
            <a:r>
              <a:rPr lang="fr-FR" dirty="0"/>
              <a:t>Avance</a:t>
            </a:r>
            <a:r>
              <a:rPr lang="fr-FR" dirty="0" smtClean="0"/>
              <a:t>2cm peut être utilisé de nombreuses fois, mais il faudra certainement créer d’autres « Mes blocs » pour d’autres distances, ce sera dur de les mettre à jour tous (si le robot change de forme, de roues, etc…) et/ou de les debugger tous.</a:t>
            </a:r>
          </a:p>
          <a:p>
            <a:r>
              <a:rPr lang="fr-FR" dirty="0" err="1" smtClean="0"/>
              <a:t>Avance_cm_angle_frein</a:t>
            </a:r>
            <a:r>
              <a:rPr lang="fr-FR" dirty="0" smtClean="0"/>
              <a:t> </a:t>
            </a:r>
            <a:r>
              <a:rPr lang="fr-FR" dirty="0"/>
              <a:t>avec Nombre de centimètres, Niveau de puissance, Angle, Roue libre/Frein, etc… </a:t>
            </a:r>
            <a:r>
              <a:rPr lang="fr-FR" dirty="0" smtClean="0"/>
              <a:t>peut sembler plus utile, mais la plupart des paramètres ne seront jamais exploité dans aucune mission, alors pourquoi s’embêter à tout .</a:t>
            </a:r>
          </a:p>
          <a:p>
            <a:r>
              <a:rPr lang="fr-FR" dirty="0" err="1" smtClean="0"/>
              <a:t>Avance_cm</a:t>
            </a:r>
            <a:r>
              <a:rPr lang="fr-FR" dirty="0" smtClean="0"/>
              <a:t> </a:t>
            </a:r>
            <a:r>
              <a:rPr lang="fr-FR" dirty="0"/>
              <a:t>avec Nombre de centimètres et Niveau de puissance en </a:t>
            </a:r>
            <a:r>
              <a:rPr lang="fr-FR" dirty="0" smtClean="0"/>
              <a:t>entrées est probablement le meilleur choix pour la plupart des équipes.</a:t>
            </a:r>
            <a:endParaRPr lang="fr-FR" dirty="0"/>
          </a:p>
        </p:txBody>
      </p:sp>
      <p:sp>
        <p:nvSpPr>
          <p:cNvPr id="4" name="Footer Placeholder 3"/>
          <p:cNvSpPr>
            <a:spLocks noGrp="1"/>
          </p:cNvSpPr>
          <p:nvPr>
            <p:ph type="ftr" sz="quarter" idx="11"/>
          </p:nvPr>
        </p:nvSpPr>
        <p:spPr/>
        <p:txBody>
          <a:bodyPr/>
          <a:lstStyle/>
          <a:p>
            <a:r>
              <a:rPr lang="en-US" smtClean="0"/>
              <a:t>© 2014 EV3Lessons.com (Last Edit 2/28/2015)</a:t>
            </a:r>
            <a:endParaRPr lang="en-US"/>
          </a:p>
        </p:txBody>
      </p:sp>
      <p:sp>
        <p:nvSpPr>
          <p:cNvPr id="5" name="Slide Number Placeholder 4"/>
          <p:cNvSpPr>
            <a:spLocks noGrp="1"/>
          </p:cNvSpPr>
          <p:nvPr>
            <p:ph type="sldNum" sz="quarter" idx="4"/>
          </p:nvPr>
        </p:nvSpPr>
        <p:spPr/>
        <p:txBody>
          <a:bodyPr/>
          <a:lstStyle/>
          <a:p>
            <a:fld id="{4DBC7FC8-25FB-FC45-8177-2B991DA6778C}" type="slidenum">
              <a:rPr lang="en-US" smtClean="0"/>
              <a:t>6</a:t>
            </a:fld>
            <a:endParaRPr lang="en-US"/>
          </a:p>
        </p:txBody>
      </p:sp>
    </p:spTree>
    <p:extLst>
      <p:ext uri="{BB962C8B-B14F-4D97-AF65-F5344CB8AC3E}">
        <p14:creationId xmlns:p14="http://schemas.microsoft.com/office/powerpoint/2010/main" val="334888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Comment faire un Bloc personnalisé?</a:t>
            </a:r>
            <a:endParaRPr lang="fr-FR" dirty="0"/>
          </a:p>
        </p:txBody>
      </p:sp>
      <p:sp>
        <p:nvSpPr>
          <p:cNvPr id="3" name="Content Placeholder 2"/>
          <p:cNvSpPr>
            <a:spLocks noGrp="1"/>
          </p:cNvSpPr>
          <p:nvPr>
            <p:ph idx="1"/>
          </p:nvPr>
        </p:nvSpPr>
        <p:spPr>
          <a:xfrm>
            <a:off x="549563" y="1664277"/>
            <a:ext cx="3456709" cy="4754995"/>
          </a:xfrm>
        </p:spPr>
        <p:txBody>
          <a:bodyPr>
            <a:normAutofit fontScale="92500" lnSpcReduction="10000"/>
          </a:bodyPr>
          <a:lstStyle/>
          <a:p>
            <a:r>
              <a:rPr lang="fr-FR" dirty="0" smtClean="0">
                <a:solidFill>
                  <a:srgbClr val="008000"/>
                </a:solidFill>
              </a:rPr>
              <a:t>Etape 1: </a:t>
            </a:r>
            <a:r>
              <a:rPr lang="fr-FR" dirty="0" smtClean="0"/>
              <a:t>Sélectionnez les blocs que vous pensez réutiliser. Aller dans le Menu “Outils”, et cliquez sur “Créateur de mon Bloc”</a:t>
            </a:r>
          </a:p>
          <a:p>
            <a:r>
              <a:rPr lang="fr-FR" dirty="0" smtClean="0">
                <a:solidFill>
                  <a:srgbClr val="FF6600"/>
                </a:solidFill>
              </a:rPr>
              <a:t>Etape 2: </a:t>
            </a:r>
            <a:r>
              <a:rPr lang="fr-FR" dirty="0" smtClean="0"/>
              <a:t>Choisissez lui un nom, et une icône, et configurez les entrées et sorties</a:t>
            </a:r>
          </a:p>
          <a:p>
            <a:r>
              <a:rPr lang="fr-FR" dirty="0" smtClean="0">
                <a:solidFill>
                  <a:srgbClr val="3366FF"/>
                </a:solidFill>
              </a:rPr>
              <a:t>Etape 3: </a:t>
            </a:r>
            <a:r>
              <a:rPr lang="fr-FR" dirty="0" smtClean="0"/>
              <a:t>Vous pouvez réutiliser votre bloc personnalisé autant que nécessaire, vous le trouverez dans l’onglet turquoise</a:t>
            </a:r>
          </a:p>
          <a:p>
            <a:endParaRPr lang="fr-FR" dirty="0"/>
          </a:p>
        </p:txBody>
      </p:sp>
      <p:pic>
        <p:nvPicPr>
          <p:cNvPr id="5" name="Picture 4" descr="Screen Shot 2014-08-08 at 7.12.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6272" y="1664278"/>
            <a:ext cx="3085853" cy="2047935"/>
          </a:xfrm>
          <a:prstGeom prst="rect">
            <a:avLst/>
          </a:prstGeom>
        </p:spPr>
      </p:pic>
      <p:pic>
        <p:nvPicPr>
          <p:cNvPr id="7" name="Picture 6" descr="Screen Shot 2014-08-08 at 7.14.14 PM.png"/>
          <p:cNvPicPr>
            <a:picLocks noChangeAspect="1"/>
          </p:cNvPicPr>
          <p:nvPr/>
        </p:nvPicPr>
        <p:blipFill rotWithShape="1">
          <a:blip r:embed="rId4">
            <a:extLst>
              <a:ext uri="{28A0092B-C50C-407E-A947-70E740481C1C}">
                <a14:useLocalDpi xmlns:a14="http://schemas.microsoft.com/office/drawing/2010/main" val="0"/>
              </a:ext>
            </a:extLst>
          </a:blip>
          <a:srcRect l="2634"/>
          <a:stretch/>
        </p:blipFill>
        <p:spPr>
          <a:xfrm>
            <a:off x="4098636" y="3631344"/>
            <a:ext cx="2283721" cy="2066637"/>
          </a:xfrm>
          <a:prstGeom prst="rect">
            <a:avLst/>
          </a:prstGeom>
        </p:spPr>
      </p:pic>
      <p:cxnSp>
        <p:nvCxnSpPr>
          <p:cNvPr id="9" name="Straight Arrow Connector 8"/>
          <p:cNvCxnSpPr/>
          <p:nvPr/>
        </p:nvCxnSpPr>
        <p:spPr>
          <a:xfrm>
            <a:off x="3505405" y="2749733"/>
            <a:ext cx="130614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3505405" y="3631344"/>
            <a:ext cx="1306141" cy="47257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4" name="Footer Placeholder 13"/>
          <p:cNvSpPr>
            <a:spLocks noGrp="1"/>
          </p:cNvSpPr>
          <p:nvPr>
            <p:ph type="ftr" sz="quarter" idx="11"/>
          </p:nvPr>
        </p:nvSpPr>
        <p:spPr/>
        <p:txBody>
          <a:bodyPr/>
          <a:lstStyle/>
          <a:p>
            <a:r>
              <a:rPr lang="fr-FR" dirty="0" smtClean="0"/>
              <a:t>© 2014 EV3Lessons.com (Last Edit 2/28/2015)</a:t>
            </a:r>
            <a:endParaRPr lang="fr-FR" dirty="0"/>
          </a:p>
        </p:txBody>
      </p:sp>
      <p:sp>
        <p:nvSpPr>
          <p:cNvPr id="4" name="Slide Number Placeholder 3"/>
          <p:cNvSpPr>
            <a:spLocks noGrp="1"/>
          </p:cNvSpPr>
          <p:nvPr>
            <p:ph type="sldNum" sz="quarter" idx="4"/>
          </p:nvPr>
        </p:nvSpPr>
        <p:spPr/>
        <p:txBody>
          <a:bodyPr/>
          <a:lstStyle/>
          <a:p>
            <a:fld id="{4DBC7FC8-25FB-FC45-8177-2B991DA6778C}" type="slidenum">
              <a:rPr lang="fr-FR" smtClean="0"/>
              <a:t>7</a:t>
            </a:fld>
            <a:endParaRPr lang="fr-FR" dirty="0"/>
          </a:p>
        </p:txBody>
      </p:sp>
      <p:sp>
        <p:nvSpPr>
          <p:cNvPr id="15" name="TextBox 14"/>
          <p:cNvSpPr txBox="1"/>
          <p:nvPr/>
        </p:nvSpPr>
        <p:spPr>
          <a:xfrm>
            <a:off x="533402" y="5861229"/>
            <a:ext cx="7815720" cy="646331"/>
          </a:xfrm>
          <a:prstGeom prst="rect">
            <a:avLst/>
          </a:prstGeom>
          <a:noFill/>
        </p:spPr>
        <p:txBody>
          <a:bodyPr wrap="square" rtlCol="0">
            <a:spAutoFit/>
          </a:bodyPr>
          <a:lstStyle/>
          <a:p>
            <a:pPr algn="ctr"/>
            <a:r>
              <a:rPr lang="fr-FR" b="1" dirty="0" smtClean="0">
                <a:solidFill>
                  <a:srgbClr val="FF0000"/>
                </a:solidFill>
              </a:rPr>
              <a:t>Les diapositives suivantes expliquent plus en détail le processus de création d’un bloc personnalisé avec entrées et sorties</a:t>
            </a:r>
            <a:endParaRPr lang="fr-FR" dirty="0"/>
          </a:p>
        </p:txBody>
      </p:sp>
    </p:spTree>
    <p:extLst>
      <p:ext uri="{BB962C8B-B14F-4D97-AF65-F5344CB8AC3E}">
        <p14:creationId xmlns:p14="http://schemas.microsoft.com/office/powerpoint/2010/main" val="3840863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Selection des blocs, et du menu “</a:t>
            </a:r>
            <a:r>
              <a:rPr lang="en-US" dirty="0" err="1" smtClean="0"/>
              <a:t>créateur</a:t>
            </a:r>
            <a:r>
              <a:rPr lang="en-US" dirty="0" smtClean="0"/>
              <a:t> de mon bloc”</a:t>
            </a:r>
            <a:endParaRPr lang="en-US" dirty="0"/>
          </a:p>
        </p:txBody>
      </p:sp>
      <p:grpSp>
        <p:nvGrpSpPr>
          <p:cNvPr id="9" name="Group 8"/>
          <p:cNvGrpSpPr/>
          <p:nvPr/>
        </p:nvGrpSpPr>
        <p:grpSpPr>
          <a:xfrm>
            <a:off x="2165005" y="1546998"/>
            <a:ext cx="6391797" cy="4766622"/>
            <a:chOff x="2165005" y="1546998"/>
            <a:chExt cx="6391797" cy="4766622"/>
          </a:xfrm>
        </p:grpSpPr>
        <p:pic>
          <p:nvPicPr>
            <p:cNvPr id="4" name="Picture 3" descr="Screen Shot 2015-02-19 at 1.25.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005" y="1546998"/>
              <a:ext cx="6391797" cy="47666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ounded Rectangle 4"/>
            <p:cNvSpPr/>
            <p:nvPr/>
          </p:nvSpPr>
          <p:spPr>
            <a:xfrm>
              <a:off x="5057478" y="4263925"/>
              <a:ext cx="2823570" cy="1272548"/>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440458" y="2046219"/>
              <a:ext cx="2142092" cy="244506"/>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Footer Placeholder 2"/>
          <p:cNvSpPr>
            <a:spLocks noGrp="1"/>
          </p:cNvSpPr>
          <p:nvPr>
            <p:ph type="ftr" sz="quarter" idx="11"/>
          </p:nvPr>
        </p:nvSpPr>
        <p:spPr/>
        <p:txBody>
          <a:bodyPr/>
          <a:lstStyle/>
          <a:p>
            <a:r>
              <a:rPr lang="en-US" smtClean="0"/>
              <a:t>© 2014 EV3Lessons.com (Last Edit 2/28/2015)</a:t>
            </a:r>
            <a:endParaRPr lang="en-US"/>
          </a:p>
        </p:txBody>
      </p:sp>
      <p:sp>
        <p:nvSpPr>
          <p:cNvPr id="7" name="Slide Number Placeholder 6"/>
          <p:cNvSpPr>
            <a:spLocks noGrp="1"/>
          </p:cNvSpPr>
          <p:nvPr>
            <p:ph type="sldNum" sz="quarter" idx="4294967295"/>
          </p:nvPr>
        </p:nvSpPr>
        <p:spPr>
          <a:xfrm>
            <a:off x="8398042" y="6411595"/>
            <a:ext cx="497305" cy="365125"/>
          </a:xfrm>
          <a:prstGeom prst="rect">
            <a:avLst/>
          </a:prstGeom>
        </p:spPr>
        <p:txBody>
          <a:bodyPr/>
          <a:lstStyle/>
          <a:p>
            <a:fld id="{4DBC7FC8-25FB-FC45-8177-2B991DA6778C}" type="slidenum">
              <a:rPr lang="en-US" smtClean="0"/>
              <a:t>8</a:t>
            </a:fld>
            <a:endParaRPr lang="en-US" dirty="0"/>
          </a:p>
        </p:txBody>
      </p:sp>
      <p:sp>
        <p:nvSpPr>
          <p:cNvPr id="8" name="TextBox 7"/>
          <p:cNvSpPr txBox="1"/>
          <p:nvPr/>
        </p:nvSpPr>
        <p:spPr>
          <a:xfrm>
            <a:off x="249473" y="1524579"/>
            <a:ext cx="1939080" cy="3785652"/>
          </a:xfrm>
          <a:prstGeom prst="rect">
            <a:avLst/>
          </a:prstGeom>
          <a:noFill/>
        </p:spPr>
        <p:txBody>
          <a:bodyPr wrap="square" rtlCol="0">
            <a:spAutoFit/>
          </a:bodyPr>
          <a:lstStyle/>
          <a:p>
            <a:r>
              <a:rPr lang="en-US" sz="2000" dirty="0" smtClean="0">
                <a:solidFill>
                  <a:srgbClr val="0000FF"/>
                </a:solidFill>
              </a:rPr>
              <a:t>Les Entrées/Sorties </a:t>
            </a:r>
            <a:r>
              <a:rPr lang="en-US" sz="2000" dirty="0" smtClean="0">
                <a:solidFill>
                  <a:srgbClr val="0000FF"/>
                </a:solidFill>
              </a:rPr>
              <a:t>du bloc </a:t>
            </a:r>
            <a:r>
              <a:rPr lang="en-US" sz="2000" dirty="0" err="1" smtClean="0">
                <a:solidFill>
                  <a:srgbClr val="0000FF"/>
                </a:solidFill>
              </a:rPr>
              <a:t>personnalisé</a:t>
            </a:r>
            <a:r>
              <a:rPr lang="en-US" sz="2000" dirty="0" smtClean="0">
                <a:solidFill>
                  <a:srgbClr val="0000FF"/>
                </a:solidFill>
              </a:rPr>
              <a:t> </a:t>
            </a:r>
            <a:r>
              <a:rPr lang="en-US" sz="2000" dirty="0" err="1" smtClean="0">
                <a:solidFill>
                  <a:srgbClr val="0000FF"/>
                </a:solidFill>
              </a:rPr>
              <a:t>seront</a:t>
            </a:r>
            <a:r>
              <a:rPr lang="en-US" sz="2000" dirty="0" smtClean="0">
                <a:solidFill>
                  <a:srgbClr val="0000FF"/>
                </a:solidFill>
              </a:rPr>
              <a:t> </a:t>
            </a:r>
            <a:r>
              <a:rPr lang="en-US" sz="2000" dirty="0" err="1" smtClean="0">
                <a:solidFill>
                  <a:srgbClr val="0000FF"/>
                </a:solidFill>
              </a:rPr>
              <a:t>crées</a:t>
            </a:r>
            <a:r>
              <a:rPr lang="en-US" sz="2000" dirty="0" smtClean="0">
                <a:solidFill>
                  <a:srgbClr val="0000FF"/>
                </a:solidFill>
              </a:rPr>
              <a:t> grâce aux liens qui </a:t>
            </a:r>
            <a:r>
              <a:rPr lang="en-US" sz="2000" dirty="0" err="1" smtClean="0">
                <a:solidFill>
                  <a:srgbClr val="0000FF"/>
                </a:solidFill>
              </a:rPr>
              <a:t>entrent</a:t>
            </a:r>
            <a:r>
              <a:rPr lang="en-US" sz="2000" dirty="0" smtClean="0">
                <a:solidFill>
                  <a:srgbClr val="0000FF"/>
                </a:solidFill>
              </a:rPr>
              <a:t> et </a:t>
            </a:r>
            <a:r>
              <a:rPr lang="en-US" sz="2000" dirty="0" err="1" smtClean="0">
                <a:solidFill>
                  <a:srgbClr val="0000FF"/>
                </a:solidFill>
              </a:rPr>
              <a:t>sortent</a:t>
            </a:r>
            <a:r>
              <a:rPr lang="en-US" sz="2000" dirty="0" smtClean="0">
                <a:solidFill>
                  <a:srgbClr val="0000FF"/>
                </a:solidFill>
              </a:rPr>
              <a:t> de la </a:t>
            </a:r>
            <a:r>
              <a:rPr lang="en-US" sz="2000" dirty="0" err="1" smtClean="0">
                <a:solidFill>
                  <a:srgbClr val="0000FF"/>
                </a:solidFill>
              </a:rPr>
              <a:t>sélection</a:t>
            </a:r>
            <a:r>
              <a:rPr lang="en-US" sz="2000" dirty="0" smtClean="0">
                <a:solidFill>
                  <a:srgbClr val="0000FF"/>
                </a:solidFill>
              </a:rPr>
              <a:t>. </a:t>
            </a:r>
            <a:r>
              <a:rPr lang="en-US" sz="2000" dirty="0" err="1" smtClean="0">
                <a:solidFill>
                  <a:srgbClr val="0000FF"/>
                </a:solidFill>
              </a:rPr>
              <a:t>Ici</a:t>
            </a:r>
            <a:r>
              <a:rPr lang="en-US" sz="2000" dirty="0" smtClean="0">
                <a:solidFill>
                  <a:srgbClr val="0000FF"/>
                </a:solidFill>
              </a:rPr>
              <a:t>, nous </a:t>
            </a:r>
            <a:r>
              <a:rPr lang="en-US" sz="2000" dirty="0" err="1" smtClean="0">
                <a:solidFill>
                  <a:srgbClr val="0000FF"/>
                </a:solidFill>
              </a:rPr>
              <a:t>avons</a:t>
            </a:r>
            <a:r>
              <a:rPr lang="en-US" sz="2000" dirty="0" smtClean="0">
                <a:solidFill>
                  <a:srgbClr val="0000FF"/>
                </a:solidFill>
              </a:rPr>
              <a:t> 2 entrées, et pas de sortie.</a:t>
            </a:r>
            <a:endParaRPr lang="en-US" sz="2000" dirty="0">
              <a:solidFill>
                <a:srgbClr val="0000FF"/>
              </a:solidFill>
            </a:endParaRPr>
          </a:p>
        </p:txBody>
      </p:sp>
      <p:sp>
        <p:nvSpPr>
          <p:cNvPr id="10" name="Rectangle 9"/>
          <p:cNvSpPr/>
          <p:nvPr/>
        </p:nvSpPr>
        <p:spPr>
          <a:xfrm>
            <a:off x="249472" y="5514513"/>
            <a:ext cx="3245609" cy="707886"/>
          </a:xfrm>
          <a:prstGeom prst="rect">
            <a:avLst/>
          </a:prstGeom>
          <a:solidFill>
            <a:schemeClr val="bg1"/>
          </a:solidFill>
          <a:ln>
            <a:solidFill>
              <a:srgbClr val="FF0000"/>
            </a:solidFill>
          </a:ln>
        </p:spPr>
        <p:txBody>
          <a:bodyPr wrap="square">
            <a:spAutoFit/>
          </a:bodyPr>
          <a:lstStyle/>
          <a:p>
            <a:pPr lvl="0"/>
            <a:r>
              <a:rPr lang="en-US" sz="2000" dirty="0">
                <a:solidFill>
                  <a:srgbClr val="FF0000"/>
                </a:solidFill>
              </a:rPr>
              <a:t>Note: Ne pas </a:t>
            </a:r>
            <a:r>
              <a:rPr lang="en-US" sz="2000" dirty="0" err="1">
                <a:solidFill>
                  <a:srgbClr val="FF0000"/>
                </a:solidFill>
              </a:rPr>
              <a:t>sélectionner</a:t>
            </a:r>
            <a:r>
              <a:rPr lang="en-US" sz="2000" dirty="0">
                <a:solidFill>
                  <a:srgbClr val="FF0000"/>
                </a:solidFill>
              </a:rPr>
              <a:t> les </a:t>
            </a:r>
            <a:r>
              <a:rPr lang="en-US" sz="2000" dirty="0" err="1">
                <a:solidFill>
                  <a:srgbClr val="FF0000"/>
                </a:solidFill>
              </a:rPr>
              <a:t>constantes</a:t>
            </a:r>
            <a:r>
              <a:rPr lang="en-US" sz="2000" dirty="0">
                <a:solidFill>
                  <a:srgbClr val="FF0000"/>
                </a:solidFill>
              </a:rPr>
              <a:t> (rouges).</a:t>
            </a:r>
          </a:p>
        </p:txBody>
      </p:sp>
      <p:cxnSp>
        <p:nvCxnSpPr>
          <p:cNvPr id="11" name="Straight Arrow Connector 9"/>
          <p:cNvCxnSpPr/>
          <p:nvPr/>
        </p:nvCxnSpPr>
        <p:spPr>
          <a:xfrm flipV="1">
            <a:off x="3495082" y="5214257"/>
            <a:ext cx="837432" cy="32221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9"/>
          <p:cNvCxnSpPr/>
          <p:nvPr/>
        </p:nvCxnSpPr>
        <p:spPr>
          <a:xfrm flipV="1">
            <a:off x="3495082" y="5214257"/>
            <a:ext cx="118975" cy="32221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0545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Selection des blocs, et du menu “</a:t>
            </a:r>
            <a:r>
              <a:rPr lang="en-US" dirty="0" err="1"/>
              <a:t>créateur</a:t>
            </a:r>
            <a:r>
              <a:rPr lang="en-US" dirty="0"/>
              <a:t> de mon bloc”</a:t>
            </a:r>
            <a:endParaRPr lang="en-US" dirty="0"/>
          </a:p>
        </p:txBody>
      </p:sp>
      <p:grpSp>
        <p:nvGrpSpPr>
          <p:cNvPr id="9" name="Group 8"/>
          <p:cNvGrpSpPr/>
          <p:nvPr/>
        </p:nvGrpSpPr>
        <p:grpSpPr>
          <a:xfrm>
            <a:off x="2165005" y="1546998"/>
            <a:ext cx="6391797" cy="4766622"/>
            <a:chOff x="2165005" y="1546998"/>
            <a:chExt cx="6391797" cy="4766622"/>
          </a:xfrm>
        </p:grpSpPr>
        <p:pic>
          <p:nvPicPr>
            <p:cNvPr id="4" name="Picture 3" descr="Screen Shot 2015-02-19 at 1.25.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005" y="1546998"/>
              <a:ext cx="6391797" cy="47666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ounded Rectangle 4"/>
            <p:cNvSpPr/>
            <p:nvPr/>
          </p:nvSpPr>
          <p:spPr>
            <a:xfrm>
              <a:off x="5057478" y="4263925"/>
              <a:ext cx="2823570" cy="1272548"/>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440458" y="2046219"/>
              <a:ext cx="2142092" cy="244506"/>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Footer Placeholder 2"/>
          <p:cNvSpPr>
            <a:spLocks noGrp="1"/>
          </p:cNvSpPr>
          <p:nvPr>
            <p:ph type="ftr" sz="quarter" idx="11"/>
          </p:nvPr>
        </p:nvSpPr>
        <p:spPr/>
        <p:txBody>
          <a:bodyPr/>
          <a:lstStyle/>
          <a:p>
            <a:r>
              <a:rPr lang="en-US" smtClean="0"/>
              <a:t>© 2014 EV3Lessons.com (Last Edit 2/28/2015)</a:t>
            </a:r>
            <a:endParaRPr lang="en-US"/>
          </a:p>
        </p:txBody>
      </p:sp>
      <p:sp>
        <p:nvSpPr>
          <p:cNvPr id="7" name="Slide Number Placeholder 6"/>
          <p:cNvSpPr>
            <a:spLocks noGrp="1"/>
          </p:cNvSpPr>
          <p:nvPr>
            <p:ph type="sldNum" sz="quarter" idx="4294967295"/>
          </p:nvPr>
        </p:nvSpPr>
        <p:spPr>
          <a:xfrm>
            <a:off x="8398042" y="6411595"/>
            <a:ext cx="497305" cy="365125"/>
          </a:xfrm>
          <a:prstGeom prst="rect">
            <a:avLst/>
          </a:prstGeom>
        </p:spPr>
        <p:txBody>
          <a:bodyPr/>
          <a:lstStyle/>
          <a:p>
            <a:fld id="{4DBC7FC8-25FB-FC45-8177-2B991DA6778C}" type="slidenum">
              <a:rPr lang="en-US" smtClean="0"/>
              <a:t>9</a:t>
            </a:fld>
            <a:endParaRPr lang="en-US" dirty="0"/>
          </a:p>
        </p:txBody>
      </p:sp>
      <p:sp>
        <p:nvSpPr>
          <p:cNvPr id="8" name="TextBox 7"/>
          <p:cNvSpPr txBox="1"/>
          <p:nvPr/>
        </p:nvSpPr>
        <p:spPr>
          <a:xfrm>
            <a:off x="215453" y="1694677"/>
            <a:ext cx="1939080" cy="3477875"/>
          </a:xfrm>
          <a:prstGeom prst="rect">
            <a:avLst/>
          </a:prstGeom>
          <a:noFill/>
        </p:spPr>
        <p:txBody>
          <a:bodyPr wrap="square" rtlCol="0">
            <a:spAutoFit/>
          </a:bodyPr>
          <a:lstStyle/>
          <a:p>
            <a:r>
              <a:rPr lang="fr-FR" sz="2000" dirty="0" smtClean="0">
                <a:solidFill>
                  <a:srgbClr val="0000FF"/>
                </a:solidFill>
              </a:rPr>
              <a:t>Vous êtes ainsi capable de </a:t>
            </a:r>
            <a:r>
              <a:rPr lang="fr-FR" sz="2000" dirty="0" smtClean="0">
                <a:solidFill>
                  <a:srgbClr val="0000FF"/>
                </a:solidFill>
              </a:rPr>
              <a:t>choisir les paramètres qui vous conviennent. Vous pouvez aussi en ajouter après coup, autant que de besoin.</a:t>
            </a:r>
            <a:endParaRPr lang="fr-FR" sz="2000" dirty="0">
              <a:solidFill>
                <a:srgbClr val="0000FF"/>
              </a:solidFill>
            </a:endParaRPr>
          </a:p>
        </p:txBody>
      </p:sp>
    </p:spTree>
    <p:extLst>
      <p:ext uri="{BB962C8B-B14F-4D97-AF65-F5344CB8AC3E}">
        <p14:creationId xmlns:p14="http://schemas.microsoft.com/office/powerpoint/2010/main" val="16038692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7451</TotalTime>
  <Words>937</Words>
  <Application>Microsoft Office PowerPoint</Application>
  <PresentationFormat>Affichage à l'écran (4:3)</PresentationFormat>
  <Paragraphs>123</Paragraphs>
  <Slides>20</Slides>
  <Notes>4</Notes>
  <HiddenSlides>0</HiddenSlides>
  <MMClips>0</MMClip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Essential</vt:lpstr>
      <vt:lpstr>Leçon de Programmation Intermédiaire </vt:lpstr>
      <vt:lpstr>Objectifs de la LEçON</vt:lpstr>
      <vt:lpstr>Qu’est qu’un bloc personnalisé?</vt:lpstr>
      <vt:lpstr>Pourquoi faire des blocs personnalisés?</vt:lpstr>
      <vt:lpstr>Quand utiliser un bloc personnalisé?</vt:lpstr>
      <vt:lpstr>DISCUSSION: Qu’est ce qui fait qu’ un bloc personnalisé est utile, ou pas?</vt:lpstr>
      <vt:lpstr>Comment faire un Bloc personnalisé?</vt:lpstr>
      <vt:lpstr>Selection des blocs, et du menu “créateur de mon bloc”</vt:lpstr>
      <vt:lpstr>Selection des blocs, et du menu “créateur de mon bloc”</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CREDITS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Leçon de Programmation Intermédiaire </dc:title>
  <cp:lastModifiedBy>Moi</cp:lastModifiedBy>
  <cp:revision>22</cp:revision>
  <dcterms:created xsi:type="dcterms:W3CDTF">2014-08-07T02:19:13Z</dcterms:created>
  <dcterms:modified xsi:type="dcterms:W3CDTF">2015-08-24T20:41:58Z</dcterms:modified>
</cp:coreProperties>
</file>