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</p:sldMasterIdLst>
  <p:notesMasterIdLst>
    <p:notesMasterId r:id="rId13"/>
  </p:notesMasterIdLst>
  <p:handoutMasterIdLst>
    <p:handoutMasterId r:id="rId14"/>
  </p:handoutMasterIdLst>
  <p:sldIdLst>
    <p:sldId id="289" r:id="rId4"/>
    <p:sldId id="275" r:id="rId5"/>
    <p:sldId id="282" r:id="rId6"/>
    <p:sldId id="285" r:id="rId7"/>
    <p:sldId id="283" r:id="rId8"/>
    <p:sldId id="286" r:id="rId9"/>
    <p:sldId id="284" r:id="rId10"/>
    <p:sldId id="280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06" autoAdjust="0"/>
    <p:restoredTop sz="94615"/>
  </p:normalViewPr>
  <p:slideViewPr>
    <p:cSldViewPr snapToGrid="0" snapToObjects="1">
      <p:cViewPr varScale="1">
        <p:scale>
          <a:sx n="113" d="100"/>
          <a:sy n="113" d="100"/>
        </p:scale>
        <p:origin x="6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049D-260D-7341-ACBB-7F6E88B670AF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B13C-50E9-E247-B6CA-7FFE79A5F656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301C-C036-B244-8BEA-8C69B4259916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6815-494D-AC43-9B33-2F9570967BF1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B86E-CFB1-CA4E-9DF9-B0CEC6E07421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3A98-E1B0-3440-912D-EBE5F791588D}" type="datetime1">
              <a:rPr lang="en-US" smtClean="0"/>
              <a:t>4/7/18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2E9-D72B-AD48-AF1F-52A08EBA4303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479-4DE8-6441-8AD0-9A685ACF12B8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241-F89D-A94C-9EDF-69E3F40ABE0B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5F3B-56FA-F546-A574-CF6D118384F4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96E9-40E7-7B40-BAB3-173E3286BBA4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34FA-BB7E-FA4B-8587-3422606245F1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9019-D865-2D41-8B16-2696D9E9FF36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18C-F8F8-2041-85CC-55BAE734FAC4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100-C690-2548-A59E-01C6F77806AD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E0B-6ABC-9D4A-9944-BE4084483D31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8BD0-9C32-4C4B-B66B-306A9F13CF20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913E-2851-A740-B3FD-F42F7400D340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8FCE-A927-3844-9E3B-6083AB9AF783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342-05E0-2B4D-B337-0AEB5C7EAB24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DE53-9418-984B-93FC-8DAE115B31D6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4570-A037-2046-98C9-DB89177DA9ED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90C8-B0EE-A244-98D0-35D20CF27A35}" type="datetime1">
              <a:rPr lang="en-US" smtClean="0"/>
              <a:t>4/7/18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431-089C-8B4C-A74D-9FDFCF7A4A50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11B-1739-D449-BD5E-3D05E6951917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BB1-8177-344A-9D50-C38771FF47C7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8BC6-E711-6D40-AB8F-60352FB91331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7A00-D458-E548-BA55-8E7DD7AEB72C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6C54-E6E7-A646-88ED-0E29FF59BEF7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632D-9F04-504B-9AAB-DF12FBEEFF0F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330-94DB-DB4A-AE39-2D4C6E03B34B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32C1-C631-FC47-BD14-B0D0AE380CAE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2A17-01AF-B84B-A814-B012C11277F9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3D44B9E-AC04-6549-B7EE-7B0A41CF751B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92EBBD4-7984-D84D-B013-2DE21F9AA31A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B5F9-1EB9-5146-A0A2-D543FBB3141E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ev3lessons.com/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Prendere</a:t>
            </a:r>
            <a:r>
              <a:rPr lang="en-US" dirty="0"/>
              <a:t> e </a:t>
            </a:r>
            <a:r>
              <a:rPr lang="en-US" dirty="0" err="1"/>
              <a:t>muovere</a:t>
            </a:r>
            <a:r>
              <a:rPr lang="en-US" dirty="0"/>
              <a:t> un </a:t>
            </a:r>
            <a:r>
              <a:rPr lang="en-US" dirty="0" err="1"/>
              <a:t>oggetto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LEZIONI PER PRINCIPIANTI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Obiettivi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lezione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come </a:t>
            </a:r>
            <a:r>
              <a:rPr lang="en-US" dirty="0" err="1"/>
              <a:t>programmare</a:t>
            </a:r>
            <a:r>
              <a:rPr lang="en-US" dirty="0"/>
              <a:t> un robot per </a:t>
            </a:r>
            <a:r>
              <a:rPr lang="en-US" dirty="0" err="1"/>
              <a:t>muovere</a:t>
            </a:r>
            <a:r>
              <a:rPr lang="en-US" dirty="0"/>
              <a:t> un </a:t>
            </a:r>
            <a:r>
              <a:rPr lang="en-US" dirty="0" err="1"/>
              <a:t>braccio</a:t>
            </a:r>
            <a:r>
              <a:rPr lang="en-US" dirty="0"/>
              <a:t> </a:t>
            </a:r>
            <a:r>
              <a:rPr lang="en-US" dirty="0" err="1"/>
              <a:t>motorizzato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a fare </a:t>
            </a:r>
            <a:r>
              <a:rPr lang="en-US" dirty="0" err="1"/>
              <a:t>estensioni</a:t>
            </a:r>
            <a:r>
              <a:rPr lang="en-US" dirty="0"/>
              <a:t> </a:t>
            </a:r>
            <a:r>
              <a:rPr lang="en-US" dirty="0" err="1"/>
              <a:t>utili</a:t>
            </a:r>
            <a:r>
              <a:rPr lang="en-US" dirty="0"/>
              <a:t> e </a:t>
            </a:r>
            <a:r>
              <a:rPr lang="en-US" dirty="0" err="1"/>
              <a:t>funzionali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NUOVO STRUMENTO: BLOCCO MOTORE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63" y="1556770"/>
            <a:ext cx="3807386" cy="4437397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È possibile utilizzare il motore EV3 Grande o il EV3 motore medio per muovere bracci</a:t>
            </a:r>
          </a:p>
          <a:p>
            <a:r>
              <a:rPr lang="en-US" dirty="0"/>
              <a:t>Move Steering vs. Motor Block</a:t>
            </a:r>
          </a:p>
          <a:p>
            <a:pPr marL="800100" lvl="1" indent="-342900">
              <a:buFont typeface="Arial"/>
              <a:buChar char="•"/>
            </a:pPr>
            <a:r>
              <a:rPr lang="it-IT" dirty="0"/>
              <a:t>Per muovere le ruote si dovrebbe utilizzare un blocco Muovi con sterzo che si sincronizza entrambi i motori delle ruote </a:t>
            </a:r>
            <a:r>
              <a:rPr lang="it-IT" i="1" dirty="0"/>
              <a:t>(vedi lezione intermedia chiamata spostare blocchi per imparare la sincronizzazione)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Per </a:t>
            </a:r>
            <a:r>
              <a:rPr lang="en-US" dirty="0" err="1">
                <a:solidFill>
                  <a:srgbClr val="FF0000"/>
                </a:solidFill>
              </a:rPr>
              <a:t>muovere</a:t>
            </a:r>
            <a:r>
              <a:rPr lang="en-US" dirty="0">
                <a:solidFill>
                  <a:srgbClr val="FF0000"/>
                </a:solidFill>
              </a:rPr>
              <a:t> un </a:t>
            </a:r>
            <a:r>
              <a:rPr lang="en-US" dirty="0" err="1">
                <a:solidFill>
                  <a:srgbClr val="FF0000"/>
                </a:solidFill>
              </a:rPr>
              <a:t>braccio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potete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usare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sia</a:t>
            </a:r>
            <a:r>
              <a:rPr lang="en-US" dirty="0">
                <a:solidFill>
                  <a:srgbClr val="FF0000"/>
                </a:solidFill>
              </a:rPr>
              <a:t> un Large Motor </a:t>
            </a:r>
            <a:r>
              <a:rPr lang="en-US" dirty="0" err="1">
                <a:solidFill>
                  <a:srgbClr val="FF0000"/>
                </a:solidFill>
              </a:rPr>
              <a:t>che</a:t>
            </a:r>
            <a:r>
              <a:rPr lang="en-US" dirty="0">
                <a:solidFill>
                  <a:srgbClr val="FF0000"/>
                </a:solidFill>
              </a:rPr>
              <a:t> un Medium Motor </a:t>
            </a:r>
            <a:r>
              <a:rPr lang="en-US" dirty="0" err="1"/>
              <a:t>poichè</a:t>
            </a:r>
            <a:r>
              <a:rPr lang="en-US" dirty="0"/>
              <a:t> non </a:t>
            </a:r>
            <a:r>
              <a:rPr lang="en-US" dirty="0" err="1"/>
              <a:t>avete</a:t>
            </a:r>
            <a:r>
              <a:rPr lang="en-US" dirty="0"/>
              <a:t> </a:t>
            </a:r>
            <a:r>
              <a:rPr lang="en-US" dirty="0" err="1"/>
              <a:t>bisogno</a:t>
            </a:r>
            <a:r>
              <a:rPr lang="en-US" dirty="0"/>
              <a:t> di </a:t>
            </a:r>
            <a:r>
              <a:rPr lang="en-US" dirty="0" err="1"/>
              <a:t>sincronizzare</a:t>
            </a:r>
            <a:r>
              <a:rPr lang="en-US" dirty="0"/>
              <a:t> I due </a:t>
            </a:r>
            <a:r>
              <a:rPr lang="en-US" dirty="0" err="1"/>
              <a:t>motori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4550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1296" y="4482680"/>
            <a:ext cx="1936953" cy="1452715"/>
          </a:xfrm>
          <a:prstGeom prst="rect">
            <a:avLst/>
          </a:prstGeom>
        </p:spPr>
      </p:pic>
      <p:pic>
        <p:nvPicPr>
          <p:cNvPr id="7" name="Picture 6" descr="45502_713x380_MainProduct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3146" y="1867330"/>
            <a:ext cx="2375104" cy="1807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6591" y="1497998"/>
            <a:ext cx="228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Motor Block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73123" y="4486518"/>
            <a:ext cx="228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Medium Motor Block</a:t>
            </a:r>
          </a:p>
        </p:txBody>
      </p:sp>
      <p:pic>
        <p:nvPicPr>
          <p:cNvPr id="12" name="Picture 11" descr="Screen Shot 2014-08-07 at 1.45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3123" y="1983376"/>
            <a:ext cx="2282486" cy="932533"/>
          </a:xfrm>
          <a:prstGeom prst="rect">
            <a:avLst/>
          </a:prstGeom>
        </p:spPr>
      </p:pic>
      <p:pic>
        <p:nvPicPr>
          <p:cNvPr id="13" name="Picture 12" descr="Screen Shot 2014-08-07 at 1.45.0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3768" y="4865626"/>
            <a:ext cx="2551070" cy="11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USARE UN Medium Motor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81" y="1472977"/>
            <a:ext cx="5106993" cy="4796695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err="1"/>
              <a:t>Collegate</a:t>
            </a:r>
            <a:r>
              <a:rPr lang="en-US" dirty="0"/>
              <a:t> un Medium Motor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A o un Large Motor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D secondo i </a:t>
            </a:r>
            <a:r>
              <a:rPr lang="en-US" dirty="0" err="1"/>
              <a:t>vostri</a:t>
            </a:r>
            <a:r>
              <a:rPr lang="en-US" dirty="0"/>
              <a:t> </a:t>
            </a:r>
            <a:r>
              <a:rPr lang="en-US" dirty="0" err="1"/>
              <a:t>bisogni</a:t>
            </a:r>
            <a:endParaRPr lang="en-US" dirty="0"/>
          </a:p>
          <a:p>
            <a:pPr marL="803275" lvl="1" indent="-34290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Questa è la </a:t>
            </a:r>
            <a:r>
              <a:rPr lang="en-US" dirty="0" err="1">
                <a:solidFill>
                  <a:srgbClr val="FF0000"/>
                </a:solidFill>
              </a:rPr>
              <a:t>configurazione</a:t>
            </a:r>
            <a:r>
              <a:rPr lang="en-US" dirty="0">
                <a:solidFill>
                  <a:srgbClr val="FF0000"/>
                </a:solidFill>
              </a:rPr>
              <a:t> standard per EV3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Costruite</a:t>
            </a:r>
            <a:r>
              <a:rPr lang="en-US" dirty="0"/>
              <a:t> </a:t>
            </a:r>
            <a:r>
              <a:rPr lang="en-US" dirty="0" err="1"/>
              <a:t>un’estensione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prendere</a:t>
            </a:r>
            <a:r>
              <a:rPr lang="en-US" dirty="0"/>
              <a:t> un </a:t>
            </a:r>
            <a:r>
              <a:rPr lang="en-US" dirty="0" err="1"/>
              <a:t>oggetto</a:t>
            </a:r>
            <a:endParaRPr lang="en-US" dirty="0"/>
          </a:p>
          <a:p>
            <a:pPr marL="803275" lvl="1" indent="-342900">
              <a:buFont typeface="Arial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Guardate</a:t>
            </a:r>
            <a:r>
              <a:rPr lang="en-US" dirty="0">
                <a:solidFill>
                  <a:srgbClr val="FF0000"/>
                </a:solidFill>
              </a:rPr>
              <a:t> I due </a:t>
            </a:r>
            <a:r>
              <a:rPr lang="en-US" dirty="0" err="1">
                <a:solidFill>
                  <a:srgbClr val="FF0000"/>
                </a:solidFill>
              </a:rPr>
              <a:t>esempi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destra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Usano</a:t>
            </a:r>
            <a:r>
              <a:rPr lang="en-US" dirty="0">
                <a:solidFill>
                  <a:srgbClr val="FF0000"/>
                </a:solidFill>
              </a:rPr>
              <a:t> lo SNAP del </a:t>
            </a:r>
            <a:r>
              <a:rPr lang="en-US" dirty="0" err="1">
                <a:solidFill>
                  <a:srgbClr val="FF0000"/>
                </a:solidFill>
              </a:rPr>
              <a:t>DroidBot’s</a:t>
            </a:r>
            <a:endParaRPr lang="en-US" dirty="0">
              <a:solidFill>
                <a:srgbClr val="FF0000"/>
              </a:solidFill>
            </a:endParaRPr>
          </a:p>
          <a:p>
            <a:pPr marL="803275" lvl="1" indent="-34290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Le </a:t>
            </a:r>
            <a:r>
              <a:rPr lang="en-US" dirty="0" err="1">
                <a:solidFill>
                  <a:srgbClr val="FF0000"/>
                </a:solidFill>
              </a:rPr>
              <a:t>istruzioni</a:t>
            </a:r>
            <a:r>
              <a:rPr lang="en-US" dirty="0">
                <a:solidFill>
                  <a:srgbClr val="FF0000"/>
                </a:solidFill>
              </a:rPr>
              <a:t> di </a:t>
            </a:r>
            <a:r>
              <a:rPr lang="en-US" dirty="0" err="1">
                <a:solidFill>
                  <a:srgbClr val="FF0000"/>
                </a:solidFill>
              </a:rPr>
              <a:t>costruzione</a:t>
            </a:r>
            <a:r>
              <a:rPr lang="en-US" dirty="0">
                <a:solidFill>
                  <a:srgbClr val="FF0000"/>
                </a:solidFill>
              </a:rPr>
              <a:t> del </a:t>
            </a:r>
            <a:r>
              <a:rPr lang="en-US" dirty="0" err="1">
                <a:solidFill>
                  <a:srgbClr val="FF0000"/>
                </a:solidFill>
              </a:rPr>
              <a:t>DroidBot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sono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disponibili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nella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pagina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dedicata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alla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costruzione</a:t>
            </a:r>
            <a:r>
              <a:rPr lang="en-US" dirty="0">
                <a:solidFill>
                  <a:srgbClr val="FF0000"/>
                </a:solidFill>
              </a:rPr>
              <a:t> di EV3Lessons.com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IMG_227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1404042"/>
            <a:ext cx="3019379" cy="2264534"/>
          </a:xfrm>
          <a:prstGeom prst="rect">
            <a:avLst/>
          </a:prstGeom>
        </p:spPr>
      </p:pic>
      <p:pic>
        <p:nvPicPr>
          <p:cNvPr id="10" name="Picture 9" descr="IMG_227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3796951"/>
            <a:ext cx="3019379" cy="22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Esercitazione</a:t>
            </a:r>
            <a:r>
              <a:rPr lang="en-US" dirty="0"/>
              <a:t> SU come PRENDERE E MUOVERE UN OGGETTO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95" y="1881448"/>
            <a:ext cx="4723621" cy="3992563"/>
          </a:xfrm>
        </p:spPr>
        <p:txBody>
          <a:bodyPr>
            <a:normAutofit/>
          </a:bodyPr>
          <a:lstStyle/>
          <a:p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di </a:t>
            </a:r>
            <a:r>
              <a:rPr lang="en-US" dirty="0" err="1"/>
              <a:t>partenza</a:t>
            </a:r>
            <a:r>
              <a:rPr lang="en-US" dirty="0"/>
              <a:t> </a:t>
            </a:r>
            <a:r>
              <a:rPr lang="en-US" dirty="0" err="1"/>
              <a:t>muovete</a:t>
            </a:r>
            <a:r>
              <a:rPr lang="en-US" dirty="0"/>
              <a:t> </a:t>
            </a:r>
            <a:r>
              <a:rPr lang="en-US" dirty="0" err="1"/>
              <a:t>fino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</a:t>
            </a:r>
            <a:r>
              <a:rPr lang="en-US" dirty="0" err="1"/>
              <a:t>nera</a:t>
            </a:r>
            <a:endParaRPr lang="en-US" dirty="0"/>
          </a:p>
          <a:p>
            <a:r>
              <a:rPr lang="en-US" dirty="0" err="1"/>
              <a:t>Prendete</a:t>
            </a:r>
            <a:r>
              <a:rPr lang="en-US" dirty="0"/>
              <a:t> </a:t>
            </a:r>
            <a:r>
              <a:rPr lang="en-US" dirty="0" err="1"/>
              <a:t>l’oggetto</a:t>
            </a:r>
            <a:r>
              <a:rPr lang="en-US" dirty="0"/>
              <a:t> e </a:t>
            </a:r>
            <a:r>
              <a:rPr lang="en-US" dirty="0" err="1"/>
              <a:t>riportatelo</a:t>
            </a:r>
            <a:r>
              <a:rPr lang="en-US" dirty="0"/>
              <a:t> </a:t>
            </a:r>
            <a:r>
              <a:rPr lang="en-US" dirty="0" err="1"/>
              <a:t>indietro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di </a:t>
            </a:r>
            <a:r>
              <a:rPr lang="en-US" dirty="0" err="1"/>
              <a:t>partenza</a:t>
            </a:r>
            <a:endParaRPr lang="en-US" dirty="0"/>
          </a:p>
          <a:p>
            <a:r>
              <a:rPr lang="en-US" dirty="0" err="1"/>
              <a:t>Potete</a:t>
            </a:r>
            <a:r>
              <a:rPr lang="en-US" dirty="0"/>
              <a:t> far </a:t>
            </a:r>
            <a:r>
              <a:rPr lang="en-US" dirty="0" err="1"/>
              <a:t>girare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robot </a:t>
            </a:r>
            <a:r>
              <a:rPr lang="en-US" dirty="0" err="1"/>
              <a:t>oppure</a:t>
            </a:r>
            <a:r>
              <a:rPr lang="en-US" dirty="0"/>
              <a:t> </a:t>
            </a:r>
            <a:r>
              <a:rPr lang="en-US" dirty="0" err="1"/>
              <a:t>farlo</a:t>
            </a:r>
            <a:r>
              <a:rPr lang="en-US" dirty="0"/>
              <a:t> </a:t>
            </a:r>
            <a:r>
              <a:rPr lang="en-US" dirty="0" err="1"/>
              <a:t>semplicemente</a:t>
            </a:r>
            <a:r>
              <a:rPr lang="en-US" dirty="0"/>
              <a:t> </a:t>
            </a:r>
            <a:r>
              <a:rPr lang="en-US" dirty="0" err="1"/>
              <a:t>tornare</a:t>
            </a:r>
            <a:r>
              <a:rPr lang="en-US" dirty="0"/>
              <a:t> </a:t>
            </a:r>
            <a:r>
              <a:rPr lang="en-US" dirty="0" err="1"/>
              <a:t>indietro</a:t>
            </a:r>
            <a:endParaRPr lang="en-US" dirty="0"/>
          </a:p>
          <a:p>
            <a:r>
              <a:rPr lang="it-IT" dirty="0"/>
              <a:t>Si può utilizzare un oggetto cubico (come nel kit Nucleo EV3) oppure un elemento con un anello in cima a seconda dei pezzi che avete a disposizione.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6811292" y="765465"/>
            <a:ext cx="181371" cy="3486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889366" y="4186176"/>
            <a:ext cx="182880" cy="34866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lock Arc 9"/>
          <p:cNvSpPr/>
          <p:nvPr/>
        </p:nvSpPr>
        <p:spPr>
          <a:xfrm>
            <a:off x="6711700" y="1605008"/>
            <a:ext cx="383369" cy="599088"/>
          </a:xfrm>
          <a:prstGeom prst="blockArc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6711700" y="1881448"/>
            <a:ext cx="383369" cy="382548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663770" y="2779206"/>
            <a:ext cx="1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62786" y="2779206"/>
            <a:ext cx="0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28308" y="1497168"/>
            <a:ext cx="1158455" cy="111429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442126" y="3242636"/>
            <a:ext cx="447957" cy="569135"/>
            <a:chOff x="4217082" y="3486667"/>
            <a:chExt cx="447957" cy="569135"/>
          </a:xfrm>
        </p:grpSpPr>
        <p:sp>
          <p:nvSpPr>
            <p:cNvPr id="20" name="Oval 1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0800000">
            <a:off x="7023169" y="4046765"/>
            <a:ext cx="447957" cy="569135"/>
            <a:chOff x="4217082" y="3486667"/>
            <a:chExt cx="447957" cy="569135"/>
          </a:xfrm>
        </p:grpSpPr>
        <p:sp>
          <p:nvSpPr>
            <p:cNvPr id="25" name="Oval 2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60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SOLUZIONE DEL COMPITO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 descr="Screen Shot 2015-06-27 at 1.37.01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822" y="2301559"/>
            <a:ext cx="8169700" cy="265448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531844" y="1651518"/>
            <a:ext cx="5598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Lo scopo del programma è quello di partire dalla linea e fermarsi a quella nera. Il robot dovrebbe fermarsi alla linea nere a prendere l’oggetto. Poi dovrebbe ritornare alla linea di partenza con l’oggetto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936171" y="4217375"/>
            <a:ext cx="295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Vai avanti fino ad incontrare la linea nera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319525" y="4197535"/>
            <a:ext cx="295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Vai indietro fino ad incontrare la linea verde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3219060" y="4956039"/>
            <a:ext cx="29111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Gira il Medium Motor dei gradi che occorrono. Si possono vedere esattamente attraverso Port </a:t>
            </a:r>
            <a:r>
              <a:rPr lang="it-IT" sz="1400" dirty="0" err="1"/>
              <a:t>View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0586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562504" y="1334331"/>
            <a:ext cx="5199212" cy="48568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VIAGGIO VERSO LA DROGHERIA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60" y="1747134"/>
            <a:ext cx="3453704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Parti</a:t>
            </a:r>
            <a:r>
              <a:rPr lang="en-US" dirty="0"/>
              <a:t> da casa e </a:t>
            </a:r>
            <a:r>
              <a:rPr lang="en-US" dirty="0" err="1"/>
              <a:t>vai</a:t>
            </a:r>
            <a:r>
              <a:rPr lang="en-US" dirty="0"/>
              <a:t> verso la </a:t>
            </a:r>
            <a:r>
              <a:rPr lang="en-US" dirty="0" err="1"/>
              <a:t>drogheria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Fai fare un </a:t>
            </a:r>
            <a:r>
              <a:rPr lang="en-US" dirty="0" err="1"/>
              <a:t>giro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parcheggio</a:t>
            </a:r>
            <a:r>
              <a:rPr lang="en-US" dirty="0"/>
              <a:t> al robot e poi </a:t>
            </a:r>
            <a:r>
              <a:rPr lang="en-US" dirty="0" err="1"/>
              <a:t>fallo</a:t>
            </a:r>
            <a:r>
              <a:rPr lang="en-US" dirty="0"/>
              <a:t> </a:t>
            </a:r>
            <a:r>
              <a:rPr lang="en-US" dirty="0" err="1"/>
              <a:t>tornare</a:t>
            </a:r>
            <a:r>
              <a:rPr lang="en-US" dirty="0"/>
              <a:t> </a:t>
            </a:r>
            <a:r>
              <a:rPr lang="en-US" dirty="0" err="1"/>
              <a:t>indietro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Fermati</a:t>
            </a:r>
            <a:r>
              <a:rPr lang="en-US" dirty="0"/>
              <a:t> a </a:t>
            </a:r>
            <a:r>
              <a:rPr lang="en-US" dirty="0" err="1"/>
              <a:t>comprare</a:t>
            </a:r>
            <a:r>
              <a:rPr lang="en-US" dirty="0"/>
              <a:t> </a:t>
            </a:r>
            <a:r>
              <a:rPr lang="en-US" dirty="0" err="1"/>
              <a:t>generi</a:t>
            </a:r>
            <a:r>
              <a:rPr lang="en-US" dirty="0"/>
              <a:t> </a:t>
            </a:r>
            <a:r>
              <a:rPr lang="en-US" dirty="0" err="1"/>
              <a:t>alimentari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Torna</a:t>
            </a:r>
            <a:r>
              <a:rPr lang="en-US" dirty="0"/>
              <a:t> a casa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scorciatoia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7521356" y="1146309"/>
            <a:ext cx="844704" cy="147835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4894692" y="5422517"/>
            <a:ext cx="311524" cy="1001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8634" y="5231121"/>
            <a:ext cx="891032" cy="960104"/>
          </a:xfrm>
          <a:prstGeom prst="rect">
            <a:avLst/>
          </a:prstGeom>
        </p:spPr>
      </p:pic>
      <p:pic>
        <p:nvPicPr>
          <p:cNvPr id="16" name="Picture 15" descr="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5673" y="1576695"/>
            <a:ext cx="586256" cy="61758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4850380" y="1893284"/>
            <a:ext cx="0" cy="378974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787745" y="3292480"/>
            <a:ext cx="383369" cy="658988"/>
            <a:chOff x="6924642" y="1893106"/>
            <a:chExt cx="383369" cy="658988"/>
          </a:xfrm>
        </p:grpSpPr>
        <p:sp>
          <p:nvSpPr>
            <p:cNvPr id="8" name="Block Arc 7"/>
            <p:cNvSpPr/>
            <p:nvPr/>
          </p:nvSpPr>
          <p:spPr>
            <a:xfrm>
              <a:off x="6924642" y="1893106"/>
              <a:ext cx="383369" cy="599088"/>
            </a:xfrm>
            <a:prstGeom prst="blockArc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6924642" y="2169546"/>
              <a:ext cx="383369" cy="382548"/>
            </a:xfrm>
            <a:prstGeom prst="snip2Same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7953239" y="2307839"/>
            <a:ext cx="1" cy="91143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347576" y="1893284"/>
            <a:ext cx="1856954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347576" y="3698253"/>
            <a:ext cx="2132502" cy="197697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580556" y="3219273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477697" y="1893284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606086" y="3872212"/>
            <a:ext cx="447957" cy="569135"/>
            <a:chOff x="4217082" y="3486667"/>
            <a:chExt cx="447957" cy="569135"/>
          </a:xfrm>
        </p:grpSpPr>
        <p:sp>
          <p:nvSpPr>
            <p:cNvPr id="49" name="Oval 48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6200000">
            <a:off x="6499154" y="1622075"/>
            <a:ext cx="447957" cy="569135"/>
            <a:chOff x="4217082" y="3486667"/>
            <a:chExt cx="447957" cy="569135"/>
          </a:xfrm>
        </p:grpSpPr>
        <p:sp>
          <p:nvSpPr>
            <p:cNvPr id="55" name="Oval 5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7744762" y="2651516"/>
            <a:ext cx="447957" cy="569135"/>
            <a:chOff x="4217082" y="3486667"/>
            <a:chExt cx="447957" cy="569135"/>
          </a:xfrm>
        </p:grpSpPr>
        <p:sp>
          <p:nvSpPr>
            <p:cNvPr id="60" name="Oval 5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rot="13694717">
            <a:off x="6306277" y="4283810"/>
            <a:ext cx="447957" cy="569135"/>
            <a:chOff x="4217082" y="3486667"/>
            <a:chExt cx="447957" cy="569135"/>
          </a:xfrm>
        </p:grpSpPr>
        <p:sp>
          <p:nvSpPr>
            <p:cNvPr id="65" name="Oval 6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Oval 69"/>
          <p:cNvSpPr/>
          <p:nvPr/>
        </p:nvSpPr>
        <p:spPr>
          <a:xfrm>
            <a:off x="6785446" y="2194278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405815" y="3452840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7809158" y="3586961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3" name="Oval 72"/>
          <p:cNvSpPr/>
          <p:nvPr/>
        </p:nvSpPr>
        <p:spPr>
          <a:xfrm>
            <a:off x="6438015" y="3872212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74" name="Group 73"/>
          <p:cNvGrpSpPr/>
          <p:nvPr/>
        </p:nvGrpSpPr>
        <p:grpSpPr>
          <a:xfrm rot="16200000">
            <a:off x="5123597" y="1608716"/>
            <a:ext cx="447957" cy="569135"/>
            <a:chOff x="4217082" y="3486667"/>
            <a:chExt cx="447957" cy="569135"/>
          </a:xfrm>
        </p:grpSpPr>
        <p:sp>
          <p:nvSpPr>
            <p:cNvPr id="75" name="Oval 7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626401" y="2033337"/>
            <a:ext cx="447957" cy="569135"/>
            <a:chOff x="4217082" y="3486667"/>
            <a:chExt cx="447957" cy="569135"/>
          </a:xfrm>
        </p:grpSpPr>
        <p:sp>
          <p:nvSpPr>
            <p:cNvPr id="80" name="Oval 7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Arc 85"/>
          <p:cNvSpPr/>
          <p:nvPr/>
        </p:nvSpPr>
        <p:spPr>
          <a:xfrm rot="6068976">
            <a:off x="4783120" y="1847020"/>
            <a:ext cx="703549" cy="597268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PROSSIMI PASSI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1524318"/>
            <a:ext cx="8574087" cy="4329777"/>
          </a:xfrm>
        </p:spPr>
        <p:txBody>
          <a:bodyPr>
            <a:normAutofit/>
          </a:bodyPr>
          <a:lstStyle/>
          <a:p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muovere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braccio</a:t>
            </a:r>
            <a:r>
              <a:rPr lang="en-US" dirty="0"/>
              <a:t> di un robot, </a:t>
            </a:r>
            <a:r>
              <a:rPr lang="en-US" dirty="0" err="1"/>
              <a:t>sei</a:t>
            </a:r>
            <a:r>
              <a:rPr lang="en-US" dirty="0"/>
              <a:t> </a:t>
            </a:r>
            <a:r>
              <a:rPr lang="en-US" dirty="0" err="1"/>
              <a:t>capace</a:t>
            </a:r>
            <a:r>
              <a:rPr lang="en-US" dirty="0"/>
              <a:t> di </a:t>
            </a:r>
            <a:r>
              <a:rPr lang="en-US" dirty="0" err="1"/>
              <a:t>farlo</a:t>
            </a:r>
            <a:r>
              <a:rPr lang="en-US" dirty="0"/>
              <a:t> </a:t>
            </a:r>
            <a:r>
              <a:rPr lang="en-US" dirty="0" err="1"/>
              <a:t>muovere</a:t>
            </a:r>
            <a:r>
              <a:rPr lang="en-US" dirty="0"/>
              <a:t> </a:t>
            </a:r>
            <a:r>
              <a:rPr lang="en-US" dirty="0" err="1"/>
              <a:t>mentre</a:t>
            </a:r>
            <a:r>
              <a:rPr lang="en-US" dirty="0"/>
              <a:t> </a:t>
            </a:r>
            <a:r>
              <a:rPr lang="en-US" dirty="0" err="1"/>
              <a:t>cammina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Prova</a:t>
            </a:r>
            <a:r>
              <a:rPr lang="en-US" dirty="0"/>
              <a:t> le </a:t>
            </a:r>
            <a:r>
              <a:rPr lang="en-US" dirty="0" err="1"/>
              <a:t>lezioni</a:t>
            </a:r>
            <a:r>
              <a:rPr lang="en-US" dirty="0"/>
              <a:t> sui </a:t>
            </a:r>
            <a:r>
              <a:rPr lang="en-US" dirty="0" err="1"/>
              <a:t>listati</a:t>
            </a:r>
            <a:r>
              <a:rPr lang="en-US" dirty="0"/>
              <a:t> </a:t>
            </a:r>
            <a:r>
              <a:rPr lang="en-US" dirty="0" err="1"/>
              <a:t>paralleli</a:t>
            </a:r>
            <a:r>
              <a:rPr lang="en-US" dirty="0"/>
              <a:t> (Parallel Beams)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Intermedie</a:t>
            </a:r>
            <a:r>
              <a:rPr lang="en-US" dirty="0"/>
              <a:t> e </a:t>
            </a:r>
            <a:r>
              <a:rPr lang="en-US" dirty="0" err="1"/>
              <a:t>Avanzate</a:t>
            </a:r>
            <a:endParaRPr lang="en-US" dirty="0"/>
          </a:p>
          <a:p>
            <a:r>
              <a:rPr lang="it-IT" dirty="0"/>
              <a:t>Fai riferimento alla lezione </a:t>
            </a:r>
            <a:r>
              <a:rPr lang="en-US" dirty="0"/>
              <a:t>“</a:t>
            </a:r>
            <a:r>
              <a:rPr lang="it-IT" dirty="0"/>
              <a:t>Differenti modi per muoversi» fra quelle intermedie per saperne di più sulle differenze tra i blocchi di movimento.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7/04/2016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soggetto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3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530578" y="1656645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Questo</a:t>
            </a:r>
            <a:r>
              <a:rPr lang="en-US" dirty="0"/>
              <a:t> tutorial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creato</a:t>
            </a:r>
            <a:r>
              <a:rPr lang="en-US" dirty="0"/>
              <a:t> da Sanjay Seshan e Arvind Seshan</a:t>
            </a:r>
          </a:p>
          <a:p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lezioni</a:t>
            </a:r>
            <a:r>
              <a:rPr lang="en-US" dirty="0"/>
              <a:t> e </a:t>
            </a:r>
            <a:r>
              <a:rPr lang="en-US" dirty="0" err="1"/>
              <a:t>risorse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disponibili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sito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www.ev3lessons.com</a:t>
            </a:r>
            <a:endParaRPr lang="en-US" dirty="0"/>
          </a:p>
          <a:p>
            <a:r>
              <a:rPr lang="en-US" dirty="0" err="1"/>
              <a:t>Tradotto</a:t>
            </a:r>
            <a:r>
              <a:rPr lang="en-US" dirty="0"/>
              <a:t> da Giuseppe </a:t>
            </a:r>
            <a:r>
              <a:rPr lang="en-US" dirty="0" err="1"/>
              <a:t>Comis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3165</TotalTime>
  <Words>539</Words>
  <Application>Microsoft Macintosh PowerPoint</Application>
  <PresentationFormat>On-screen Show (4:3)</PresentationFormat>
  <Paragraphs>64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Helvetica Neue</vt:lpstr>
      <vt:lpstr>Essential</vt:lpstr>
      <vt:lpstr>beginner</vt:lpstr>
      <vt:lpstr>Custom Design</vt:lpstr>
      <vt:lpstr>LEZIONI PER PRINCIPIANTI</vt:lpstr>
      <vt:lpstr>Obiettivi della lezione</vt:lpstr>
      <vt:lpstr>UN NUOVO STRUMENTO: BLOCCO MOTORE</vt:lpstr>
      <vt:lpstr>USARE UN Medium Motor</vt:lpstr>
      <vt:lpstr>Esercitazione SU come PRENDERE E MUOVERE UN OGGETTO</vt:lpstr>
      <vt:lpstr>SOLUZIONE DEL COMPITO</vt:lpstr>
      <vt:lpstr>VIAGGIO VERSO LA DROGHERIA</vt:lpstr>
      <vt:lpstr>PROSSIMI PASSI</vt:lpstr>
      <vt:lpstr>CREDITS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Sanjay Seshan</cp:lastModifiedBy>
  <cp:revision>60</cp:revision>
  <cp:lastPrinted>2015-11-14T13:27:21Z</cp:lastPrinted>
  <dcterms:created xsi:type="dcterms:W3CDTF">2014-10-28T21:59:38Z</dcterms:created>
  <dcterms:modified xsi:type="dcterms:W3CDTF">2018-04-07T14:32:29Z</dcterms:modified>
</cp:coreProperties>
</file>