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425" r:id="rId3"/>
    <p:sldId id="423" r:id="rId4"/>
    <p:sldId id="415" r:id="rId5"/>
    <p:sldId id="414" r:id="rId6"/>
    <p:sldId id="419" r:id="rId7"/>
    <p:sldId id="327" r:id="rId8"/>
    <p:sldId id="424" r:id="rId9"/>
    <p:sldId id="267" r:id="rId10"/>
    <p:sldId id="412" r:id="rId11"/>
    <p:sldId id="421" r:id="rId12"/>
    <p:sldId id="413" r:id="rId13"/>
    <p:sldId id="422" r:id="rId14"/>
    <p:sldId id="4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96224" autoAdjust="0"/>
  </p:normalViewPr>
  <p:slideViewPr>
    <p:cSldViewPr snapToGrid="0" snapToObjects="1">
      <p:cViewPr varScale="1">
        <p:scale>
          <a:sx n="115" d="100"/>
          <a:sy n="115" d="100"/>
        </p:scale>
        <p:origin x="13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5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6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3379-CDE8-564F-A32A-D111D2B5DEDF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2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39DB-0282-2D43-A88B-5F84187E61C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433E0-C5EC-BE4E-AAE9-D56E452479DD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9F42C-B4E1-5841-9147-5DFD4C8BD9AC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5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55B8-4A35-2F4B-9BE5-A9E032A37919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6D96-B6B6-9F46-8145-E884FC689B52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C8181-6EF9-BB46-881E-49425AE4A1D6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2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FB58-9E1D-8C4A-B30B-612CD10181F2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1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1D06-D031-574C-B314-3D3A913D09A7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1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8501-297D-E04E-8371-D2DC10164BF0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0354-FE89-EB42-A40C-D608C6421438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A35E-C1E6-2F43-8D1F-8D1A0506DE17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9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E002-C9C3-8B41-BCCA-4C3D472D296D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04892-FDBA-334B-B903-5C82D96F601B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82C5-10F4-024F-B461-568BB589AC83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5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9C3B7-D02A-A04B-90C6-1ABC246C483D}" type="datetime1">
              <a:rPr lang="en-US" smtClean="0"/>
              <a:t>4/7/18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</p:spTree>
    <p:extLst>
      <p:ext uri="{BB962C8B-B14F-4D97-AF65-F5344CB8AC3E}">
        <p14:creationId xmlns:p14="http://schemas.microsoft.com/office/powerpoint/2010/main" val="88192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BEF8-8D86-144F-A470-7B3703EFCEC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2D03-A66B-894C-99E9-CCC3E8C15D2F}" type="datetime1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7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E3EF3-9D1A-AB4B-A2CC-56F2A1F031E5}" type="datetime1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EB34-34E0-ED47-A72E-77439100E0C1}" type="datetime1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8F122-2B3D-7B4C-AB84-64E5124E11F9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009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22BCC-C4CA-584C-B495-6C2009ADC7DF}" type="datetime1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3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6CF60A4-F499-2743-ACBB-982E5F01925A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23138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61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7437D-136E-7246-8394-8265CCC540D4}" type="datetime1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2016, (Last edit: 07/04/16)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v3lesson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hyperlink" Target="http://www.ucalgary.ca/IOSTEM/files/IOSTEM/media_crop/44/public/sensors.jp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tocco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LEZIONI PER PRINCIPIANTI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45116"/>
            <a:ext cx="4414983" cy="4789189"/>
          </a:xfrm>
        </p:spPr>
        <p:txBody>
          <a:bodyPr>
            <a:normAutofit/>
          </a:bodyPr>
          <a:lstStyle/>
          <a:p>
            <a:r>
              <a:rPr lang="it-IT" sz="2800" dirty="0"/>
              <a:t>Programmare il robot a muoversi fino a che colpisce il bordo di un muro. Poi tornare indietro e girare a destra di 90 gradi</a:t>
            </a:r>
            <a:r>
              <a:rPr lang="en-US" sz="2800" dirty="0"/>
              <a:t>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</a:t>
            </a:r>
            <a:r>
              <a:rPr lang="en-US" dirty="0" err="1"/>
              <a:t>rilasciato</a:t>
            </a:r>
            <a:endParaRPr lang="en-US" dirty="0"/>
          </a:p>
          <a:p>
            <a:r>
              <a:rPr lang="en-US" dirty="0"/>
              <a:t>1 = </a:t>
            </a:r>
            <a:r>
              <a:rPr lang="en-US" dirty="0" err="1"/>
              <a:t>premuto</a:t>
            </a:r>
            <a:endParaRPr lang="en-US" dirty="0"/>
          </a:p>
          <a:p>
            <a:r>
              <a:rPr lang="en-US" dirty="0"/>
              <a:t>2 = </a:t>
            </a:r>
            <a:r>
              <a:rPr lang="en-US" dirty="0" err="1"/>
              <a:t>urtato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8614" y="3313545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2182" y="5137528"/>
            <a:ext cx="3263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Suggerimento</a:t>
            </a:r>
            <a:r>
              <a:rPr lang="en-US" b="1" dirty="0"/>
              <a:t>: </a:t>
            </a:r>
            <a:r>
              <a:rPr lang="en-US" dirty="0" err="1"/>
              <a:t>Combinerai</a:t>
            </a:r>
            <a:r>
              <a:rPr lang="en-US" dirty="0"/>
              <a:t> Move Steering + </a:t>
            </a:r>
            <a:r>
              <a:rPr lang="en-US" dirty="0" err="1"/>
              <a:t>Rotazione</a:t>
            </a:r>
            <a:r>
              <a:rPr lang="en-US" dirty="0"/>
              <a:t> + </a:t>
            </a:r>
            <a:r>
              <a:rPr lang="en-US" dirty="0" err="1"/>
              <a:t>Blocco</a:t>
            </a:r>
            <a:r>
              <a:rPr lang="en-US" dirty="0"/>
              <a:t> Wait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3564" y="3740727"/>
            <a:ext cx="3352800" cy="241069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747873" y="3982876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2937168" y="467741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83593" y="5065356"/>
            <a:ext cx="0" cy="600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477495" y="4889846"/>
            <a:ext cx="5403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148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</a:t>
            </a:r>
            <a:r>
              <a:rPr lang="en-US" dirty="0" err="1"/>
              <a:t>esercitazione</a:t>
            </a:r>
            <a:r>
              <a:rPr lang="en-US" dirty="0"/>
              <a:t>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728" y="1524318"/>
            <a:ext cx="8415235" cy="3445164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107440" y="4685696"/>
            <a:ext cx="1097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Imposta il blocco </a:t>
            </a:r>
            <a:r>
              <a:rPr lang="it-IT" sz="1400" dirty="0" err="1"/>
              <a:t>Steering</a:t>
            </a:r>
            <a:r>
              <a:rPr lang="it-IT" sz="1400" dirty="0"/>
              <a:t> su «on»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2311400" y="4685696"/>
            <a:ext cx="1833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Imposta il blocco </a:t>
            </a:r>
            <a:r>
              <a:rPr lang="it-IT" sz="1400" dirty="0" err="1"/>
              <a:t>Wait</a:t>
            </a:r>
            <a:r>
              <a:rPr lang="it-IT" sz="1400" dirty="0"/>
              <a:t> per comparare lo stato del tocco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257040" y="4685696"/>
            <a:ext cx="204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Vai indietro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451600" y="4685696"/>
            <a:ext cx="2042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Imposta il </a:t>
            </a:r>
            <a:r>
              <a:rPr lang="it-IT" sz="1400" dirty="0" err="1"/>
              <a:t>Move</a:t>
            </a:r>
            <a:r>
              <a:rPr lang="it-IT" sz="1400" dirty="0"/>
              <a:t> </a:t>
            </a:r>
            <a:r>
              <a:rPr lang="it-IT" sz="1400" dirty="0" err="1"/>
              <a:t>Steering</a:t>
            </a:r>
            <a:r>
              <a:rPr lang="it-IT" sz="1400" dirty="0"/>
              <a:t> sui gradi e sterza a 50. Il valore 720° sarà modificato per il tuo robot (usa Port </a:t>
            </a:r>
            <a:r>
              <a:rPr lang="it-IT" sz="1400" dirty="0" err="1"/>
              <a:t>view</a:t>
            </a:r>
            <a:r>
              <a:rPr lang="it-IT" sz="1400" dirty="0"/>
              <a:t>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934720" y="1069262"/>
            <a:ext cx="752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 scopo di questo programma è quello di far muovere il robot </a:t>
            </a:r>
            <a:r>
              <a:rPr lang="it-IT" sz="1400" dirty="0" err="1"/>
              <a:t>finchè</a:t>
            </a:r>
            <a:r>
              <a:rPr lang="it-IT" sz="1400" dirty="0"/>
              <a:t> non tocchi il muro. Dopo deve tonare indietro e ruotare di 90°</a:t>
            </a:r>
          </a:p>
        </p:txBody>
      </p:sp>
    </p:spTree>
    <p:extLst>
      <p:ext uri="{BB962C8B-B14F-4D97-AF65-F5344CB8AC3E}">
        <p14:creationId xmlns:p14="http://schemas.microsoft.com/office/powerpoint/2010/main" val="191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5236"/>
            <a:ext cx="8245474" cy="5100927"/>
          </a:xfrm>
        </p:spPr>
        <p:txBody>
          <a:bodyPr/>
          <a:lstStyle/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“Motor on” per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compito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err="1">
                <a:solidFill>
                  <a:srgbClr val="FF0000"/>
                </a:solidFill>
              </a:rPr>
              <a:t>Perchè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vuoi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leggere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il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sensore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mentre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il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motore</a:t>
            </a:r>
            <a:r>
              <a:rPr lang="en-US" b="0" dirty="0">
                <a:solidFill>
                  <a:srgbClr val="FF0000"/>
                </a:solidFill>
              </a:rPr>
              <a:t> è </a:t>
            </a:r>
            <a:r>
              <a:rPr lang="en-US" b="0" dirty="0" err="1">
                <a:solidFill>
                  <a:srgbClr val="FF0000"/>
                </a:solidFill>
              </a:rPr>
              <a:t>acceso</a:t>
            </a:r>
            <a:r>
              <a:rPr lang="en-US" b="0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usiamo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WAIT in </a:t>
            </a:r>
            <a:r>
              <a:rPr lang="en-US" dirty="0" err="1"/>
              <a:t>questi</a:t>
            </a:r>
            <a:r>
              <a:rPr lang="en-US" dirty="0"/>
              <a:t> </a:t>
            </a:r>
            <a:r>
              <a:rPr lang="en-US" dirty="0" err="1"/>
              <a:t>compiti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 err="1">
                <a:solidFill>
                  <a:srgbClr val="FF0000"/>
                </a:solidFill>
              </a:rPr>
              <a:t>Perchè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abbiamo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bisogno</a:t>
            </a:r>
            <a:r>
              <a:rPr lang="en-US" b="0" dirty="0">
                <a:solidFill>
                  <a:srgbClr val="FF0000"/>
                </a:solidFill>
              </a:rPr>
              <a:t> di tempo </a:t>
            </a:r>
            <a:r>
              <a:rPr lang="en-US" b="0" dirty="0" err="1">
                <a:solidFill>
                  <a:srgbClr val="FF0000"/>
                </a:solidFill>
              </a:rPr>
              <a:t>affinchè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il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programma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legga</a:t>
            </a:r>
            <a:r>
              <a:rPr lang="en-US" b="0" dirty="0">
                <a:solidFill>
                  <a:srgbClr val="FF0000"/>
                </a:solidFill>
              </a:rPr>
              <a:t> 	i </a:t>
            </a:r>
            <a:r>
              <a:rPr lang="en-US" b="0" dirty="0" err="1">
                <a:solidFill>
                  <a:srgbClr val="FF0000"/>
                </a:solidFill>
              </a:rPr>
              <a:t>dati</a:t>
            </a:r>
            <a:r>
              <a:rPr lang="en-US" b="0" dirty="0">
                <a:solidFill>
                  <a:srgbClr val="FF0000"/>
                </a:solidFill>
              </a:rPr>
              <a:t> del </a:t>
            </a:r>
            <a:r>
              <a:rPr lang="en-US" b="0" dirty="0" err="1">
                <a:solidFill>
                  <a:srgbClr val="FF0000"/>
                </a:solidFill>
              </a:rPr>
              <a:t>sensore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Qual</a:t>
            </a:r>
            <a:r>
              <a:rPr lang="en-US" dirty="0"/>
              <a:t> è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PREMUTO, RILASCIATO e URTATO?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PRESSATO = </a:t>
            </a:r>
            <a:r>
              <a:rPr lang="en-US" b="0" dirty="0" err="1">
                <a:solidFill>
                  <a:srgbClr val="FF0000"/>
                </a:solidFill>
              </a:rPr>
              <a:t>premuto</a:t>
            </a:r>
            <a:r>
              <a:rPr lang="en-US" b="0" dirty="0">
                <a:solidFill>
                  <a:srgbClr val="FF0000"/>
                </a:solidFill>
              </a:rPr>
              <a:t>, RILASCIATO = non </a:t>
            </a:r>
            <a:r>
              <a:rPr lang="en-US" b="0" dirty="0" err="1">
                <a:solidFill>
                  <a:srgbClr val="FF0000"/>
                </a:solidFill>
              </a:rPr>
              <a:t>premuto</a:t>
            </a:r>
            <a:r>
              <a:rPr lang="en-US" b="0" dirty="0">
                <a:solidFill>
                  <a:srgbClr val="FF0000"/>
                </a:solidFill>
              </a:rPr>
              <a:t>, 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b="0" dirty="0">
                <a:solidFill>
                  <a:srgbClr val="FF0000"/>
                </a:solidFill>
              </a:rPr>
              <a:t>	URTATO= </a:t>
            </a:r>
            <a:r>
              <a:rPr lang="en-US" b="0" dirty="0" err="1">
                <a:solidFill>
                  <a:srgbClr val="FF0000"/>
                </a:solidFill>
              </a:rPr>
              <a:t>premuto</a:t>
            </a:r>
            <a:r>
              <a:rPr lang="en-US" b="0" dirty="0">
                <a:solidFill>
                  <a:srgbClr val="FF0000"/>
                </a:solidFill>
              </a:rPr>
              <a:t> e </a:t>
            </a:r>
            <a:r>
              <a:rPr lang="en-US" b="0" dirty="0" err="1">
                <a:solidFill>
                  <a:srgbClr val="FF0000"/>
                </a:solidFill>
              </a:rPr>
              <a:t>subito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rilasciato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it-IT" dirty="0"/>
              <a:t>Quali sono alcune situazioni per le quali si potrebbe desiderare di utilizzare una di queste configurazioni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b="0" dirty="0">
                <a:solidFill>
                  <a:srgbClr val="FF0000"/>
                </a:solidFill>
              </a:rPr>
              <a:t>PRESSATO = </a:t>
            </a:r>
            <a:r>
              <a:rPr lang="en-US" b="0" dirty="0" err="1">
                <a:solidFill>
                  <a:srgbClr val="FF0000"/>
                </a:solidFill>
              </a:rPr>
              <a:t>muovendosi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lungo</a:t>
            </a:r>
            <a:r>
              <a:rPr lang="en-US" b="0" dirty="0">
                <a:solidFill>
                  <a:srgbClr val="FF0000"/>
                </a:solidFill>
              </a:rPr>
              <a:t> un </a:t>
            </a:r>
            <a:r>
              <a:rPr lang="en-US" b="0" dirty="0" err="1">
                <a:solidFill>
                  <a:srgbClr val="FF0000"/>
                </a:solidFill>
              </a:rPr>
              <a:t>muro</a:t>
            </a:r>
            <a:r>
              <a:rPr lang="en-US" b="0" dirty="0">
                <a:solidFill>
                  <a:srgbClr val="FF0000"/>
                </a:solidFill>
              </a:rPr>
              <a:t>, URTATO = </a:t>
            </a:r>
            <a:r>
              <a:rPr lang="en-US" b="0" dirty="0" err="1">
                <a:solidFill>
                  <a:srgbClr val="FF0000"/>
                </a:solidFill>
              </a:rPr>
              <a:t>colpito</a:t>
            </a:r>
            <a:r>
              <a:rPr lang="en-US" b="0" dirty="0">
                <a:solidFill>
                  <a:srgbClr val="FF0000"/>
                </a:solidFill>
              </a:rPr>
              <a:t> 	con la </a:t>
            </a:r>
            <a:r>
              <a:rPr lang="en-US" b="0" dirty="0" err="1">
                <a:solidFill>
                  <a:srgbClr val="FF0000"/>
                </a:solidFill>
              </a:rPr>
              <a:t>mano</a:t>
            </a:r>
            <a:br>
              <a:rPr lang="en-US" b="0" dirty="0">
                <a:solidFill>
                  <a:srgbClr val="FF0000"/>
                </a:solidFill>
              </a:rPr>
            </a:br>
            <a:r>
              <a:rPr lang="en-US" b="0" dirty="0">
                <a:solidFill>
                  <a:srgbClr val="FF0000"/>
                </a:solidFill>
              </a:rPr>
              <a:t>	RILASCIATO = </a:t>
            </a:r>
            <a:r>
              <a:rPr lang="en-US" b="0" dirty="0" err="1">
                <a:solidFill>
                  <a:srgbClr val="FF0000"/>
                </a:solidFill>
              </a:rPr>
              <a:t>senza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toccare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il</a:t>
            </a:r>
            <a:r>
              <a:rPr lang="en-US" b="0" dirty="0">
                <a:solidFill>
                  <a:srgbClr val="FF0000"/>
                </a:solidFill>
              </a:rPr>
              <a:t> </a:t>
            </a:r>
            <a:r>
              <a:rPr lang="en-US" b="0" dirty="0" err="1">
                <a:solidFill>
                  <a:srgbClr val="FF0000"/>
                </a:solidFill>
              </a:rPr>
              <a:t>muro</a:t>
            </a:r>
            <a:r>
              <a:rPr lang="en-US" b="0" dirty="0">
                <a:solidFill>
                  <a:srgbClr val="FF0000"/>
                </a:solidFill>
              </a:rPr>
              <a:t> per molto tempo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Questo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lavoro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è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soggetto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20751" y="1693127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Questo</a:t>
            </a:r>
            <a:r>
              <a:rPr lang="en-US" dirty="0"/>
              <a:t> tutorial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creato</a:t>
            </a:r>
            <a:r>
              <a:rPr lang="en-US" dirty="0"/>
              <a:t> da Sanjay Seshan e Arvind Seshan</a:t>
            </a:r>
          </a:p>
          <a:p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lezioni</a:t>
            </a:r>
            <a:r>
              <a:rPr lang="en-US" dirty="0"/>
              <a:t> e </a:t>
            </a:r>
            <a:r>
              <a:rPr lang="en-US" dirty="0" err="1"/>
              <a:t>risorse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disponibili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www.ev3lessons.com</a:t>
            </a:r>
            <a:endParaRPr lang="en-US" dirty="0"/>
          </a:p>
          <a:p>
            <a:r>
              <a:rPr lang="en-US" dirty="0" err="1"/>
              <a:t>Tradotto</a:t>
            </a:r>
            <a:r>
              <a:rPr lang="en-US" dirty="0"/>
              <a:t> da Giuseppe </a:t>
            </a:r>
            <a:r>
              <a:rPr lang="en-US" dirty="0" err="1"/>
              <a:t>Comis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OBIETTIVI DELLA LEZIONE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7523"/>
            <a:ext cx="8245474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al </a:t>
            </a:r>
            <a:r>
              <a:rPr lang="en-US" dirty="0" err="1"/>
              <a:t>tocco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ad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Attesa</a:t>
            </a:r>
            <a:r>
              <a:rPr lang="en-US" dirty="0"/>
              <a:t> (Wait)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la </a:t>
            </a:r>
            <a:r>
              <a:rPr lang="en-US" dirty="0" err="1"/>
              <a:t>differenza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Attesa</a:t>
            </a:r>
            <a:r>
              <a:rPr lang="en-US" dirty="0"/>
              <a:t> (Wait) </a:t>
            </a:r>
            <a:r>
              <a:rPr lang="en-US" dirty="0" err="1"/>
              <a:t>ed</a:t>
            </a:r>
            <a:r>
              <a:rPr lang="en-US" dirty="0"/>
              <a:t> i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sensori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l’opzione</a:t>
            </a:r>
            <a:r>
              <a:rPr lang="en-US" dirty="0"/>
              <a:t> “on” del </a:t>
            </a:r>
            <a:r>
              <a:rPr lang="en-US" dirty="0" err="1"/>
              <a:t>blocco</a:t>
            </a:r>
            <a:r>
              <a:rPr lang="en-US" dirty="0"/>
              <a:t> Move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UN </a:t>
            </a:r>
            <a:r>
              <a:rPr lang="en-US" dirty="0" err="1"/>
              <a:t>sensorE</a:t>
            </a:r>
            <a:r>
              <a:rPr lang="en-US" dirty="0"/>
              <a:t>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30166"/>
            <a:ext cx="8245474" cy="51959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permette</a:t>
            </a:r>
            <a:r>
              <a:rPr lang="en-US" dirty="0"/>
              <a:t> ad un </a:t>
            </a:r>
            <a:r>
              <a:rPr lang="en-US" dirty="0" err="1"/>
              <a:t>programma</a:t>
            </a:r>
            <a:r>
              <a:rPr lang="en-US" dirty="0"/>
              <a:t> EV3 di </a:t>
            </a:r>
            <a:r>
              <a:rPr lang="en-US" dirty="0" err="1"/>
              <a:t>raccogliere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sull’ambiente</a:t>
            </a:r>
            <a:r>
              <a:rPr lang="en-US" dirty="0"/>
              <a:t> </a:t>
            </a:r>
            <a:r>
              <a:rPr lang="en-US" dirty="0" err="1"/>
              <a:t>circostante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lang="en-US" dirty="0" err="1"/>
              <a:t>sensori</a:t>
            </a:r>
            <a:r>
              <a:rPr lang="en-US" dirty="0"/>
              <a:t> EV3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 err="1"/>
              <a:t>Colore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ed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contrasto</a:t>
            </a:r>
            <a:endParaRPr lang="en-US" dirty="0"/>
          </a:p>
          <a:p>
            <a:pPr marL="800100" lvl="1" indent="-342900"/>
            <a:r>
              <a:rPr lang="en-US" dirty="0" err="1"/>
              <a:t>Giroscopio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la </a:t>
            </a:r>
            <a:r>
              <a:rPr lang="en-US" dirty="0" err="1"/>
              <a:t>rotazione</a:t>
            </a:r>
            <a:r>
              <a:rPr lang="en-US" dirty="0"/>
              <a:t> del robot </a:t>
            </a:r>
          </a:p>
          <a:p>
            <a:pPr marL="800100" lvl="1" indent="-342900"/>
            <a:r>
              <a:rPr lang="en-US" dirty="0" err="1"/>
              <a:t>Ultrasuoni</a:t>
            </a:r>
            <a:r>
              <a:rPr lang="en-US" dirty="0"/>
              <a:t> – </a:t>
            </a:r>
            <a:r>
              <a:rPr lang="it-IT" dirty="0"/>
              <a:t>misura la distanza di superfici vicine</a:t>
            </a:r>
            <a:endParaRPr lang="en-US" dirty="0"/>
          </a:p>
          <a:p>
            <a:pPr marL="800100" lvl="1" indent="-342900"/>
            <a:r>
              <a:rPr lang="en-US" dirty="0" err="1"/>
              <a:t>Tocco</a:t>
            </a:r>
            <a:r>
              <a:rPr lang="en-US" dirty="0"/>
              <a:t> – </a:t>
            </a:r>
            <a:r>
              <a:rPr lang="en-US" dirty="0" err="1"/>
              <a:t>rileva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contatto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superficie</a:t>
            </a:r>
            <a:endParaRPr lang="en-US" dirty="0"/>
          </a:p>
          <a:p>
            <a:pPr marL="800100" lvl="1" indent="-342900"/>
            <a:r>
              <a:rPr lang="en-US" dirty="0" err="1"/>
              <a:t>Infrarosso</a:t>
            </a:r>
            <a:r>
              <a:rPr lang="en-US" dirty="0"/>
              <a:t> – </a:t>
            </a:r>
            <a:r>
              <a:rPr lang="en-US" dirty="0" err="1"/>
              <a:t>misura</a:t>
            </a:r>
            <a:r>
              <a:rPr lang="en-US" dirty="0"/>
              <a:t> i </a:t>
            </a:r>
            <a:r>
              <a:rPr lang="en-US" dirty="0" err="1"/>
              <a:t>segnali</a:t>
            </a:r>
            <a:r>
              <a:rPr lang="en-US" dirty="0"/>
              <a:t> di un </a:t>
            </a:r>
            <a:r>
              <a:rPr lang="en-US" dirty="0" err="1"/>
              <a:t>trasmettitore</a:t>
            </a:r>
            <a:r>
              <a:rPr lang="en-US" dirty="0"/>
              <a:t> IR </a:t>
            </a:r>
            <a:r>
              <a:rPr lang="en-US" dirty="0" err="1"/>
              <a:t>remoto</a:t>
            </a:r>
            <a:endParaRPr lang="en-US" dirty="0"/>
          </a:p>
          <a:p>
            <a:pPr marL="800100" lvl="1" indent="-34290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http://www.ucalgary.ca/IOSTEM/files/IOSTEM/media_crop/44/public/sens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6179" y="4297339"/>
            <a:ext cx="5715070" cy="182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199" y="6280694"/>
            <a:ext cx="736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from: </a:t>
            </a:r>
            <a:r>
              <a:rPr lang="en-US" sz="1100" dirty="0">
                <a:hlinkClick r:id="rId4"/>
              </a:rPr>
              <a:t>http://www.ucalgary.ca/IOSTEM/files/IOSTEM/media_crop/44/public/sensors.jpg</a:t>
            </a:r>
            <a:r>
              <a:rPr lang="en-US" sz="11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774" y="4297339"/>
            <a:ext cx="1587717" cy="17531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66976" y="5801527"/>
            <a:ext cx="13267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Infrared Sensor</a:t>
            </a:r>
          </a:p>
        </p:txBody>
      </p:sp>
    </p:spTree>
    <p:extLst>
      <p:ext uri="{BB962C8B-B14F-4D97-AF65-F5344CB8AC3E}">
        <p14:creationId xmlns:p14="http://schemas.microsoft.com/office/powerpoint/2010/main" val="3561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COS’è</a:t>
            </a:r>
            <a:r>
              <a:rPr lang="en-US" dirty="0"/>
              <a:t> UN SENSORE AL TOCCO?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707" y="1408946"/>
            <a:ext cx="6429267" cy="499534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Il sensore al tocco è in grado di rilevare quando il pulsante rosso del sensore è stato premuto o rilasciato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Con questa informazione, potete programmare un’azione quando il sensore è</a:t>
            </a:r>
            <a:r>
              <a:rPr lang="en-US" b="0" dirty="0"/>
              <a:t>: </a:t>
            </a:r>
          </a:p>
          <a:p>
            <a:pPr algn="r"/>
            <a:r>
              <a:rPr lang="en-US" b="0" dirty="0"/>
              <a:t>	</a:t>
            </a:r>
            <a:r>
              <a:rPr lang="en-US" dirty="0" err="1"/>
              <a:t>Premuto</a:t>
            </a:r>
            <a:endParaRPr lang="en-US" dirty="0"/>
          </a:p>
          <a:p>
            <a:pPr algn="r"/>
            <a:r>
              <a:rPr lang="en-US" dirty="0"/>
              <a:t>	</a:t>
            </a:r>
            <a:r>
              <a:rPr lang="en-US" dirty="0" err="1"/>
              <a:t>Rilasciato</a:t>
            </a:r>
            <a:endParaRPr lang="en-US" dirty="0"/>
          </a:p>
          <a:p>
            <a:pPr algn="r"/>
            <a:r>
              <a:rPr lang="en-US" dirty="0"/>
              <a:t>	</a:t>
            </a:r>
            <a:r>
              <a:rPr lang="en-US" dirty="0" err="1"/>
              <a:t>Premuto</a:t>
            </a:r>
            <a:r>
              <a:rPr lang="en-US" dirty="0"/>
              <a:t> e poi </a:t>
            </a:r>
            <a:r>
              <a:rPr lang="en-US" dirty="0" err="1"/>
              <a:t>rilasciato</a:t>
            </a:r>
            <a:r>
              <a:rPr lang="en-US" dirty="0"/>
              <a:t> (</a:t>
            </a:r>
            <a:r>
              <a:rPr lang="en-US" dirty="0" err="1"/>
              <a:t>Urtato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0" dirty="0"/>
              <a:t>Quando si potrebbe usare questo sensore</a:t>
            </a:r>
            <a:r>
              <a:rPr lang="en-US" b="0" dirty="0"/>
              <a:t>?</a:t>
            </a:r>
          </a:p>
          <a:p>
            <a:pPr marL="800100" lvl="1" indent="-342900"/>
            <a:r>
              <a:rPr lang="it-IT" dirty="0"/>
              <a:t>Utile per la programmazione «in movimento fino a quando il sensore tattile non viene premuto / rilasciato / urtato»</a:t>
            </a:r>
          </a:p>
          <a:p>
            <a:pPr marL="800100" lvl="1" indent="-342900"/>
            <a:r>
              <a:rPr lang="it-IT" dirty="0"/>
              <a:t>Ad esempio, se si mette un sensore di contatto sulla parte anteriore del robot, si può fermare se si imbatte in qualcosa</a:t>
            </a:r>
            <a:r>
              <a:rPr lang="en-US" b="0" dirty="0"/>
              <a:t>.</a:t>
            </a:r>
          </a:p>
          <a:p>
            <a:pPr marL="800100" lvl="1" indent="-342900"/>
            <a:r>
              <a:rPr lang="en-US" b="0" dirty="0" err="1"/>
              <a:t>Potete</a:t>
            </a:r>
            <a:r>
              <a:rPr lang="en-US" b="0" dirty="0"/>
              <a:t> </a:t>
            </a:r>
            <a:r>
              <a:rPr lang="en-US" b="0" dirty="0" err="1"/>
              <a:t>anche</a:t>
            </a:r>
            <a:r>
              <a:rPr lang="en-US" b="0" dirty="0"/>
              <a:t> fare un </a:t>
            </a:r>
            <a:r>
              <a:rPr lang="en-US" b="0" dirty="0" err="1"/>
              <a:t>programma</a:t>
            </a:r>
            <a:r>
              <a:rPr lang="en-US" b="0" dirty="0"/>
              <a:t> di start/stop </a:t>
            </a:r>
            <a:r>
              <a:rPr lang="en-US" b="0" dirty="0" err="1"/>
              <a:t>quando</a:t>
            </a:r>
            <a:r>
              <a:rPr lang="en-US" b="0" dirty="0"/>
              <a:t> un </a:t>
            </a:r>
            <a:r>
              <a:rPr lang="en-US" b="0" dirty="0" err="1"/>
              <a:t>sensore</a:t>
            </a:r>
            <a:r>
              <a:rPr lang="en-US" b="0" dirty="0"/>
              <a:t> al </a:t>
            </a:r>
            <a:r>
              <a:rPr lang="en-US" b="0" dirty="0" err="1"/>
              <a:t>tocco</a:t>
            </a:r>
            <a:r>
              <a:rPr lang="en-US" b="0" dirty="0"/>
              <a:t> </a:t>
            </a:r>
            <a:r>
              <a:rPr lang="en-US" b="0" dirty="0" err="1"/>
              <a:t>viene</a:t>
            </a:r>
            <a:r>
              <a:rPr lang="en-US" b="0" dirty="0"/>
              <a:t> </a:t>
            </a:r>
            <a:r>
              <a:rPr lang="en-US" b="0" dirty="0" err="1"/>
              <a:t>premuto</a:t>
            </a:r>
            <a:r>
              <a:rPr lang="en-US" b="0" dirty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Screen Shot 2014-08-08 at 6.00.39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2030" y="1280800"/>
            <a:ext cx="1728714" cy="239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60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“URTATO”?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724137"/>
              </p:ext>
            </p:extLst>
          </p:nvPr>
        </p:nvGraphicFramePr>
        <p:xfrm>
          <a:off x="457200" y="2560047"/>
          <a:ext cx="7958036" cy="32692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Tempo</a:t>
                      </a: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Azione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Premuto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Rilasciato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Urtato</a:t>
                      </a:r>
                      <a:endParaRPr lang="en-US" sz="1400" dirty="0">
                        <a:effectLst/>
                      </a:endParaRPr>
                    </a:p>
                  </a:txBody>
                  <a:tcPr marL="62703" marR="15676" marT="15676" marB="1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bottone</a:t>
                      </a:r>
                      <a:r>
                        <a:rPr lang="en-US" sz="1400" dirty="0">
                          <a:effectLst/>
                        </a:rPr>
                        <a:t> parte </a:t>
                      </a:r>
                      <a:r>
                        <a:rPr lang="en-US" sz="1400" dirty="0" err="1">
                          <a:effectLst/>
                        </a:rPr>
                        <a:t>rilasciato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bottone</a:t>
                      </a:r>
                      <a:r>
                        <a:rPr lang="en-US" sz="1400" dirty="0">
                          <a:effectLst/>
                        </a:rPr>
                        <a:t> è </a:t>
                      </a:r>
                      <a:r>
                        <a:rPr lang="en-US" sz="1400" dirty="0" err="1">
                          <a:effectLst/>
                        </a:rPr>
                        <a:t>premuto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bottone</a:t>
                      </a:r>
                      <a:r>
                        <a:rPr lang="en-US" sz="1400" dirty="0">
                          <a:effectLst/>
                        </a:rPr>
                        <a:t> è </a:t>
                      </a:r>
                      <a:r>
                        <a:rPr lang="en-US" sz="1400" dirty="0" err="1">
                          <a:effectLst/>
                        </a:rPr>
                        <a:t>rilasciato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ed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programma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legge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sensore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bottone</a:t>
                      </a:r>
                      <a:r>
                        <a:rPr lang="en-US" sz="1400" dirty="0">
                          <a:effectLst/>
                        </a:rPr>
                        <a:t> è </a:t>
                      </a:r>
                      <a:r>
                        <a:rPr lang="en-US" sz="1400" dirty="0" err="1">
                          <a:effectLst/>
                        </a:rPr>
                        <a:t>ancora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rilasciato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ed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programma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testa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ancora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il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sensore</a:t>
                      </a:r>
                      <a:r>
                        <a:rPr lang="en-US" sz="1400" baseline="0" dirty="0">
                          <a:effectLst/>
                        </a:rPr>
                        <a:t> al </a:t>
                      </a:r>
                      <a:r>
                        <a:rPr lang="en-US" sz="1400" baseline="0" dirty="0" err="1">
                          <a:effectLst/>
                        </a:rPr>
                        <a:t>tocco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1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5676" marR="62703" marT="15676" marB="15676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bottone</a:t>
                      </a:r>
                      <a:r>
                        <a:rPr lang="en-US" sz="1400" dirty="0">
                          <a:effectLst/>
                        </a:rPr>
                        <a:t> è </a:t>
                      </a:r>
                      <a:r>
                        <a:rPr lang="en-US" sz="1400" dirty="0" err="1">
                          <a:effectLst/>
                        </a:rPr>
                        <a:t>premuto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una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seconda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volta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Vero</a:t>
                      </a:r>
                    </a:p>
                  </a:txBody>
                  <a:tcPr marL="15676" marR="62703" marT="15676" marB="15676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bottone</a:t>
                      </a:r>
                      <a:r>
                        <a:rPr lang="en-US" sz="1400" dirty="0">
                          <a:effectLst/>
                        </a:rPr>
                        <a:t> è </a:t>
                      </a:r>
                      <a:r>
                        <a:rPr lang="en-US" sz="1400" dirty="0" err="1">
                          <a:effectLst/>
                        </a:rPr>
                        <a:t>rilasciato</a:t>
                      </a:r>
                      <a:r>
                        <a:rPr lang="en-US" sz="1400" dirty="0">
                          <a:effectLst/>
                        </a:rPr>
                        <a:t>, ma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programma</a:t>
                      </a:r>
                      <a:r>
                        <a:rPr lang="en-US" sz="1400" dirty="0">
                          <a:effectLst/>
                        </a:rPr>
                        <a:t> non </a:t>
                      </a:r>
                      <a:r>
                        <a:rPr lang="en-US" sz="1400" dirty="0" err="1">
                          <a:effectLst/>
                        </a:rPr>
                        <a:t>legge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sensore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9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200</a:t>
                      </a:r>
                      <a:r>
                        <a:rPr lang="en-US" sz="1400" baseline="0" dirty="0">
                          <a:effectLst/>
                        </a:rPr>
                        <a:t> sec </a:t>
                      </a:r>
                      <a:r>
                        <a:rPr lang="en-US" sz="1400" baseline="0" dirty="0" err="1">
                          <a:effectLst/>
                        </a:rPr>
                        <a:t>dopo</a:t>
                      </a:r>
                      <a:r>
                        <a:rPr lang="en-US" sz="1400" baseline="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programma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legge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sensore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sng" dirty="0">
                          <a:solidFill>
                            <a:schemeClr val="tx2"/>
                          </a:solidFill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6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201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Il </a:t>
                      </a:r>
                      <a:r>
                        <a:rPr lang="en-US" sz="1400" dirty="0" err="1">
                          <a:effectLst/>
                        </a:rPr>
                        <a:t>bottone</a:t>
                      </a:r>
                      <a:r>
                        <a:rPr lang="en-US" sz="1400" dirty="0">
                          <a:effectLst/>
                        </a:rPr>
                        <a:t> è </a:t>
                      </a:r>
                      <a:r>
                        <a:rPr lang="en-US" sz="1400" dirty="0" err="1">
                          <a:effectLst/>
                        </a:rPr>
                        <a:t>ancora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rilasciato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ed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programma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testa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ancora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il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sensore</a:t>
                      </a:r>
                      <a:r>
                        <a:rPr lang="en-US" sz="1400" dirty="0">
                          <a:effectLst/>
                        </a:rPr>
                        <a:t> al </a:t>
                      </a:r>
                      <a:r>
                        <a:rPr lang="en-US" sz="1400" dirty="0" err="1">
                          <a:effectLst/>
                        </a:rPr>
                        <a:t>tocco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Vero</a:t>
                      </a:r>
                    </a:p>
                  </a:txBody>
                  <a:tcPr marL="15676" marR="62703" marT="15676" marB="1567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 err="1">
                          <a:effectLst/>
                        </a:rPr>
                        <a:t>Falso</a:t>
                      </a:r>
                      <a:endParaRPr lang="en-US" sz="1400" dirty="0">
                        <a:effectLst/>
                      </a:endParaRPr>
                    </a:p>
                  </a:txBody>
                  <a:tcPr marL="15676" marR="62703" marT="15676" marB="156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256037"/>
            <a:ext cx="7958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sensore è fondamentalmente come un interruttore Vero/ Falso</a:t>
            </a:r>
          </a:p>
          <a:p>
            <a:r>
              <a:rPr lang="it-IT" dirty="0"/>
              <a:t>"Urtato" può essere difficile da realizzare. Quali condizioni devono esserci </a:t>
            </a:r>
            <a:r>
              <a:rPr lang="it-IT" dirty="0" err="1"/>
              <a:t>affinchè</a:t>
            </a:r>
            <a:r>
              <a:rPr lang="it-IT" dirty="0"/>
              <a:t> il sensore legga correttamente l’urto?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6189" y="5987141"/>
            <a:ext cx="511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Basato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</a:t>
            </a:r>
            <a:r>
              <a:rPr lang="en-US" dirty="0" err="1"/>
              <a:t>schermata</a:t>
            </a:r>
            <a:r>
              <a:rPr lang="en-US" dirty="0"/>
              <a:t> di </a:t>
            </a:r>
            <a:r>
              <a:rPr lang="en-US" dirty="0" err="1"/>
              <a:t>aiuto</a:t>
            </a:r>
            <a:r>
              <a:rPr lang="en-US" dirty="0"/>
              <a:t> di Lego EV3</a:t>
            </a:r>
          </a:p>
        </p:txBody>
      </p:sp>
    </p:spTree>
    <p:extLst>
      <p:ext uri="{BB962C8B-B14F-4D97-AF65-F5344CB8AC3E}">
        <p14:creationId xmlns:p14="http://schemas.microsoft.com/office/powerpoint/2010/main" val="263422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694251"/>
          </a:xfrm>
        </p:spPr>
        <p:txBody>
          <a:bodyPr>
            <a:normAutofit fontScale="90000"/>
          </a:bodyPr>
          <a:lstStyle/>
          <a:p>
            <a:r>
              <a:rPr lang="en-US" dirty="0"/>
              <a:t>COME BISOGNA PROGRAMMARE CON IL SENSORE AL TOCCO?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408" y="2698270"/>
            <a:ext cx="2428156" cy="2359273"/>
          </a:xfrm>
        </p:spPr>
        <p:txBody>
          <a:bodyPr>
            <a:normAutofit fontScale="92500" lnSpcReduction="10000"/>
          </a:bodyPr>
          <a:lstStyle/>
          <a:p>
            <a:r>
              <a:rPr lang="en-US" b="0" u="sng" dirty="0" err="1"/>
              <a:t>Scheda</a:t>
            </a:r>
            <a:r>
              <a:rPr lang="en-US" b="0" u="sng" dirty="0"/>
              <a:t> </a:t>
            </a:r>
            <a:r>
              <a:rPr lang="en-US" b="0" u="sng" dirty="0" err="1"/>
              <a:t>sensori</a:t>
            </a:r>
            <a:r>
              <a:rPr lang="en-US" b="0" u="sng" dirty="0"/>
              <a:t> </a:t>
            </a:r>
            <a:r>
              <a:rPr lang="en-US" b="0" u="sng" dirty="0" err="1"/>
              <a:t>gialla</a:t>
            </a:r>
            <a:r>
              <a:rPr lang="en-US" b="0" u="sng" dirty="0"/>
              <a:t>: </a:t>
            </a:r>
            <a:r>
              <a:rPr lang="en-US" b="0" u="sng" dirty="0" err="1"/>
              <a:t>Blocchi</a:t>
            </a:r>
            <a:r>
              <a:rPr lang="en-US" b="0" u="sng" dirty="0"/>
              <a:t> </a:t>
            </a:r>
            <a:r>
              <a:rPr lang="en-US" b="0" u="sng" dirty="0" err="1"/>
              <a:t>Sensori</a:t>
            </a:r>
            <a:endParaRPr lang="en-US" b="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Usata</a:t>
            </a:r>
            <a:r>
              <a:rPr lang="en-US" b="0" dirty="0"/>
              <a:t> per </a:t>
            </a:r>
            <a:r>
              <a:rPr lang="en-US" b="0" dirty="0" err="1"/>
              <a:t>leggere</a:t>
            </a:r>
            <a:r>
              <a:rPr lang="en-US" b="0" dirty="0"/>
              <a:t> e </a:t>
            </a:r>
            <a:r>
              <a:rPr lang="en-US" b="0" dirty="0" err="1"/>
              <a:t>comparare</a:t>
            </a:r>
            <a:r>
              <a:rPr lang="en-US" b="0" dirty="0"/>
              <a:t> I </a:t>
            </a:r>
            <a:r>
              <a:rPr lang="en-US" b="0" dirty="0" err="1"/>
              <a:t>valori</a:t>
            </a:r>
            <a:r>
              <a:rPr lang="en-US" b="0" dirty="0"/>
              <a:t> </a:t>
            </a:r>
            <a:r>
              <a:rPr lang="en-US" b="0" dirty="0" err="1"/>
              <a:t>registrati</a:t>
            </a:r>
            <a:r>
              <a:rPr lang="en-US" b="0" dirty="0"/>
              <a:t> </a:t>
            </a:r>
            <a:r>
              <a:rPr lang="en-US" b="0" dirty="0" err="1"/>
              <a:t>dai</a:t>
            </a:r>
            <a:r>
              <a:rPr lang="en-US" b="0" dirty="0"/>
              <a:t> </a:t>
            </a:r>
            <a:r>
              <a:rPr lang="en-US" b="0" dirty="0" err="1"/>
              <a:t>sensori</a:t>
            </a:r>
            <a:endParaRPr lang="en-US" b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028" y="2193634"/>
            <a:ext cx="3354455" cy="389814"/>
          </a:xfrm>
          <a:prstGeom prst="rect">
            <a:avLst/>
          </a:prstGeom>
        </p:spPr>
      </p:pic>
      <p:pic>
        <p:nvPicPr>
          <p:cNvPr id="8" name="Picture 7" descr="Screen Shot 2014-08-07 at 12.2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481" y="2138057"/>
            <a:ext cx="2991825" cy="3898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455" y="5439046"/>
            <a:ext cx="7146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In </a:t>
            </a:r>
            <a:r>
              <a:rPr lang="en-US" sz="2800" b="1" dirty="0" err="1">
                <a:ln>
                  <a:solidFill>
                    <a:srgbClr val="FF6600"/>
                  </a:solidFill>
                </a:ln>
              </a:rPr>
              <a:t>questa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>
                <a:ln>
                  <a:solidFill>
                    <a:srgbClr val="FF6600"/>
                  </a:solidFill>
                </a:ln>
              </a:rPr>
              <a:t>lezione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, </a:t>
            </a:r>
            <a:r>
              <a:rPr lang="en-US" sz="2800" b="1" dirty="0" err="1">
                <a:ln>
                  <a:solidFill>
                    <a:srgbClr val="FF6600"/>
                  </a:solidFill>
                </a:ln>
              </a:rPr>
              <a:t>useremo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>
                <a:ln>
                  <a:solidFill>
                    <a:srgbClr val="FF6600"/>
                  </a:solidFill>
                </a:ln>
              </a:rPr>
              <a:t>il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 </a:t>
            </a:r>
            <a:r>
              <a:rPr lang="en-US" sz="2800" b="1" dirty="0" err="1">
                <a:ln>
                  <a:solidFill>
                    <a:srgbClr val="FF6600"/>
                  </a:solidFill>
                </a:ln>
              </a:rPr>
              <a:t>blocco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 “</a:t>
            </a:r>
            <a:r>
              <a:rPr lang="en-US" sz="2800" b="1" dirty="0" err="1">
                <a:ln>
                  <a:solidFill>
                    <a:srgbClr val="FF6600"/>
                  </a:solidFill>
                </a:ln>
              </a:rPr>
              <a:t>Attesa</a:t>
            </a:r>
            <a:r>
              <a:rPr lang="en-US" sz="2800" b="1" dirty="0">
                <a:ln>
                  <a:solidFill>
                    <a:srgbClr val="FF6600"/>
                  </a:solidFill>
                </a:ln>
              </a:rPr>
              <a:t>”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92114" y="2720731"/>
            <a:ext cx="2282426" cy="2359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u="sng" dirty="0" err="1"/>
              <a:t>Scheda</a:t>
            </a:r>
            <a:r>
              <a:rPr lang="en-US" b="0" u="sng" dirty="0"/>
              <a:t> di </a:t>
            </a:r>
            <a:r>
              <a:rPr lang="en-US" b="0" u="sng" dirty="0" err="1"/>
              <a:t>flusso</a:t>
            </a:r>
            <a:r>
              <a:rPr lang="en-US" b="0" u="sng" dirty="0"/>
              <a:t> </a:t>
            </a:r>
            <a:r>
              <a:rPr lang="en-US" b="0" u="sng" dirty="0" err="1"/>
              <a:t>arancione</a:t>
            </a:r>
            <a:r>
              <a:rPr lang="en-US" b="0" u="sng" dirty="0"/>
              <a:t>: </a:t>
            </a:r>
            <a:r>
              <a:rPr lang="en-US" b="0" u="sng" dirty="0" err="1"/>
              <a:t>Blocco</a:t>
            </a:r>
            <a:r>
              <a:rPr lang="en-US" b="0" u="sng" dirty="0"/>
              <a:t> </a:t>
            </a:r>
            <a:r>
              <a:rPr lang="en-US" b="0" u="sng" dirty="0" err="1"/>
              <a:t>Attesa</a:t>
            </a:r>
            <a:endParaRPr lang="en-US" b="0" u="sng" dirty="0"/>
          </a:p>
          <a:p>
            <a:pPr lvl="1"/>
            <a:r>
              <a:rPr lang="en-US" dirty="0" err="1"/>
              <a:t>Usata</a:t>
            </a:r>
            <a:r>
              <a:rPr lang="en-US" dirty="0"/>
              <a:t> per </a:t>
            </a:r>
            <a:r>
              <a:rPr lang="en-US" dirty="0" err="1"/>
              <a:t>aspettare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sensore</a:t>
            </a:r>
            <a:r>
              <a:rPr lang="en-US" dirty="0"/>
              <a:t> </a:t>
            </a:r>
            <a:r>
              <a:rPr lang="en-US" dirty="0" err="1"/>
              <a:t>abbia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tempo di </a:t>
            </a:r>
            <a:r>
              <a:rPr lang="en-US" dirty="0" err="1"/>
              <a:t>leggere</a:t>
            </a:r>
            <a:r>
              <a:rPr lang="en-US" dirty="0"/>
              <a:t> (o tempo)</a:t>
            </a:r>
          </a:p>
        </p:txBody>
      </p:sp>
      <p:pic>
        <p:nvPicPr>
          <p:cNvPr id="11" name="Picture 10" descr="Screen Shot 2014-08-08 at 6.00.39 PM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9854" y="2709409"/>
            <a:ext cx="1322819" cy="183053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" y="1205345"/>
            <a:ext cx="8114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C'è un blocco del sensore al tocco nella scheda gialla, ma c'è un blocco «Attesa» per il tocco nella scheda arancione. Qual è la differenza</a:t>
            </a:r>
            <a:r>
              <a:rPr lang="en-US" sz="2000" b="1" dirty="0">
                <a:solidFill>
                  <a:srgbClr val="FF0000"/>
                </a:solidFill>
              </a:rPr>
              <a:t>!!????!</a:t>
            </a:r>
          </a:p>
        </p:txBody>
      </p:sp>
      <p:sp>
        <p:nvSpPr>
          <p:cNvPr id="13" name="Oval 12"/>
          <p:cNvSpPr/>
          <p:nvPr/>
        </p:nvSpPr>
        <p:spPr>
          <a:xfrm>
            <a:off x="7185891" y="2709409"/>
            <a:ext cx="838420" cy="8835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228" y="3175784"/>
            <a:ext cx="2209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7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MUOVERSI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3779" y="3830831"/>
            <a:ext cx="312889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Consiglio</a:t>
            </a:r>
            <a:r>
              <a:rPr lang="en-US" dirty="0">
                <a:solidFill>
                  <a:srgbClr val="FF0000"/>
                </a:solidFill>
              </a:rPr>
              <a:t> per </a:t>
            </a:r>
            <a:r>
              <a:rPr lang="en-US" dirty="0" err="1">
                <a:solidFill>
                  <a:srgbClr val="FF0000"/>
                </a:solidFill>
              </a:rPr>
              <a:t>principianti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Motor On </a:t>
            </a:r>
            <a:r>
              <a:rPr lang="en-US" dirty="0" err="1"/>
              <a:t>necessita</a:t>
            </a:r>
            <a:r>
              <a:rPr lang="en-US" dirty="0"/>
              <a:t> di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seguito</a:t>
            </a:r>
            <a:r>
              <a:rPr lang="en-US" dirty="0"/>
              <a:t> da un </a:t>
            </a:r>
            <a:r>
              <a:rPr lang="en-US" dirty="0" err="1"/>
              <a:t>altro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(per </a:t>
            </a:r>
            <a:r>
              <a:rPr lang="en-US" dirty="0" err="1"/>
              <a:t>es</a:t>
            </a:r>
            <a:r>
              <a:rPr lang="en-US" dirty="0"/>
              <a:t>. Wait Block)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01374"/>
            <a:ext cx="5683541" cy="4855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Che cosa accadrebbe se è stato inserito un movimento </a:t>
            </a:r>
            <a:r>
              <a:rPr lang="it-IT" dirty="0" err="1"/>
              <a:t>Steering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e lasciato il motore "On"? </a:t>
            </a:r>
            <a:r>
              <a:rPr lang="en-US" dirty="0"/>
              <a:t>Il robot…</a:t>
            </a:r>
          </a:p>
          <a:p>
            <a:r>
              <a:rPr lang="en-US" dirty="0"/>
              <a:t>	1) Si </a:t>
            </a:r>
            <a:r>
              <a:rPr lang="en-US" dirty="0" err="1"/>
              <a:t>muoverà</a:t>
            </a:r>
            <a:r>
              <a:rPr lang="en-US" dirty="0"/>
              <a:t>?</a:t>
            </a:r>
          </a:p>
          <a:p>
            <a:r>
              <a:rPr lang="en-US" dirty="0"/>
              <a:t>	2) Si </a:t>
            </a:r>
            <a:r>
              <a:rPr lang="en-US" dirty="0" err="1"/>
              <a:t>muoverà</a:t>
            </a:r>
            <a:r>
              <a:rPr lang="en-US" dirty="0"/>
              <a:t> per un </a:t>
            </a:r>
            <a:r>
              <a:rPr lang="en-US" dirty="0" err="1"/>
              <a:t>po</a:t>
            </a:r>
            <a:r>
              <a:rPr lang="en-US" dirty="0"/>
              <a:t>’?</a:t>
            </a:r>
          </a:p>
          <a:p>
            <a:r>
              <a:rPr lang="en-US" dirty="0"/>
              <a:t>	3)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muoverà</a:t>
            </a:r>
            <a:r>
              <a:rPr lang="en-US" dirty="0"/>
              <a:t> </a:t>
            </a:r>
            <a:r>
              <a:rPr lang="en-US" dirty="0" err="1"/>
              <a:t>affatto</a:t>
            </a:r>
            <a:r>
              <a:rPr lang="en-US" dirty="0"/>
              <a:t>?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RISPOSTA. Non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muoverà</a:t>
            </a:r>
            <a:r>
              <a:rPr lang="en-US" dirty="0"/>
              <a:t> </a:t>
            </a:r>
            <a:r>
              <a:rPr lang="en-US" dirty="0" err="1"/>
              <a:t>affatto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fa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“Motor off”?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952" y="1531006"/>
            <a:ext cx="2191430" cy="151714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72887" y="2514362"/>
            <a:ext cx="667262" cy="629478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Esercitazione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6616"/>
            <a:ext cx="4414983" cy="4789189"/>
          </a:xfrm>
        </p:spPr>
        <p:txBody>
          <a:bodyPr>
            <a:normAutofit/>
          </a:bodyPr>
          <a:lstStyle/>
          <a:p>
            <a:r>
              <a:rPr lang="en-US" sz="2800" dirty="0" err="1"/>
              <a:t>Programma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robot in </a:t>
            </a:r>
            <a:r>
              <a:rPr lang="en-US" sz="2800" dirty="0" err="1"/>
              <a:t>modo</a:t>
            </a:r>
            <a:r>
              <a:rPr lang="en-US" sz="2800" dirty="0"/>
              <a:t> </a:t>
            </a:r>
            <a:r>
              <a:rPr lang="en-US" sz="2800" dirty="0" err="1"/>
              <a:t>che</a:t>
            </a:r>
            <a:r>
              <a:rPr lang="en-US" sz="2800" dirty="0"/>
              <a:t> </a:t>
            </a:r>
            <a:r>
              <a:rPr lang="en-US" sz="2800" dirty="0" err="1"/>
              <a:t>vada</a:t>
            </a:r>
            <a:r>
              <a:rPr lang="en-US" sz="2800" dirty="0"/>
              <a:t> </a:t>
            </a:r>
            <a:r>
              <a:rPr lang="en-US" sz="2800" dirty="0" err="1"/>
              <a:t>dritto</a:t>
            </a:r>
            <a:r>
              <a:rPr lang="en-US" sz="2800" dirty="0"/>
              <a:t> </a:t>
            </a:r>
            <a:r>
              <a:rPr lang="en-US" sz="2800" dirty="0" err="1"/>
              <a:t>finchè</a:t>
            </a:r>
            <a:r>
              <a:rPr lang="en-US" sz="2800" dirty="0"/>
              <a:t> </a:t>
            </a:r>
            <a:r>
              <a:rPr lang="en-US" sz="2800" dirty="0" err="1"/>
              <a:t>tu</a:t>
            </a:r>
            <a:r>
              <a:rPr lang="en-US" sz="2800" dirty="0"/>
              <a:t> non </a:t>
            </a:r>
            <a:r>
              <a:rPr lang="en-US" sz="2800" dirty="0" err="1"/>
              <a:t>tocchi</a:t>
            </a:r>
            <a:r>
              <a:rPr lang="en-US" sz="2800" dirty="0"/>
              <a:t> con la </a:t>
            </a:r>
            <a:r>
              <a:rPr lang="en-US" sz="2800" dirty="0" err="1"/>
              <a:t>mano</a:t>
            </a:r>
            <a:r>
              <a:rPr lang="en-US" sz="2800" dirty="0"/>
              <a:t> </a:t>
            </a:r>
            <a:r>
              <a:rPr lang="en-US" sz="2800" dirty="0" err="1"/>
              <a:t>il</a:t>
            </a:r>
            <a:r>
              <a:rPr lang="en-US" sz="2800" dirty="0"/>
              <a:t> </a:t>
            </a:r>
            <a:r>
              <a:rPr lang="en-US" sz="2800" dirty="0" err="1"/>
              <a:t>sensore</a:t>
            </a:r>
            <a:r>
              <a:rPr lang="en-US" sz="2800" dirty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050" y="1609410"/>
            <a:ext cx="1423624" cy="1291340"/>
          </a:xfrm>
          <a:prstGeom prst="rect">
            <a:avLst/>
          </a:prstGeom>
        </p:spPr>
      </p:pic>
      <p:pic>
        <p:nvPicPr>
          <p:cNvPr id="4" name="Picture 3" descr="Screen Shot 2014-08-08 at 6.0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9250" y="1412696"/>
            <a:ext cx="2209800" cy="3009900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7830" y="1022882"/>
            <a:ext cx="3354455" cy="389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8614" y="3059546"/>
            <a:ext cx="177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</a:t>
            </a:r>
            <a:r>
              <a:rPr lang="en-US" dirty="0" err="1"/>
              <a:t>rilasciato</a:t>
            </a:r>
            <a:endParaRPr lang="en-US" dirty="0"/>
          </a:p>
          <a:p>
            <a:r>
              <a:rPr lang="en-US" dirty="0"/>
              <a:t>1 = </a:t>
            </a:r>
            <a:r>
              <a:rPr lang="en-US" dirty="0" err="1"/>
              <a:t>premuto</a:t>
            </a:r>
            <a:endParaRPr lang="en-US" dirty="0"/>
          </a:p>
          <a:p>
            <a:r>
              <a:rPr lang="en-US" dirty="0"/>
              <a:t>2 = </a:t>
            </a:r>
            <a:r>
              <a:rPr lang="en-US" dirty="0" err="1"/>
              <a:t>urtato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00126" y="3659908"/>
            <a:ext cx="1465477" cy="427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9250" y="4507688"/>
            <a:ext cx="326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Consiglio</a:t>
            </a:r>
            <a:r>
              <a:rPr lang="en-US" b="1" dirty="0"/>
              <a:t>: </a:t>
            </a:r>
            <a:r>
              <a:rPr lang="en-US" dirty="0" err="1"/>
              <a:t>Combina</a:t>
            </a:r>
            <a:r>
              <a:rPr lang="en-US" dirty="0"/>
              <a:t>: Move Steering + Wait Block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8995" y="3736712"/>
            <a:ext cx="1199001" cy="1371767"/>
            <a:chOff x="6507213" y="1384746"/>
            <a:chExt cx="1199001" cy="1371767"/>
          </a:xfrm>
        </p:grpSpPr>
        <p:grpSp>
          <p:nvGrpSpPr>
            <p:cNvPr id="14" name="Group 13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782623" y="4407670"/>
            <a:ext cx="10806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pixabay.com/static/uploads/photo/2014/03/25/16/58/hand-297767_64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1515" y="3818559"/>
            <a:ext cx="972977" cy="100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51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SOLUZIONE esercitazione1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screenshot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07/04/16)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8" y="1121023"/>
            <a:ext cx="7620946" cy="482808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12240" y="5579776"/>
            <a:ext cx="1463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Imposta il blocco </a:t>
            </a:r>
            <a:r>
              <a:rPr lang="it-IT" sz="1400" dirty="0" err="1"/>
              <a:t>Steering</a:t>
            </a:r>
            <a:r>
              <a:rPr lang="it-IT" sz="1400" dirty="0"/>
              <a:t> su «on»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3012440" y="5579776"/>
            <a:ext cx="2727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Imposta il blocco </a:t>
            </a:r>
            <a:r>
              <a:rPr lang="it-IT" sz="1400" dirty="0" err="1"/>
              <a:t>Wait</a:t>
            </a:r>
            <a:r>
              <a:rPr lang="it-IT" sz="1400" dirty="0"/>
              <a:t> per comparare lo stato del tocco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862320" y="5579776"/>
            <a:ext cx="1463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Imposta il blocco </a:t>
            </a:r>
            <a:r>
              <a:rPr lang="it-IT" sz="1400" dirty="0" err="1"/>
              <a:t>Steering</a:t>
            </a:r>
            <a:r>
              <a:rPr lang="it-IT" sz="1400" dirty="0"/>
              <a:t> su «off» immediato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934720" y="1069262"/>
            <a:ext cx="752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Lo scopo di questo programma è quello di far muovere il robot dritto </a:t>
            </a:r>
            <a:r>
              <a:rPr lang="it-IT" sz="1400" dirty="0" err="1"/>
              <a:t>finchè</a:t>
            </a:r>
            <a:r>
              <a:rPr lang="it-IT" sz="1400" dirty="0"/>
              <a:t> non tocchi il sensore con la mano</a:t>
            </a:r>
          </a:p>
        </p:txBody>
      </p:sp>
    </p:spTree>
    <p:extLst>
      <p:ext uri="{BB962C8B-B14F-4D97-AF65-F5344CB8AC3E}">
        <p14:creationId xmlns:p14="http://schemas.microsoft.com/office/powerpoint/2010/main" val="774892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6552</TotalTime>
  <Words>894</Words>
  <Application>Microsoft Macintosh PowerPoint</Application>
  <PresentationFormat>On-screen Show (4:3)</PresentationFormat>
  <Paragraphs>160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LEZIONI PER PRINCIPIANTI</vt:lpstr>
      <vt:lpstr>OBIETTIVI DELLA LEZIONE</vt:lpstr>
      <vt:lpstr>COS’è UN sensorE?</vt:lpstr>
      <vt:lpstr>COS’è UN SENSORE AL TOCCO? </vt:lpstr>
      <vt:lpstr>Che cosa significa “URTATO”?</vt:lpstr>
      <vt:lpstr>COME BISOGNA PROGRAMMARE CON IL SENSORE AL TOCCO?</vt:lpstr>
      <vt:lpstr>MUOVERSI</vt:lpstr>
      <vt:lpstr>Esercitazione 1</vt:lpstr>
      <vt:lpstr>SOLUZIONE esercitazione1</vt:lpstr>
      <vt:lpstr>Esercitazione 2</vt:lpstr>
      <vt:lpstr>SOLUZIONE esercitazione 2</vt:lpstr>
      <vt:lpstr>DISCUSSIONE</vt:lpstr>
      <vt:lpstr>CREDITS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GIUCO</dc:creator>
  <cp:lastModifiedBy>Sanjay Seshan</cp:lastModifiedBy>
  <cp:revision>26</cp:revision>
  <dcterms:created xsi:type="dcterms:W3CDTF">2014-08-07T02:19:13Z</dcterms:created>
  <dcterms:modified xsi:type="dcterms:W3CDTF">2018-04-07T14:34:30Z</dcterms:modified>
</cp:coreProperties>
</file>