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7" r:id="rId1"/>
    <p:sldMasterId id="2147483689" r:id="rId2"/>
  </p:sldMasterIdLst>
  <p:notesMasterIdLst>
    <p:notesMasterId r:id="rId15"/>
  </p:notesMasterIdLst>
  <p:handoutMasterIdLst>
    <p:handoutMasterId r:id="rId16"/>
  </p:handoutMasterIdLst>
  <p:sldIdLst>
    <p:sldId id="274" r:id="rId3"/>
    <p:sldId id="273" r:id="rId4"/>
    <p:sldId id="262" r:id="rId5"/>
    <p:sldId id="263" r:id="rId6"/>
    <p:sldId id="264" r:id="rId7"/>
    <p:sldId id="265" r:id="rId8"/>
    <p:sldId id="266" r:id="rId9"/>
    <p:sldId id="267" r:id="rId10"/>
    <p:sldId id="268" r:id="rId11"/>
    <p:sldId id="269" r:id="rId12"/>
    <p:sldId id="270" r:id="rId13"/>
    <p:sldId id="272"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81" autoAdjust="0"/>
    <p:restoredTop sz="94676" autoAdjust="0"/>
  </p:normalViewPr>
  <p:slideViewPr>
    <p:cSldViewPr snapToGrid="0" snapToObjects="1">
      <p:cViewPr varScale="1">
        <p:scale>
          <a:sx n="87" d="100"/>
          <a:sy n="87" d="100"/>
        </p:scale>
        <p:origin x="-1068" y="-84"/>
      </p:cViewPr>
      <p:guideLst>
        <p:guide orient="horz" pos="2160"/>
        <p:guide pos="2880"/>
      </p:guideLst>
    </p:cSldViewPr>
  </p:slideViewPr>
  <p:outlineViewPr>
    <p:cViewPr>
      <p:scale>
        <a:sx n="33" d="100"/>
        <a:sy n="33" d="100"/>
      </p:scale>
      <p:origin x="0" y="540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51D27F7-9EF7-0C4F-894E-C435E4AB2EBC}" type="datetimeFigureOut">
              <a:rPr lang="en-US" smtClean="0"/>
              <a:t>4/17/2018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A9CF79A-2C9E-0648-AE62-AEE9F847D3FC}" type="slidenum">
              <a:rPr lang="en-US" smtClean="0"/>
              <a:t>‹N›</a:t>
            </a:fld>
            <a:endParaRPr lang="en-US"/>
          </a:p>
        </p:txBody>
      </p:sp>
    </p:spTree>
    <p:extLst>
      <p:ext uri="{BB962C8B-B14F-4D97-AF65-F5344CB8AC3E}">
        <p14:creationId xmlns:p14="http://schemas.microsoft.com/office/powerpoint/2010/main" val="11810415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FF3520-AFFD-1446-A579-6C83B4D7BADC}" type="datetimeFigureOut">
              <a:rPr lang="en-US" smtClean="0"/>
              <a:t>4/17/2018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DCE7C3-15EF-3D4E-BBD6-8B736995B7E4}" type="slidenum">
              <a:rPr lang="en-US" smtClean="0"/>
              <a:t>‹N›</a:t>
            </a:fld>
            <a:endParaRPr lang="en-US"/>
          </a:p>
        </p:txBody>
      </p:sp>
    </p:spTree>
    <p:extLst>
      <p:ext uri="{BB962C8B-B14F-4D97-AF65-F5344CB8AC3E}">
        <p14:creationId xmlns:p14="http://schemas.microsoft.com/office/powerpoint/2010/main" val="318218042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5BDCE7C3-15EF-3D4E-BBD6-8B736995B7E4}" type="slidenum">
              <a:rPr lang="en-US" smtClean="0"/>
              <a:t>9</a:t>
            </a:fld>
            <a:endParaRPr lang="en-US"/>
          </a:p>
        </p:txBody>
      </p:sp>
    </p:spTree>
    <p:extLst>
      <p:ext uri="{BB962C8B-B14F-4D97-AF65-F5344CB8AC3E}">
        <p14:creationId xmlns:p14="http://schemas.microsoft.com/office/powerpoint/2010/main" val="3686204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DCE7C3-15EF-3D4E-BBD6-8B736995B7E4}" type="slidenum">
              <a:rPr lang="en-US" smtClean="0"/>
              <a:t>11</a:t>
            </a:fld>
            <a:endParaRPr lang="en-US"/>
          </a:p>
        </p:txBody>
      </p:sp>
    </p:spTree>
    <p:extLst>
      <p:ext uri="{BB962C8B-B14F-4D97-AF65-F5344CB8AC3E}">
        <p14:creationId xmlns:p14="http://schemas.microsoft.com/office/powerpoint/2010/main" val="40058060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373553" y="471740"/>
            <a:ext cx="4857665" cy="2001435"/>
          </a:xfrm>
          <a:ln>
            <a:noFill/>
          </a:ln>
        </p:spPr>
        <p:txBody>
          <a:bodyPr anchor="b">
            <a:normAutofit/>
          </a:bodyPr>
          <a:lstStyle>
            <a:lvl1pPr algn="l">
              <a:lnSpc>
                <a:spcPct val="85000"/>
              </a:lnSpc>
              <a:defRPr sz="5400" spc="-50" baseline="0">
                <a:solidFill>
                  <a:schemeClr val="tx1">
                    <a:lumMod val="85000"/>
                    <a:lumOff val="15000"/>
                  </a:schemeClr>
                </a:solidFill>
              </a:defRPr>
            </a:lvl1pPr>
          </a:lstStyle>
          <a:p>
            <a:r>
              <a:rPr lang="en-US" dirty="0"/>
              <a:t>INTERMEDIATE PROGRAMMING LESSON</a:t>
            </a:r>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D2FF36FD-2B6F-441C-A1CE-0902E0C59CBD}" type="datetime1">
              <a:rPr lang="en-US" smtClean="0"/>
              <a:t>4/17/2018</a:t>
            </a:fld>
            <a:endParaRPr lang="en-US"/>
          </a:p>
        </p:txBody>
      </p:sp>
      <p:sp>
        <p:nvSpPr>
          <p:cNvPr id="5" name="Footer Placeholder 4"/>
          <p:cNvSpPr>
            <a:spLocks noGrp="1"/>
          </p:cNvSpPr>
          <p:nvPr>
            <p:ph type="ftr" sz="quarter" idx="11"/>
          </p:nvPr>
        </p:nvSpPr>
        <p:spPr/>
        <p:txBody>
          <a:bodyPr/>
          <a:lstStyle/>
          <a:p>
            <a:r>
              <a:rPr lang="en-US"/>
              <a:t>© 2016 EV3Lessons.com, Last edit 7/06/2016</a:t>
            </a:r>
          </a:p>
        </p:txBody>
      </p:sp>
      <p:sp>
        <p:nvSpPr>
          <p:cNvPr id="6" name="Slide Number Placeholder 5"/>
          <p:cNvSpPr>
            <a:spLocks noGrp="1"/>
          </p:cNvSpPr>
          <p:nvPr>
            <p:ph type="sldNum" sz="quarter" idx="12"/>
          </p:nvPr>
        </p:nvSpPr>
        <p:spPr/>
        <p:txBody>
          <a:bodyPr/>
          <a:lstStyle/>
          <a:p>
            <a:fld id="{7F5CE407-6216-4202-80E4-A30DC2F709B2}" type="slidenum">
              <a:rPr lang="en-US" smtClean="0"/>
              <a:t>‹N›</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p:cNvSpPr txBox="1"/>
          <p:nvPr userDrawn="1"/>
        </p:nvSpPr>
        <p:spPr>
          <a:xfrm>
            <a:off x="1481621" y="5931894"/>
            <a:ext cx="2391085" cy="369332"/>
          </a:xfrm>
          <a:prstGeom prst="rect">
            <a:avLst/>
          </a:prstGeom>
          <a:noFill/>
        </p:spPr>
        <p:txBody>
          <a:bodyPr wrap="square" rtlCol="0">
            <a:spAutoFit/>
          </a:bodyPr>
          <a:lstStyle/>
          <a:p>
            <a:r>
              <a:rPr lang="en-US" dirty="0"/>
              <a:t>By </a:t>
            </a:r>
            <a:r>
              <a:rPr lang="en-US"/>
              <a:t>Droids Robotics</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4036" y="4938756"/>
            <a:ext cx="1317585" cy="1260490"/>
          </a:xfrm>
          <a:prstGeom prst="rect">
            <a:avLst/>
          </a:prstGeom>
        </p:spPr>
      </p:pic>
      <p:pic>
        <p:nvPicPr>
          <p:cNvPr id="15" name="Picture 14" descr="EV3Lessons.com"/>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5422605" y="409394"/>
            <a:ext cx="3487140" cy="1295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192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E20AF0-8636-47DE-AAD4-68AE79A4660D}" type="datetime1">
              <a:rPr lang="en-US" smtClean="0"/>
              <a:t>4/17/2018</a:t>
            </a:fld>
            <a:endParaRPr lang="en-US"/>
          </a:p>
        </p:txBody>
      </p:sp>
      <p:sp>
        <p:nvSpPr>
          <p:cNvPr id="5" name="Footer Placeholder 4"/>
          <p:cNvSpPr>
            <a:spLocks noGrp="1"/>
          </p:cNvSpPr>
          <p:nvPr>
            <p:ph type="ftr" sz="quarter" idx="11"/>
          </p:nvPr>
        </p:nvSpPr>
        <p:spPr/>
        <p:txBody>
          <a:bodyPr/>
          <a:lstStyle/>
          <a:p>
            <a:r>
              <a:rPr lang="en-US"/>
              <a:t>© 2016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‹N›</a:t>
            </a:fld>
            <a:endParaRPr lang="en-US"/>
          </a:p>
        </p:txBody>
      </p:sp>
    </p:spTree>
    <p:extLst>
      <p:ext uri="{BB962C8B-B14F-4D97-AF65-F5344CB8AC3E}">
        <p14:creationId xmlns:p14="http://schemas.microsoft.com/office/powerpoint/2010/main" val="1540620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477A04-3904-4CF9-A230-09C8F967D662}" type="datetime1">
              <a:rPr lang="en-US" smtClean="0"/>
              <a:t>4/17/2018</a:t>
            </a:fld>
            <a:endParaRPr lang="en-US"/>
          </a:p>
        </p:txBody>
      </p:sp>
      <p:sp>
        <p:nvSpPr>
          <p:cNvPr id="5" name="Footer Placeholder 4"/>
          <p:cNvSpPr>
            <a:spLocks noGrp="1"/>
          </p:cNvSpPr>
          <p:nvPr>
            <p:ph type="ftr" sz="quarter" idx="11"/>
          </p:nvPr>
        </p:nvSpPr>
        <p:spPr/>
        <p:txBody>
          <a:bodyPr/>
          <a:lstStyle/>
          <a:p>
            <a:r>
              <a:rPr lang="en-US"/>
              <a:t>© 2016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‹N›</a:t>
            </a:fld>
            <a:endParaRPr lang="en-US"/>
          </a:p>
        </p:txBody>
      </p:sp>
    </p:spTree>
    <p:extLst>
      <p:ext uri="{BB962C8B-B14F-4D97-AF65-F5344CB8AC3E}">
        <p14:creationId xmlns:p14="http://schemas.microsoft.com/office/powerpoint/2010/main" val="1112474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96279" y="154094"/>
            <a:ext cx="3853207" cy="1870649"/>
          </a:xfrm>
          <a:ln>
            <a:noFill/>
          </a:ln>
        </p:spPr>
        <p:txBody>
          <a:bodyPr anchor="ctr">
            <a:normAutofit/>
          </a:bodyPr>
          <a:lstStyle>
            <a:lvl1pPr algn="l">
              <a:lnSpc>
                <a:spcPct val="85000"/>
              </a:lnSpc>
              <a:defRPr sz="4000" spc="-50" baseline="0">
                <a:solidFill>
                  <a:schemeClr val="tx1">
                    <a:lumMod val="85000"/>
                    <a:lumOff val="15000"/>
                  </a:schemeClr>
                </a:solidFill>
              </a:defRPr>
            </a:lvl1pPr>
          </a:lstStyle>
          <a:p>
            <a:r>
              <a:rPr lang="en-US" dirty="0"/>
              <a:t>INTERMEDIATE PROGRAMMING LESSON</a:t>
            </a:r>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3410ED-5F0C-4D4E-9795-9CC6048A2E17}" type="datetime1">
              <a:rPr lang="en-US" smtClean="0"/>
              <a:t>4/17/2018</a:t>
            </a:fld>
            <a:endParaRPr lang="en-US"/>
          </a:p>
        </p:txBody>
      </p:sp>
      <p:sp>
        <p:nvSpPr>
          <p:cNvPr id="5" name="Footer Placeholder 4"/>
          <p:cNvSpPr>
            <a:spLocks noGrp="1"/>
          </p:cNvSpPr>
          <p:nvPr>
            <p:ph type="ftr" sz="quarter" idx="11"/>
          </p:nvPr>
        </p:nvSpPr>
        <p:spPr/>
        <p:txBody>
          <a:bodyPr/>
          <a:lstStyle/>
          <a:p>
            <a:r>
              <a:rPr lang="en-US"/>
              <a:t>© 2016 EV3Lessons.com, Last edit 7/06/2016</a:t>
            </a:r>
          </a:p>
        </p:txBody>
      </p:sp>
      <p:sp>
        <p:nvSpPr>
          <p:cNvPr id="6" name="Slide Number Placeholder 5"/>
          <p:cNvSpPr>
            <a:spLocks noGrp="1"/>
          </p:cNvSpPr>
          <p:nvPr>
            <p:ph type="sldNum" sz="quarter" idx="12"/>
          </p:nvPr>
        </p:nvSpPr>
        <p:spPr/>
        <p:txBody>
          <a:bodyPr/>
          <a:lstStyle/>
          <a:p>
            <a:fld id="{7F5CE407-6216-4202-80E4-A30DC2F709B2}" type="slidenum">
              <a:rPr lang="en-US" smtClean="0"/>
              <a:t>‹N›</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p:cNvSpPr txBox="1"/>
          <p:nvPr/>
        </p:nvSpPr>
        <p:spPr>
          <a:xfrm>
            <a:off x="2363695" y="3959525"/>
            <a:ext cx="4373593" cy="369332"/>
          </a:xfrm>
          <a:prstGeom prst="rect">
            <a:avLst/>
          </a:prstGeom>
          <a:noFill/>
        </p:spPr>
        <p:txBody>
          <a:bodyPr wrap="square" rtlCol="0">
            <a:spAutoFit/>
          </a:bodyPr>
          <a:lstStyle/>
          <a:p>
            <a:pPr algn="ctr"/>
            <a:r>
              <a:rPr lang="en-US" dirty="0">
                <a:latin typeface="+mj-lt"/>
              </a:rPr>
              <a:t>By</a:t>
            </a:r>
            <a:r>
              <a:rPr lang="en-US" baseline="0" dirty="0">
                <a:latin typeface="+mj-lt"/>
              </a:rPr>
              <a:t> Sanjay and Arvind Seshan</a:t>
            </a:r>
            <a:endParaRPr lang="en-US" dirty="0">
              <a:latin typeface="+mj-lt"/>
            </a:endParaRPr>
          </a:p>
        </p:txBody>
      </p:sp>
      <p:pic>
        <p:nvPicPr>
          <p:cNvPr id="1026" name="Picture 2" descr="EV3Lessons.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687" y="139554"/>
            <a:ext cx="5075507" cy="188518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3408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0EDCE6-ACD5-4AC1-AE6D-06E9F2CA9FD8}" type="datetime1">
              <a:rPr lang="en-US" smtClean="0"/>
              <a:t>4/17/2018</a:t>
            </a:fld>
            <a:endParaRPr lang="en-US"/>
          </a:p>
        </p:txBody>
      </p:sp>
      <p:sp>
        <p:nvSpPr>
          <p:cNvPr id="5" name="Footer Placeholder 4"/>
          <p:cNvSpPr>
            <a:spLocks noGrp="1"/>
          </p:cNvSpPr>
          <p:nvPr>
            <p:ph type="ftr" sz="quarter" idx="11"/>
          </p:nvPr>
        </p:nvSpPr>
        <p:spPr/>
        <p:txBody>
          <a:bodyPr/>
          <a:lstStyle/>
          <a:p>
            <a:r>
              <a:rPr lang="en-US"/>
              <a:t>© 2016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‹N›</a:t>
            </a:fld>
            <a:endParaRPr lang="en-US"/>
          </a:p>
        </p:txBody>
      </p:sp>
    </p:spTree>
    <p:extLst>
      <p:ext uri="{BB962C8B-B14F-4D97-AF65-F5344CB8AC3E}">
        <p14:creationId xmlns:p14="http://schemas.microsoft.com/office/powerpoint/2010/main" val="19893312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101DEE-63A6-49BE-AA82-875208695C43}" type="datetime1">
              <a:rPr lang="en-US" smtClean="0"/>
              <a:t>4/17/2018</a:t>
            </a:fld>
            <a:endParaRPr lang="en-US"/>
          </a:p>
        </p:txBody>
      </p:sp>
      <p:sp>
        <p:nvSpPr>
          <p:cNvPr id="5" name="Footer Placeholder 4"/>
          <p:cNvSpPr>
            <a:spLocks noGrp="1"/>
          </p:cNvSpPr>
          <p:nvPr>
            <p:ph type="ftr" sz="quarter" idx="11"/>
          </p:nvPr>
        </p:nvSpPr>
        <p:spPr/>
        <p:txBody>
          <a:bodyPr/>
          <a:lstStyle/>
          <a:p>
            <a:r>
              <a:rPr lang="en-US"/>
              <a:t>© 2016 EV3Lessons.com, Last edit 7/06/2016</a:t>
            </a:r>
          </a:p>
        </p:txBody>
      </p:sp>
      <p:sp>
        <p:nvSpPr>
          <p:cNvPr id="6" name="Slide Number Placeholder 5"/>
          <p:cNvSpPr>
            <a:spLocks noGrp="1"/>
          </p:cNvSpPr>
          <p:nvPr>
            <p:ph type="sldNum" sz="quarter" idx="12"/>
          </p:nvPr>
        </p:nvSpPr>
        <p:spPr/>
        <p:txBody>
          <a:bodyPr/>
          <a:lstStyle/>
          <a:p>
            <a:fld id="{162F1D00-BD13-4404-86B0-79703945A0A7}" type="slidenum">
              <a:rPr lang="en-US" smtClean="0"/>
              <a:t>‹N›</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4924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E2F1A3-AFC7-4856-A176-88B8FCB0D669}" type="datetime1">
              <a:rPr lang="en-US" smtClean="0"/>
              <a:t>4/17/2018</a:t>
            </a:fld>
            <a:endParaRPr lang="en-US"/>
          </a:p>
        </p:txBody>
      </p:sp>
      <p:sp>
        <p:nvSpPr>
          <p:cNvPr id="6" name="Footer Placeholder 5"/>
          <p:cNvSpPr>
            <a:spLocks noGrp="1"/>
          </p:cNvSpPr>
          <p:nvPr>
            <p:ph type="ftr" sz="quarter" idx="11"/>
          </p:nvPr>
        </p:nvSpPr>
        <p:spPr/>
        <p:txBody>
          <a:bodyPr/>
          <a:lstStyle/>
          <a:p>
            <a:r>
              <a:rPr lang="en-US"/>
              <a:t>© 2016 EV3Lessons.com, Last edit 7/06/2016</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‹N›</a:t>
            </a:fld>
            <a:endParaRPr lang="en-US"/>
          </a:p>
        </p:txBody>
      </p:sp>
    </p:spTree>
    <p:extLst>
      <p:ext uri="{BB962C8B-B14F-4D97-AF65-F5344CB8AC3E}">
        <p14:creationId xmlns:p14="http://schemas.microsoft.com/office/powerpoint/2010/main" val="3621425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3DBFA2-D6E5-460B-B914-86E60680B45C}" type="datetime1">
              <a:rPr lang="en-US" smtClean="0"/>
              <a:t>4/17/2018</a:t>
            </a:fld>
            <a:endParaRPr lang="en-US"/>
          </a:p>
        </p:txBody>
      </p:sp>
      <p:sp>
        <p:nvSpPr>
          <p:cNvPr id="8" name="Footer Placeholder 7"/>
          <p:cNvSpPr>
            <a:spLocks noGrp="1"/>
          </p:cNvSpPr>
          <p:nvPr>
            <p:ph type="ftr" sz="quarter" idx="11"/>
          </p:nvPr>
        </p:nvSpPr>
        <p:spPr/>
        <p:txBody>
          <a:bodyPr/>
          <a:lstStyle/>
          <a:p>
            <a:r>
              <a:rPr lang="en-US"/>
              <a:t>© 2016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‹N›</a:t>
            </a:fld>
            <a:endParaRPr lang="en-US"/>
          </a:p>
        </p:txBody>
      </p:sp>
    </p:spTree>
    <p:extLst>
      <p:ext uri="{BB962C8B-B14F-4D97-AF65-F5344CB8AC3E}">
        <p14:creationId xmlns:p14="http://schemas.microsoft.com/office/powerpoint/2010/main" val="3547752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E52E1B-D789-4BCF-B3A6-D685A2853325}" type="datetime1">
              <a:rPr lang="en-US" smtClean="0"/>
              <a:t>4/17/2018</a:t>
            </a:fld>
            <a:endParaRPr lang="en-US"/>
          </a:p>
        </p:txBody>
      </p:sp>
      <p:sp>
        <p:nvSpPr>
          <p:cNvPr id="4" name="Footer Placeholder 3"/>
          <p:cNvSpPr>
            <a:spLocks noGrp="1"/>
          </p:cNvSpPr>
          <p:nvPr>
            <p:ph type="ftr" sz="quarter" idx="11"/>
          </p:nvPr>
        </p:nvSpPr>
        <p:spPr/>
        <p:txBody>
          <a:bodyPr/>
          <a:lstStyle/>
          <a:p>
            <a:r>
              <a:rPr lang="en-US"/>
              <a:t>© 2016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t>‹N›</a:t>
            </a:fld>
            <a:endParaRPr lang="en-US"/>
          </a:p>
        </p:txBody>
      </p:sp>
    </p:spTree>
    <p:extLst>
      <p:ext uri="{BB962C8B-B14F-4D97-AF65-F5344CB8AC3E}">
        <p14:creationId xmlns:p14="http://schemas.microsoft.com/office/powerpoint/2010/main" val="1551613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7B07086-B293-41EC-9D5B-C06D2682C97D}" type="datetime1">
              <a:rPr lang="en-US" smtClean="0"/>
              <a:t>4/17/2018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2016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‹N›</a:t>
            </a:fld>
            <a:endParaRPr lang="en-US"/>
          </a:p>
        </p:txBody>
      </p:sp>
    </p:spTree>
    <p:extLst>
      <p:ext uri="{BB962C8B-B14F-4D97-AF65-F5344CB8AC3E}">
        <p14:creationId xmlns:p14="http://schemas.microsoft.com/office/powerpoint/2010/main" val="34529855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7EB758F7-42FF-4524-920E-EE5B409A5247}" type="datetime1">
              <a:rPr lang="en-US" smtClean="0"/>
              <a:t>4/17/2018</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 2016 EV3Lessons.com, Last edit 7/06/2016</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‹N›</a:t>
            </a:fld>
            <a:endParaRPr lang="en-US"/>
          </a:p>
        </p:txBody>
      </p:sp>
    </p:spTree>
    <p:extLst>
      <p:ext uri="{BB962C8B-B14F-4D97-AF65-F5344CB8AC3E}">
        <p14:creationId xmlns:p14="http://schemas.microsoft.com/office/powerpoint/2010/main" val="162315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A9D527-3693-43A6-89CE-8B3346814790}" type="datetime1">
              <a:rPr lang="en-US" smtClean="0"/>
              <a:t>4/17/2018</a:t>
            </a:fld>
            <a:endParaRPr lang="en-US"/>
          </a:p>
        </p:txBody>
      </p:sp>
      <p:sp>
        <p:nvSpPr>
          <p:cNvPr id="5" name="Footer Placeholder 4"/>
          <p:cNvSpPr>
            <a:spLocks noGrp="1"/>
          </p:cNvSpPr>
          <p:nvPr>
            <p:ph type="ftr" sz="quarter" idx="11"/>
          </p:nvPr>
        </p:nvSpPr>
        <p:spPr/>
        <p:txBody>
          <a:bodyPr/>
          <a:lstStyle/>
          <a:p>
            <a:r>
              <a:rPr lang="en-US"/>
              <a:t>© 2016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‹N›</a:t>
            </a:fld>
            <a:endParaRPr lang="en-US"/>
          </a:p>
        </p:txBody>
      </p:sp>
    </p:spTree>
    <p:extLst>
      <p:ext uri="{BB962C8B-B14F-4D97-AF65-F5344CB8AC3E}">
        <p14:creationId xmlns:p14="http://schemas.microsoft.com/office/powerpoint/2010/main" val="6004997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1E6F0C5-0551-4848-9C32-CD7EBCAF02D0}" type="datetime1">
              <a:rPr lang="en-US" smtClean="0"/>
              <a:t>4/17/2018</a:t>
            </a:fld>
            <a:endParaRPr lang="en-US"/>
          </a:p>
        </p:txBody>
      </p:sp>
      <p:sp>
        <p:nvSpPr>
          <p:cNvPr id="6" name="Footer Placeholder 5"/>
          <p:cNvSpPr>
            <a:spLocks noGrp="1"/>
          </p:cNvSpPr>
          <p:nvPr>
            <p:ph type="ftr" sz="quarter" idx="11"/>
          </p:nvPr>
        </p:nvSpPr>
        <p:spPr/>
        <p:txBody>
          <a:bodyPr/>
          <a:lstStyle/>
          <a:p>
            <a:r>
              <a:rPr lang="en-US"/>
              <a:t>© 2016 EV3Lessons.com, Last edit 7/06/2016</a:t>
            </a:r>
          </a:p>
        </p:txBody>
      </p:sp>
      <p:sp>
        <p:nvSpPr>
          <p:cNvPr id="7" name="Slide Number Placeholder 6"/>
          <p:cNvSpPr>
            <a:spLocks noGrp="1"/>
          </p:cNvSpPr>
          <p:nvPr>
            <p:ph type="sldNum" sz="quarter" idx="12"/>
          </p:nvPr>
        </p:nvSpPr>
        <p:spPr/>
        <p:txBody>
          <a:bodyPr/>
          <a:lstStyle/>
          <a:p>
            <a:fld id="{4382A7F7-08BF-4252-8141-63FB96055BBB}" type="slidenum">
              <a:rPr lang="en-US" smtClean="0"/>
              <a:t>‹N›</a:t>
            </a:fld>
            <a:endParaRPr lang="en-US"/>
          </a:p>
        </p:txBody>
      </p:sp>
    </p:spTree>
    <p:extLst>
      <p:ext uri="{BB962C8B-B14F-4D97-AF65-F5344CB8AC3E}">
        <p14:creationId xmlns:p14="http://schemas.microsoft.com/office/powerpoint/2010/main" val="9390549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989537-D455-45F9-A669-1E3B9704FFA5}" type="datetime1">
              <a:rPr lang="en-US" smtClean="0"/>
              <a:t>4/17/2018</a:t>
            </a:fld>
            <a:endParaRPr lang="en-US"/>
          </a:p>
        </p:txBody>
      </p:sp>
      <p:sp>
        <p:nvSpPr>
          <p:cNvPr id="5" name="Footer Placeholder 4"/>
          <p:cNvSpPr>
            <a:spLocks noGrp="1"/>
          </p:cNvSpPr>
          <p:nvPr>
            <p:ph type="ftr" sz="quarter" idx="11"/>
          </p:nvPr>
        </p:nvSpPr>
        <p:spPr/>
        <p:txBody>
          <a:bodyPr/>
          <a:lstStyle/>
          <a:p>
            <a:r>
              <a:rPr lang="en-US"/>
              <a:t>© 2016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‹N›</a:t>
            </a:fld>
            <a:endParaRPr lang="en-US"/>
          </a:p>
        </p:txBody>
      </p:sp>
    </p:spTree>
    <p:extLst>
      <p:ext uri="{BB962C8B-B14F-4D97-AF65-F5344CB8AC3E}">
        <p14:creationId xmlns:p14="http://schemas.microsoft.com/office/powerpoint/2010/main" val="7996023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332522-D15E-4B44-96D6-FC6A8E2C891A}" type="datetime1">
              <a:rPr lang="en-US" smtClean="0"/>
              <a:t>4/17/2018</a:t>
            </a:fld>
            <a:endParaRPr lang="en-US"/>
          </a:p>
        </p:txBody>
      </p:sp>
      <p:sp>
        <p:nvSpPr>
          <p:cNvPr id="5" name="Footer Placeholder 4"/>
          <p:cNvSpPr>
            <a:spLocks noGrp="1"/>
          </p:cNvSpPr>
          <p:nvPr>
            <p:ph type="ftr" sz="quarter" idx="11"/>
          </p:nvPr>
        </p:nvSpPr>
        <p:spPr/>
        <p:txBody>
          <a:bodyPr/>
          <a:lstStyle/>
          <a:p>
            <a:r>
              <a:rPr lang="en-US"/>
              <a:t>© 2016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‹N›</a:t>
            </a:fld>
            <a:endParaRPr lang="en-US"/>
          </a:p>
        </p:txBody>
      </p:sp>
    </p:spTree>
    <p:extLst>
      <p:ext uri="{BB962C8B-B14F-4D97-AF65-F5344CB8AC3E}">
        <p14:creationId xmlns:p14="http://schemas.microsoft.com/office/powerpoint/2010/main" val="4098715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A6EECA-E316-4651-8813-CEE6BF3D77BC}" type="datetime1">
              <a:rPr lang="en-US" smtClean="0"/>
              <a:t>4/17/2018</a:t>
            </a:fld>
            <a:endParaRPr lang="en-US"/>
          </a:p>
        </p:txBody>
      </p:sp>
      <p:sp>
        <p:nvSpPr>
          <p:cNvPr id="5" name="Footer Placeholder 4"/>
          <p:cNvSpPr>
            <a:spLocks noGrp="1"/>
          </p:cNvSpPr>
          <p:nvPr>
            <p:ph type="ftr" sz="quarter" idx="11"/>
          </p:nvPr>
        </p:nvSpPr>
        <p:spPr/>
        <p:txBody>
          <a:bodyPr/>
          <a:lstStyle/>
          <a:p>
            <a:r>
              <a:rPr lang="en-US"/>
              <a:t>© 2016 EV3Lessons.com, Last edit 7/06/2016</a:t>
            </a:r>
          </a:p>
        </p:txBody>
      </p:sp>
      <p:sp>
        <p:nvSpPr>
          <p:cNvPr id="6" name="Slide Number Placeholder 5"/>
          <p:cNvSpPr>
            <a:spLocks noGrp="1"/>
          </p:cNvSpPr>
          <p:nvPr>
            <p:ph type="sldNum" sz="quarter" idx="12"/>
          </p:nvPr>
        </p:nvSpPr>
        <p:spPr/>
        <p:txBody>
          <a:bodyPr/>
          <a:lstStyle/>
          <a:p>
            <a:fld id="{162F1D00-BD13-4404-86B0-79703945A0A7}" type="slidenum">
              <a:rPr lang="en-US" smtClean="0"/>
              <a:t>‹N›</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6738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0DE9D4-21C8-4B41-86E7-8DD839FA824C}" type="datetime1">
              <a:rPr lang="en-US" smtClean="0"/>
              <a:t>4/17/2018</a:t>
            </a:fld>
            <a:endParaRPr lang="en-US"/>
          </a:p>
        </p:txBody>
      </p:sp>
      <p:sp>
        <p:nvSpPr>
          <p:cNvPr id="6" name="Footer Placeholder 5"/>
          <p:cNvSpPr>
            <a:spLocks noGrp="1"/>
          </p:cNvSpPr>
          <p:nvPr>
            <p:ph type="ftr" sz="quarter" idx="11"/>
          </p:nvPr>
        </p:nvSpPr>
        <p:spPr/>
        <p:txBody>
          <a:bodyPr/>
          <a:lstStyle/>
          <a:p>
            <a:r>
              <a:rPr lang="en-US"/>
              <a:t>© 2016 EV3Lessons.com, Last edit 7/06/2016</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‹N›</a:t>
            </a:fld>
            <a:endParaRPr lang="en-US"/>
          </a:p>
        </p:txBody>
      </p:sp>
    </p:spTree>
    <p:extLst>
      <p:ext uri="{BB962C8B-B14F-4D97-AF65-F5344CB8AC3E}">
        <p14:creationId xmlns:p14="http://schemas.microsoft.com/office/powerpoint/2010/main" val="179619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AB7FC9-AAA5-4077-BACC-A494F6817E3A}" type="datetime1">
              <a:rPr lang="en-US" smtClean="0"/>
              <a:t>4/17/2018</a:t>
            </a:fld>
            <a:endParaRPr lang="en-US"/>
          </a:p>
        </p:txBody>
      </p:sp>
      <p:sp>
        <p:nvSpPr>
          <p:cNvPr id="8" name="Footer Placeholder 7"/>
          <p:cNvSpPr>
            <a:spLocks noGrp="1"/>
          </p:cNvSpPr>
          <p:nvPr>
            <p:ph type="ftr" sz="quarter" idx="11"/>
          </p:nvPr>
        </p:nvSpPr>
        <p:spPr/>
        <p:txBody>
          <a:bodyPr/>
          <a:lstStyle/>
          <a:p>
            <a:r>
              <a:rPr lang="en-US"/>
              <a:t>© 2016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‹N›</a:t>
            </a:fld>
            <a:endParaRPr lang="en-US"/>
          </a:p>
        </p:txBody>
      </p:sp>
    </p:spTree>
    <p:extLst>
      <p:ext uri="{BB962C8B-B14F-4D97-AF65-F5344CB8AC3E}">
        <p14:creationId xmlns:p14="http://schemas.microsoft.com/office/powerpoint/2010/main" val="197830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611E26-9CB3-4135-A8CC-BF69ACF672AB}" type="datetime1">
              <a:rPr lang="en-US" smtClean="0"/>
              <a:t>4/17/2018</a:t>
            </a:fld>
            <a:endParaRPr lang="en-US"/>
          </a:p>
        </p:txBody>
      </p:sp>
      <p:sp>
        <p:nvSpPr>
          <p:cNvPr id="4" name="Footer Placeholder 3"/>
          <p:cNvSpPr>
            <a:spLocks noGrp="1"/>
          </p:cNvSpPr>
          <p:nvPr>
            <p:ph type="ftr" sz="quarter" idx="11"/>
          </p:nvPr>
        </p:nvSpPr>
        <p:spPr/>
        <p:txBody>
          <a:bodyPr/>
          <a:lstStyle/>
          <a:p>
            <a:r>
              <a:rPr lang="en-US"/>
              <a:t>© 2016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t>‹N›</a:t>
            </a:fld>
            <a:endParaRPr lang="en-US"/>
          </a:p>
        </p:txBody>
      </p:sp>
    </p:spTree>
    <p:extLst>
      <p:ext uri="{BB962C8B-B14F-4D97-AF65-F5344CB8AC3E}">
        <p14:creationId xmlns:p14="http://schemas.microsoft.com/office/powerpoint/2010/main" val="1071326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89894B6-210A-4C2D-9C16-6F4C5BA42767}" type="datetime1">
              <a:rPr lang="en-US" smtClean="0"/>
              <a:t>4/17/2018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2016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‹N›</a:t>
            </a:fld>
            <a:endParaRPr lang="en-US"/>
          </a:p>
        </p:txBody>
      </p:sp>
    </p:spTree>
    <p:extLst>
      <p:ext uri="{BB962C8B-B14F-4D97-AF65-F5344CB8AC3E}">
        <p14:creationId xmlns:p14="http://schemas.microsoft.com/office/powerpoint/2010/main" val="1158118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4D3AEFA5-86F3-476C-91DB-8756EE843861}" type="datetime1">
              <a:rPr lang="en-US" smtClean="0"/>
              <a:t>4/17/2018</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 2016 EV3Lessons.com, Last edit 7/06/2016</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‹N›</a:t>
            </a:fld>
            <a:endParaRPr lang="en-US"/>
          </a:p>
        </p:txBody>
      </p:sp>
    </p:spTree>
    <p:extLst>
      <p:ext uri="{BB962C8B-B14F-4D97-AF65-F5344CB8AC3E}">
        <p14:creationId xmlns:p14="http://schemas.microsoft.com/office/powerpoint/2010/main" val="260514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47BE66-6396-4BC8-A4E9-AD761FF4D0B0}" type="datetime1">
              <a:rPr lang="en-US" smtClean="0"/>
              <a:t>4/17/2018</a:t>
            </a:fld>
            <a:endParaRPr lang="en-US"/>
          </a:p>
        </p:txBody>
      </p:sp>
      <p:sp>
        <p:nvSpPr>
          <p:cNvPr id="6" name="Footer Placeholder 5"/>
          <p:cNvSpPr>
            <a:spLocks noGrp="1"/>
          </p:cNvSpPr>
          <p:nvPr>
            <p:ph type="ftr" sz="quarter" idx="11"/>
          </p:nvPr>
        </p:nvSpPr>
        <p:spPr/>
        <p:txBody>
          <a:bodyPr/>
          <a:lstStyle/>
          <a:p>
            <a:r>
              <a:rPr lang="en-US"/>
              <a:t>© 2016 EV3Lessons.com, Last edit 7/06/2016</a:t>
            </a:r>
          </a:p>
        </p:txBody>
      </p:sp>
      <p:sp>
        <p:nvSpPr>
          <p:cNvPr id="7" name="Slide Number Placeholder 6"/>
          <p:cNvSpPr>
            <a:spLocks noGrp="1"/>
          </p:cNvSpPr>
          <p:nvPr>
            <p:ph type="sldNum" sz="quarter" idx="12"/>
          </p:nvPr>
        </p:nvSpPr>
        <p:spPr/>
        <p:txBody>
          <a:bodyPr/>
          <a:lstStyle/>
          <a:p>
            <a:fld id="{4382A7F7-08BF-4252-8141-63FB96055BBB}" type="slidenum">
              <a:rPr lang="en-US" smtClean="0"/>
              <a:t>‹N›</a:t>
            </a:fld>
            <a:endParaRPr lang="en-US"/>
          </a:p>
        </p:txBody>
      </p:sp>
    </p:spTree>
    <p:extLst>
      <p:ext uri="{BB962C8B-B14F-4D97-AF65-F5344CB8AC3E}">
        <p14:creationId xmlns:p14="http://schemas.microsoft.com/office/powerpoint/2010/main" val="74473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344384A6-800E-4229-85D0-B2D75768AC16}" type="datetime1">
              <a:rPr lang="en-US" smtClean="0"/>
              <a:t>4/17/2018</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2016 EV3Lessons.com, Last edit 7/06/2016</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‹N›</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7947003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F30313C-1D09-46FF-BEAE-90A6FCD1B73F}" type="datetime1">
              <a:rPr lang="en-US" smtClean="0"/>
              <a:t>4/17/2018</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2016 EV3Lessons.com, Last edit 7/06/2016</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‹N›</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3716715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www.ev3lessons.com/" TargetMode="Externa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LEZIONI INTERMEDIE</a:t>
            </a:r>
            <a:endParaRPr lang="en-US" dirty="0"/>
          </a:p>
        </p:txBody>
      </p:sp>
      <p:sp>
        <p:nvSpPr>
          <p:cNvPr id="3" name="Subtitle 2"/>
          <p:cNvSpPr>
            <a:spLocks noGrp="1"/>
          </p:cNvSpPr>
          <p:nvPr>
            <p:ph type="subTitle" idx="1"/>
          </p:nvPr>
        </p:nvSpPr>
        <p:spPr/>
        <p:txBody>
          <a:bodyPr>
            <a:normAutofit/>
          </a:bodyPr>
          <a:lstStyle/>
          <a:p>
            <a:r>
              <a:rPr lang="en-US" sz="1500" dirty="0"/>
              <a:t>MIGLIORARE L’AFFIDABILITÀ DELLA PROGRAMMAZIONE</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523" t="17619" r="3095" b="25000"/>
          <a:stretch/>
        </p:blipFill>
        <p:spPr>
          <a:xfrm>
            <a:off x="3711108" y="4592409"/>
            <a:ext cx="1700816" cy="1056435"/>
          </a:xfrm>
          <a:prstGeom prst="rect">
            <a:avLst/>
          </a:prstGeom>
        </p:spPr>
      </p:pic>
    </p:spTree>
    <p:extLst>
      <p:ext uri="{BB962C8B-B14F-4D97-AF65-F5344CB8AC3E}">
        <p14:creationId xmlns:p14="http://schemas.microsoft.com/office/powerpoint/2010/main" val="1402702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Usare</a:t>
            </a:r>
            <a:r>
              <a:rPr lang="en-US" dirty="0" smtClean="0"/>
              <a:t> </a:t>
            </a:r>
            <a:r>
              <a:rPr lang="en-US" dirty="0" err="1" smtClean="0"/>
              <a:t>il</a:t>
            </a:r>
            <a:r>
              <a:rPr lang="en-US" dirty="0" smtClean="0"/>
              <a:t> </a:t>
            </a:r>
            <a:r>
              <a:rPr lang="en-US" dirty="0" err="1" smtClean="0"/>
              <a:t>folle</a:t>
            </a:r>
            <a:r>
              <a:rPr lang="en-US" dirty="0" smtClean="0"/>
              <a:t> e poi </a:t>
            </a:r>
            <a:r>
              <a:rPr lang="en-US" dirty="0"/>
              <a:t>Reset</a:t>
            </a:r>
          </a:p>
        </p:txBody>
      </p:sp>
      <p:sp>
        <p:nvSpPr>
          <p:cNvPr id="4" name="Footer Placeholder 3"/>
          <p:cNvSpPr>
            <a:spLocks noGrp="1"/>
          </p:cNvSpPr>
          <p:nvPr>
            <p:ph type="ftr" sz="quarter" idx="11"/>
          </p:nvPr>
        </p:nvSpPr>
        <p:spPr/>
        <p:txBody>
          <a:bodyPr/>
          <a:lstStyle/>
          <a:p>
            <a:r>
              <a:rPr lang="en-US"/>
              <a:t>© 2016 EV3Lessons.com, Last edit 7/06/2016</a:t>
            </a:r>
          </a:p>
        </p:txBody>
      </p:sp>
      <p:pic>
        <p:nvPicPr>
          <p:cNvPr id="5" name="Picture 4" descr="Screen Shot 2014-11-04 at 1.16.4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222" y="2040021"/>
            <a:ext cx="8686801" cy="1817566"/>
          </a:xfrm>
          <a:prstGeom prst="rect">
            <a:avLst/>
          </a:prstGeom>
        </p:spPr>
      </p:pic>
      <p:sp>
        <p:nvSpPr>
          <p:cNvPr id="6" name="TextBox 5"/>
          <p:cNvSpPr txBox="1"/>
          <p:nvPr/>
        </p:nvSpPr>
        <p:spPr>
          <a:xfrm>
            <a:off x="1871694" y="4671083"/>
            <a:ext cx="1547368" cy="369332"/>
          </a:xfrm>
          <a:prstGeom prst="rect">
            <a:avLst/>
          </a:prstGeom>
          <a:noFill/>
        </p:spPr>
        <p:txBody>
          <a:bodyPr wrap="square" rtlCol="0">
            <a:spAutoFit/>
          </a:bodyPr>
          <a:lstStyle/>
          <a:p>
            <a:r>
              <a:rPr lang="en-US" dirty="0" err="1" smtClean="0"/>
              <a:t>Più</a:t>
            </a:r>
            <a:r>
              <a:rPr lang="en-US" dirty="0" smtClean="0"/>
              <a:t> </a:t>
            </a:r>
            <a:r>
              <a:rPr lang="en-US" dirty="0" err="1" smtClean="0"/>
              <a:t>affidabile</a:t>
            </a:r>
            <a:r>
              <a:rPr lang="en-US" dirty="0" smtClean="0"/>
              <a:t>!</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t>10</a:t>
            </a:fld>
            <a:endParaRPr lang="en-US"/>
          </a:p>
        </p:txBody>
      </p:sp>
      <p:sp>
        <p:nvSpPr>
          <p:cNvPr id="7" name="CasellaDiTesto 6"/>
          <p:cNvSpPr txBox="1"/>
          <p:nvPr/>
        </p:nvSpPr>
        <p:spPr>
          <a:xfrm>
            <a:off x="818982" y="1522013"/>
            <a:ext cx="1884459" cy="669414"/>
          </a:xfrm>
          <a:prstGeom prst="rect">
            <a:avLst/>
          </a:prstGeom>
          <a:solidFill>
            <a:schemeClr val="bg1">
              <a:lumMod val="85000"/>
            </a:schemeClr>
          </a:solidFill>
        </p:spPr>
        <p:txBody>
          <a:bodyPr wrap="square" rtlCol="0">
            <a:spAutoFit/>
          </a:bodyPr>
          <a:lstStyle/>
          <a:p>
            <a:pPr>
              <a:lnSpc>
                <a:spcPts val="900"/>
              </a:lnSpc>
            </a:pPr>
            <a:r>
              <a:rPr lang="it-IT" sz="1200" dirty="0" smtClean="0"/>
              <a:t>Questa sezione mette tutti i motori in folle in modo che possiate muoverli manualmente senza avere </a:t>
            </a:r>
            <a:r>
              <a:rPr lang="it-IT" sz="1200" dirty="0" smtClean="0"/>
              <a:t>resistenza</a:t>
            </a:r>
            <a:endParaRPr lang="it-IT" sz="1200" dirty="0"/>
          </a:p>
        </p:txBody>
      </p:sp>
      <p:sp>
        <p:nvSpPr>
          <p:cNvPr id="8" name="CasellaDiTesto 7"/>
          <p:cNvSpPr txBox="1"/>
          <p:nvPr/>
        </p:nvSpPr>
        <p:spPr>
          <a:xfrm>
            <a:off x="2764639" y="1522013"/>
            <a:ext cx="1020182" cy="553998"/>
          </a:xfrm>
          <a:prstGeom prst="rect">
            <a:avLst/>
          </a:prstGeom>
          <a:solidFill>
            <a:schemeClr val="bg1">
              <a:lumMod val="85000"/>
            </a:schemeClr>
          </a:solidFill>
        </p:spPr>
        <p:txBody>
          <a:bodyPr wrap="square" rtlCol="0">
            <a:spAutoFit/>
          </a:bodyPr>
          <a:lstStyle/>
          <a:p>
            <a:pPr>
              <a:lnSpc>
                <a:spcPts val="900"/>
              </a:lnSpc>
            </a:pPr>
            <a:r>
              <a:rPr lang="it-IT" sz="1200" dirty="0" smtClean="0"/>
              <a:t>Premete il tasto centrale per ripartire</a:t>
            </a:r>
            <a:endParaRPr lang="it-IT" sz="1200" dirty="0"/>
          </a:p>
        </p:txBody>
      </p:sp>
      <p:sp>
        <p:nvSpPr>
          <p:cNvPr id="9" name="CasellaDiTesto 8"/>
          <p:cNvSpPr txBox="1"/>
          <p:nvPr/>
        </p:nvSpPr>
        <p:spPr>
          <a:xfrm>
            <a:off x="3858343" y="1522013"/>
            <a:ext cx="1850693" cy="450380"/>
          </a:xfrm>
          <a:prstGeom prst="rect">
            <a:avLst/>
          </a:prstGeom>
          <a:solidFill>
            <a:schemeClr val="bg1">
              <a:lumMod val="85000"/>
            </a:schemeClr>
          </a:solidFill>
        </p:spPr>
        <p:txBody>
          <a:bodyPr wrap="square" rtlCol="0">
            <a:spAutoFit/>
          </a:bodyPr>
          <a:lstStyle/>
          <a:p>
            <a:pPr>
              <a:lnSpc>
                <a:spcPts val="900"/>
              </a:lnSpc>
            </a:pPr>
            <a:r>
              <a:rPr lang="it-IT" sz="1200" dirty="0" smtClean="0"/>
              <a:t>Qui abbiamo aggiunto un passaggio per resettare i motori</a:t>
            </a:r>
            <a:endParaRPr lang="it-IT" sz="1200" dirty="0"/>
          </a:p>
        </p:txBody>
      </p:sp>
      <p:sp>
        <p:nvSpPr>
          <p:cNvPr id="10" name="CasellaDiTesto 9"/>
          <p:cNvSpPr txBox="1"/>
          <p:nvPr/>
        </p:nvSpPr>
        <p:spPr>
          <a:xfrm>
            <a:off x="5779510" y="1522013"/>
            <a:ext cx="1020182" cy="553998"/>
          </a:xfrm>
          <a:prstGeom prst="rect">
            <a:avLst/>
          </a:prstGeom>
          <a:solidFill>
            <a:schemeClr val="bg1">
              <a:lumMod val="85000"/>
            </a:schemeClr>
          </a:solidFill>
        </p:spPr>
        <p:txBody>
          <a:bodyPr wrap="square" rtlCol="0">
            <a:spAutoFit/>
          </a:bodyPr>
          <a:lstStyle/>
          <a:p>
            <a:pPr>
              <a:lnSpc>
                <a:spcPts val="900"/>
              </a:lnSpc>
            </a:pPr>
            <a:r>
              <a:rPr lang="it-IT" sz="1200" dirty="0" smtClean="0"/>
              <a:t>Premete il tasto centrale per ripartire</a:t>
            </a:r>
            <a:endParaRPr lang="it-IT" sz="1200" dirty="0"/>
          </a:p>
        </p:txBody>
      </p:sp>
      <p:sp>
        <p:nvSpPr>
          <p:cNvPr id="11" name="CasellaDiTesto 10"/>
          <p:cNvSpPr txBox="1"/>
          <p:nvPr/>
        </p:nvSpPr>
        <p:spPr>
          <a:xfrm>
            <a:off x="6915252" y="1522013"/>
            <a:ext cx="1909433" cy="669414"/>
          </a:xfrm>
          <a:prstGeom prst="rect">
            <a:avLst/>
          </a:prstGeom>
          <a:solidFill>
            <a:schemeClr val="bg1">
              <a:lumMod val="85000"/>
            </a:schemeClr>
          </a:solidFill>
        </p:spPr>
        <p:txBody>
          <a:bodyPr wrap="square" rtlCol="0">
            <a:spAutoFit/>
          </a:bodyPr>
          <a:lstStyle/>
          <a:p>
            <a:pPr>
              <a:lnSpc>
                <a:spcPts val="900"/>
              </a:lnSpc>
            </a:pPr>
            <a:r>
              <a:rPr lang="it-IT" sz="1200" dirty="0" smtClean="0"/>
              <a:t>Adesso, quando chiederete al motore A di muoversi di 10°, esso si muoverà di 10° a partire dal punto in cui avete piazzato il braccio</a:t>
            </a:r>
            <a:endParaRPr lang="it-IT" sz="1200" dirty="0"/>
          </a:p>
        </p:txBody>
      </p:sp>
      <p:sp>
        <p:nvSpPr>
          <p:cNvPr id="12" name="CasellaDiTesto 11"/>
          <p:cNvSpPr txBox="1"/>
          <p:nvPr/>
        </p:nvSpPr>
        <p:spPr>
          <a:xfrm>
            <a:off x="960496" y="3434009"/>
            <a:ext cx="4716000" cy="553998"/>
          </a:xfrm>
          <a:prstGeom prst="rect">
            <a:avLst/>
          </a:prstGeom>
          <a:solidFill>
            <a:schemeClr val="bg1">
              <a:lumMod val="85000"/>
            </a:schemeClr>
          </a:solidFill>
        </p:spPr>
        <p:txBody>
          <a:bodyPr wrap="square" rtlCol="0">
            <a:spAutoFit/>
          </a:bodyPr>
          <a:lstStyle/>
          <a:p>
            <a:pPr>
              <a:lnSpc>
                <a:spcPts val="900"/>
              </a:lnSpc>
            </a:pPr>
            <a:r>
              <a:rPr lang="it-IT" sz="1200" dirty="0" smtClean="0"/>
              <a:t>Questo codice mostra che il motore del braccio  (A) avrà un movimento più preciso perché siete in grado di stabilire una posizione di partenza per il braccio in base. Muovete il braccio manualmente di almeno 90° per vedere la differenza</a:t>
            </a:r>
            <a:endParaRPr lang="it-IT" sz="1200" dirty="0"/>
          </a:p>
        </p:txBody>
      </p:sp>
    </p:spTree>
    <p:extLst>
      <p:ext uri="{BB962C8B-B14F-4D97-AF65-F5344CB8AC3E}">
        <p14:creationId xmlns:p14="http://schemas.microsoft.com/office/powerpoint/2010/main" val="679858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Altri</a:t>
            </a:r>
            <a:r>
              <a:rPr lang="en-US" dirty="0" smtClean="0"/>
              <a:t> </a:t>
            </a:r>
            <a:r>
              <a:rPr lang="en-US" dirty="0" err="1" smtClean="0"/>
              <a:t>fattori</a:t>
            </a:r>
            <a:r>
              <a:rPr lang="en-US" dirty="0" smtClean="0"/>
              <a:t> </a:t>
            </a:r>
            <a:r>
              <a:rPr lang="en-US" dirty="0" err="1" smtClean="0"/>
              <a:t>nell’affidabilità</a:t>
            </a:r>
            <a:endParaRPr lang="en-US" dirty="0"/>
          </a:p>
        </p:txBody>
      </p:sp>
      <p:sp>
        <p:nvSpPr>
          <p:cNvPr id="3" name="Content Placeholder 2"/>
          <p:cNvSpPr>
            <a:spLocks noGrp="1"/>
          </p:cNvSpPr>
          <p:nvPr>
            <p:ph idx="1"/>
          </p:nvPr>
        </p:nvSpPr>
        <p:spPr/>
        <p:txBody>
          <a:bodyPr>
            <a:normAutofit/>
          </a:bodyPr>
          <a:lstStyle/>
          <a:p>
            <a:r>
              <a:rPr lang="en-US" dirty="0" err="1" smtClean="0"/>
              <a:t>Carica</a:t>
            </a:r>
            <a:r>
              <a:rPr lang="en-US" dirty="0" smtClean="0"/>
              <a:t> </a:t>
            </a:r>
            <a:r>
              <a:rPr lang="en-US" dirty="0" err="1" smtClean="0"/>
              <a:t>della</a:t>
            </a:r>
            <a:r>
              <a:rPr lang="en-US" dirty="0" smtClean="0"/>
              <a:t> </a:t>
            </a:r>
            <a:r>
              <a:rPr lang="en-US" dirty="0" err="1" smtClean="0"/>
              <a:t>batteria</a:t>
            </a:r>
            <a:endParaRPr lang="en-US" dirty="0"/>
          </a:p>
          <a:p>
            <a:pPr lvl="1"/>
            <a:r>
              <a:rPr lang="en-US" dirty="0" smtClean="0"/>
              <a:t>Se </a:t>
            </a:r>
            <a:r>
              <a:rPr lang="en-US" dirty="0" err="1" smtClean="0"/>
              <a:t>programmate</a:t>
            </a:r>
            <a:r>
              <a:rPr lang="en-US" dirty="0" smtClean="0"/>
              <a:t> </a:t>
            </a:r>
            <a:r>
              <a:rPr lang="en-US" dirty="0" err="1" smtClean="0"/>
              <a:t>il</a:t>
            </a:r>
            <a:r>
              <a:rPr lang="en-US" dirty="0" smtClean="0"/>
              <a:t> </a:t>
            </a:r>
            <a:r>
              <a:rPr lang="en-US" dirty="0" err="1" smtClean="0"/>
              <a:t>vostro</a:t>
            </a:r>
            <a:r>
              <a:rPr lang="en-US" dirty="0" smtClean="0"/>
              <a:t> </a:t>
            </a:r>
            <a:r>
              <a:rPr lang="en-US" dirty="0" err="1" smtClean="0"/>
              <a:t>botto</a:t>
            </a:r>
            <a:r>
              <a:rPr lang="en-US" dirty="0" smtClean="0"/>
              <a:t> </a:t>
            </a:r>
            <a:r>
              <a:rPr lang="en-US" dirty="0" err="1" smtClean="0"/>
              <a:t>quando</a:t>
            </a:r>
            <a:r>
              <a:rPr lang="en-US" dirty="0" smtClean="0"/>
              <a:t> la </a:t>
            </a:r>
            <a:r>
              <a:rPr lang="en-US" dirty="0" err="1" smtClean="0"/>
              <a:t>carica</a:t>
            </a:r>
            <a:r>
              <a:rPr lang="en-US" dirty="0" smtClean="0"/>
              <a:t> </a:t>
            </a:r>
            <a:r>
              <a:rPr lang="en-US" dirty="0" err="1" smtClean="0"/>
              <a:t>della</a:t>
            </a:r>
            <a:r>
              <a:rPr lang="en-US" dirty="0" smtClean="0"/>
              <a:t> </a:t>
            </a:r>
            <a:r>
              <a:rPr lang="en-US" dirty="0" err="1" smtClean="0"/>
              <a:t>batteria</a:t>
            </a:r>
            <a:r>
              <a:rPr lang="en-US" dirty="0" smtClean="0"/>
              <a:t> </a:t>
            </a:r>
            <a:r>
              <a:rPr lang="en-US" dirty="0" err="1" smtClean="0"/>
              <a:t>bassa</a:t>
            </a:r>
            <a:r>
              <a:rPr lang="en-US" dirty="0" smtClean="0"/>
              <a:t>, non </a:t>
            </a:r>
            <a:r>
              <a:rPr lang="en-US" dirty="0" err="1" smtClean="0"/>
              <a:t>si</a:t>
            </a:r>
            <a:r>
              <a:rPr lang="en-US" dirty="0" smtClean="0"/>
              <a:t> </a:t>
            </a:r>
            <a:r>
              <a:rPr lang="en-US" dirty="0" err="1" smtClean="0"/>
              <a:t>comportava</a:t>
            </a:r>
            <a:r>
              <a:rPr lang="en-US" dirty="0" smtClean="0"/>
              <a:t> </a:t>
            </a:r>
            <a:r>
              <a:rPr lang="en-US" dirty="0" err="1" smtClean="0"/>
              <a:t>nello</a:t>
            </a:r>
            <a:r>
              <a:rPr lang="en-US" dirty="0" smtClean="0"/>
              <a:t> </a:t>
            </a:r>
            <a:r>
              <a:rPr lang="en-US" dirty="0" err="1" smtClean="0"/>
              <a:t>stesso</a:t>
            </a:r>
            <a:r>
              <a:rPr lang="en-US" dirty="0" smtClean="0"/>
              <a:t> </a:t>
            </a:r>
            <a:r>
              <a:rPr lang="en-US" dirty="0" err="1" smtClean="0"/>
              <a:t>modo</a:t>
            </a:r>
            <a:r>
              <a:rPr lang="en-US" dirty="0" smtClean="0"/>
              <a:t> </a:t>
            </a:r>
            <a:r>
              <a:rPr lang="en-US" dirty="0" err="1" smtClean="0"/>
              <a:t>quando</a:t>
            </a:r>
            <a:r>
              <a:rPr lang="en-US" dirty="0" smtClean="0"/>
              <a:t> la </a:t>
            </a:r>
            <a:r>
              <a:rPr lang="en-US" dirty="0" err="1" smtClean="0"/>
              <a:t>batteria</a:t>
            </a:r>
            <a:r>
              <a:rPr lang="en-US" dirty="0" smtClean="0"/>
              <a:t> </a:t>
            </a:r>
            <a:r>
              <a:rPr lang="en-US" dirty="0" err="1" smtClean="0"/>
              <a:t>sarà</a:t>
            </a:r>
            <a:r>
              <a:rPr lang="en-US" dirty="0" smtClean="0"/>
              <a:t> in </a:t>
            </a:r>
            <a:r>
              <a:rPr lang="en-US" dirty="0" err="1" smtClean="0"/>
              <a:t>piena</a:t>
            </a:r>
            <a:r>
              <a:rPr lang="en-US" dirty="0" smtClean="0"/>
              <a:t> </a:t>
            </a:r>
            <a:r>
              <a:rPr lang="en-US" dirty="0" err="1" smtClean="0"/>
              <a:t>carica</a:t>
            </a:r>
            <a:endParaRPr lang="en-US" dirty="0"/>
          </a:p>
          <a:p>
            <a:pPr lvl="2"/>
            <a:r>
              <a:rPr lang="en-US" dirty="0" smtClean="0"/>
              <a:t>I </a:t>
            </a:r>
            <a:r>
              <a:rPr lang="en-US" dirty="0" err="1" smtClean="0"/>
              <a:t>motori</a:t>
            </a:r>
            <a:r>
              <a:rPr lang="en-US" dirty="0" smtClean="0"/>
              <a:t> </a:t>
            </a:r>
            <a:r>
              <a:rPr lang="en-US" dirty="0" err="1" smtClean="0"/>
              <a:t>si</a:t>
            </a:r>
            <a:r>
              <a:rPr lang="en-US" dirty="0" smtClean="0"/>
              <a:t> </a:t>
            </a:r>
            <a:r>
              <a:rPr lang="en-US" dirty="0" err="1" smtClean="0"/>
              <a:t>comportano</a:t>
            </a:r>
            <a:r>
              <a:rPr lang="en-US" dirty="0" smtClean="0"/>
              <a:t> in </a:t>
            </a:r>
            <a:r>
              <a:rPr lang="en-US" dirty="0" err="1" smtClean="0"/>
              <a:t>maniera</a:t>
            </a:r>
            <a:r>
              <a:rPr lang="en-US" dirty="0" smtClean="0"/>
              <a:t> </a:t>
            </a:r>
            <a:r>
              <a:rPr lang="en-US" dirty="0" err="1" smtClean="0"/>
              <a:t>differente</a:t>
            </a:r>
            <a:r>
              <a:rPr lang="en-US" dirty="0" smtClean="0"/>
              <a:t> </a:t>
            </a:r>
            <a:r>
              <a:rPr lang="en-US" dirty="0" err="1" smtClean="0"/>
              <a:t>quando</a:t>
            </a:r>
            <a:r>
              <a:rPr lang="en-US" dirty="0" smtClean="0"/>
              <a:t> la </a:t>
            </a:r>
            <a:r>
              <a:rPr lang="en-US" dirty="0" err="1" smtClean="0"/>
              <a:t>batteria</a:t>
            </a:r>
            <a:r>
              <a:rPr lang="en-US" dirty="0" smtClean="0"/>
              <a:t> </a:t>
            </a:r>
            <a:r>
              <a:rPr lang="en-US" dirty="0" err="1" smtClean="0"/>
              <a:t>scarica</a:t>
            </a:r>
            <a:endParaRPr lang="en-US" dirty="0" smtClean="0"/>
          </a:p>
          <a:p>
            <a:pPr lvl="2"/>
            <a:r>
              <a:rPr lang="en-US" dirty="0" smtClean="0"/>
              <a:t>Ma </a:t>
            </a:r>
            <a:r>
              <a:rPr lang="en-US" dirty="0" err="1" smtClean="0"/>
              <a:t>usando</a:t>
            </a:r>
            <a:r>
              <a:rPr lang="en-US" dirty="0" smtClean="0"/>
              <a:t> i </a:t>
            </a:r>
            <a:r>
              <a:rPr lang="en-US" dirty="0" err="1" smtClean="0"/>
              <a:t>sensori</a:t>
            </a:r>
            <a:r>
              <a:rPr lang="en-US" dirty="0" smtClean="0"/>
              <a:t> vi </a:t>
            </a:r>
            <a:r>
              <a:rPr lang="en-US" dirty="0" err="1" smtClean="0"/>
              <a:t>renderete</a:t>
            </a:r>
            <a:r>
              <a:rPr lang="en-US" dirty="0" smtClean="0"/>
              <a:t> </a:t>
            </a:r>
            <a:r>
              <a:rPr lang="en-US" dirty="0" err="1" smtClean="0"/>
              <a:t>indipendenti</a:t>
            </a:r>
            <a:r>
              <a:rPr lang="en-US" dirty="0" smtClean="0"/>
              <a:t> </a:t>
            </a:r>
            <a:r>
              <a:rPr lang="en-US" dirty="0" err="1" smtClean="0"/>
              <a:t>dalla</a:t>
            </a:r>
            <a:r>
              <a:rPr lang="en-US" dirty="0" smtClean="0"/>
              <a:t> </a:t>
            </a:r>
            <a:r>
              <a:rPr lang="en-US" dirty="0" err="1" smtClean="0"/>
              <a:t>carica</a:t>
            </a:r>
            <a:r>
              <a:rPr lang="en-US" dirty="0" smtClean="0"/>
              <a:t> </a:t>
            </a:r>
            <a:r>
              <a:rPr lang="en-US" dirty="0" err="1" smtClean="0"/>
              <a:t>della</a:t>
            </a:r>
            <a:r>
              <a:rPr lang="en-US" dirty="0" smtClean="0"/>
              <a:t> </a:t>
            </a:r>
            <a:r>
              <a:rPr lang="en-US" dirty="0" err="1" smtClean="0"/>
              <a:t>batteria</a:t>
            </a:r>
            <a:endParaRPr lang="en-US" dirty="0"/>
          </a:p>
          <a:p>
            <a:r>
              <a:rPr lang="it-IT" dirty="0"/>
              <a:t>I pezzi LEGO si separano nel tempo </a:t>
            </a:r>
            <a:r>
              <a:rPr lang="en-US" dirty="0" smtClean="0"/>
              <a:t>:</a:t>
            </a:r>
            <a:endParaRPr lang="en-US" dirty="0"/>
          </a:p>
          <a:p>
            <a:pPr lvl="1"/>
            <a:r>
              <a:rPr lang="it-IT" dirty="0" smtClean="0"/>
              <a:t>Stringete i </a:t>
            </a:r>
            <a:r>
              <a:rPr lang="it-IT" dirty="0"/>
              <a:t>pezzi LEGO nelle aree chiave prima di una corsa: i pioli si allentano, il che significa che i sensori potrebbero non essere nella stessa posizione di una corsa </a:t>
            </a:r>
            <a:r>
              <a:rPr lang="it-IT" dirty="0" smtClean="0"/>
              <a:t>precedente</a:t>
            </a:r>
          </a:p>
          <a:p>
            <a:pPr lvl="1"/>
            <a:r>
              <a:rPr lang="it-IT" dirty="0" smtClean="0"/>
              <a:t>Spingete </a:t>
            </a:r>
            <a:r>
              <a:rPr lang="it-IT" dirty="0"/>
              <a:t>i </a:t>
            </a:r>
            <a:r>
              <a:rPr lang="it-IT" dirty="0"/>
              <a:t>c</a:t>
            </a:r>
            <a:r>
              <a:rPr lang="it-IT" dirty="0" smtClean="0"/>
              <a:t>avi di sensori </a:t>
            </a:r>
            <a:r>
              <a:rPr lang="it-IT" dirty="0"/>
              <a:t>e motori. Escono</a:t>
            </a:r>
            <a:r>
              <a:rPr lang="en-US" dirty="0" smtClean="0"/>
              <a:t>!</a:t>
            </a:r>
            <a:endParaRPr lang="en-US" dirty="0"/>
          </a:p>
          <a:p>
            <a:r>
              <a:rPr lang="it-IT" dirty="0"/>
              <a:t>Motori e sensori non sempre corrispondono </a:t>
            </a:r>
            <a:r>
              <a:rPr lang="en-US" dirty="0" smtClean="0"/>
              <a:t>:</a:t>
            </a:r>
            <a:endParaRPr lang="en-US" dirty="0"/>
          </a:p>
          <a:p>
            <a:pPr lvl="1"/>
            <a:r>
              <a:rPr lang="it-IT" dirty="0"/>
              <a:t>Alcune squadre testano motori, sensori e ruote per assicurarsi che </a:t>
            </a:r>
            <a:r>
              <a:rPr lang="it-IT" dirty="0" smtClean="0"/>
              <a:t>combacino</a:t>
            </a:r>
          </a:p>
          <a:p>
            <a:pPr lvl="1"/>
            <a:r>
              <a:rPr lang="it-IT" dirty="0"/>
              <a:t>Non </a:t>
            </a:r>
            <a:r>
              <a:rPr lang="it-IT" dirty="0" smtClean="0"/>
              <a:t>otterrete </a:t>
            </a:r>
            <a:r>
              <a:rPr lang="it-IT" dirty="0"/>
              <a:t>mai una corrispondenza perfetta quindi </a:t>
            </a:r>
            <a:r>
              <a:rPr lang="it-IT" dirty="0" smtClean="0"/>
              <a:t>vi </a:t>
            </a:r>
            <a:r>
              <a:rPr lang="it-IT" dirty="0"/>
              <a:t>consigliamo di usare altre tecniche e accettare </a:t>
            </a:r>
            <a:r>
              <a:rPr lang="it-IT" dirty="0" smtClean="0"/>
              <a:t>queste imperfezioni</a:t>
            </a:r>
            <a:endParaRPr lang="en-US" dirty="0"/>
          </a:p>
        </p:txBody>
      </p:sp>
      <p:sp>
        <p:nvSpPr>
          <p:cNvPr id="4" name="Footer Placeholder 3"/>
          <p:cNvSpPr>
            <a:spLocks noGrp="1"/>
          </p:cNvSpPr>
          <p:nvPr>
            <p:ph type="ftr" sz="quarter" idx="11"/>
          </p:nvPr>
        </p:nvSpPr>
        <p:spPr/>
        <p:txBody>
          <a:bodyPr/>
          <a:lstStyle/>
          <a:p>
            <a:r>
              <a:rPr lang="en-US"/>
              <a:t>© 2016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t>11</a:t>
            </a:fld>
            <a:endParaRPr lang="en-US"/>
          </a:p>
        </p:txBody>
      </p:sp>
    </p:spTree>
    <p:extLst>
      <p:ext uri="{BB962C8B-B14F-4D97-AF65-F5344CB8AC3E}">
        <p14:creationId xmlns:p14="http://schemas.microsoft.com/office/powerpoint/2010/main" val="3749712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227874" y="287088"/>
            <a:ext cx="8596812" cy="874055"/>
          </a:xfrm>
        </p:spPr>
        <p:txBody>
          <a:bodyPr/>
          <a:lstStyle/>
          <a:p>
            <a:r>
              <a:rPr lang="en-US" dirty="0" smtClean="0"/>
              <a:t>CREDITI</a:t>
            </a:r>
            <a:endParaRPr lang="en-US" dirty="0"/>
          </a:p>
        </p:txBody>
      </p:sp>
      <p:sp>
        <p:nvSpPr>
          <p:cNvPr id="11" name="Content Placeholder 2"/>
          <p:cNvSpPr>
            <a:spLocks noGrp="1"/>
          </p:cNvSpPr>
          <p:nvPr>
            <p:ph idx="1"/>
          </p:nvPr>
        </p:nvSpPr>
        <p:spPr>
          <a:xfrm>
            <a:off x="227874" y="1505616"/>
            <a:ext cx="8596811" cy="4654528"/>
          </a:xfrm>
        </p:spPr>
        <p:txBody>
          <a:bodyPr/>
          <a:lstStyle/>
          <a:p>
            <a:r>
              <a:rPr lang="en-US" dirty="0" err="1" smtClean="0"/>
              <a:t>Questo</a:t>
            </a:r>
            <a:r>
              <a:rPr lang="en-US" dirty="0" smtClean="0"/>
              <a:t> tutorial è </a:t>
            </a:r>
            <a:r>
              <a:rPr lang="en-US" dirty="0" err="1" smtClean="0"/>
              <a:t>stato</a:t>
            </a:r>
            <a:r>
              <a:rPr lang="en-US" dirty="0" smtClean="0"/>
              <a:t> </a:t>
            </a:r>
            <a:r>
              <a:rPr lang="en-US" dirty="0" err="1" smtClean="0"/>
              <a:t>creato</a:t>
            </a:r>
            <a:r>
              <a:rPr lang="en-US" dirty="0" smtClean="0"/>
              <a:t> da Sanjay </a:t>
            </a:r>
            <a:r>
              <a:rPr lang="en-US" dirty="0"/>
              <a:t>Seshan and </a:t>
            </a:r>
            <a:r>
              <a:rPr lang="en-US" dirty="0" err="1"/>
              <a:t>Arvind</a:t>
            </a:r>
            <a:r>
              <a:rPr lang="en-US" dirty="0"/>
              <a:t> </a:t>
            </a:r>
            <a:r>
              <a:rPr lang="en-US" dirty="0" err="1"/>
              <a:t>Seshan</a:t>
            </a:r>
            <a:endParaRPr lang="en-US" dirty="0"/>
          </a:p>
          <a:p>
            <a:r>
              <a:rPr lang="en-US" dirty="0" err="1" smtClean="0"/>
              <a:t>Altre</a:t>
            </a:r>
            <a:r>
              <a:rPr lang="en-US" dirty="0" smtClean="0"/>
              <a:t> </a:t>
            </a:r>
            <a:r>
              <a:rPr lang="en-US" dirty="0" err="1" smtClean="0"/>
              <a:t>lezioni</a:t>
            </a:r>
            <a:r>
              <a:rPr lang="en-US" dirty="0" smtClean="0"/>
              <a:t> </a:t>
            </a:r>
            <a:r>
              <a:rPr lang="en-US" dirty="0" err="1" smtClean="0"/>
              <a:t>sono</a:t>
            </a:r>
            <a:r>
              <a:rPr lang="en-US" dirty="0" smtClean="0"/>
              <a:t> </a:t>
            </a:r>
            <a:r>
              <a:rPr lang="en-US" dirty="0" err="1" smtClean="0"/>
              <a:t>disponibili</a:t>
            </a:r>
            <a:r>
              <a:rPr lang="en-US" dirty="0" smtClean="0"/>
              <a:t> </a:t>
            </a:r>
            <a:r>
              <a:rPr lang="en-US" dirty="0" err="1" smtClean="0"/>
              <a:t>nel</a:t>
            </a:r>
            <a:r>
              <a:rPr lang="en-US" dirty="0" smtClean="0"/>
              <a:t> </a:t>
            </a:r>
            <a:r>
              <a:rPr lang="en-US" dirty="0" err="1" smtClean="0"/>
              <a:t>sito</a:t>
            </a:r>
            <a:r>
              <a:rPr lang="en-US" dirty="0" smtClean="0"/>
              <a:t> </a:t>
            </a:r>
            <a:r>
              <a:rPr lang="en-US" dirty="0" smtClean="0">
                <a:hlinkClick r:id="rId2"/>
              </a:rPr>
              <a:t>www.ev3lessons.com</a:t>
            </a:r>
            <a:endParaRPr lang="en-US" dirty="0" smtClean="0"/>
          </a:p>
          <a:p>
            <a:r>
              <a:rPr lang="en-US" dirty="0" err="1" smtClean="0"/>
              <a:t>Traduzione</a:t>
            </a:r>
            <a:r>
              <a:rPr lang="en-US" dirty="0" smtClean="0"/>
              <a:t>: Giuseppe </a:t>
            </a:r>
            <a:r>
              <a:rPr lang="en-US" dirty="0" err="1" smtClean="0"/>
              <a:t>Comis</a:t>
            </a:r>
            <a:endParaRPr lang="en-US" dirty="0"/>
          </a:p>
        </p:txBody>
      </p:sp>
      <p:sp>
        <p:nvSpPr>
          <p:cNvPr id="12" name="Footer Placeholder 3"/>
          <p:cNvSpPr>
            <a:spLocks noGrp="1"/>
          </p:cNvSpPr>
          <p:nvPr>
            <p:ph type="ftr" sz="quarter" idx="11"/>
          </p:nvPr>
        </p:nvSpPr>
        <p:spPr>
          <a:xfrm>
            <a:off x="2764639" y="6459786"/>
            <a:ext cx="3617103" cy="365125"/>
          </a:xfrm>
        </p:spPr>
        <p:txBody>
          <a:bodyPr/>
          <a:lstStyle/>
          <a:p>
            <a:r>
              <a:rPr lang="en-US"/>
              <a:t>Copytight © 2015 EV3Lessons.com, Last edit 7/06/2016</a:t>
            </a:r>
            <a:endParaRPr lang="en-US" dirty="0"/>
          </a:p>
        </p:txBody>
      </p:sp>
      <p:sp>
        <p:nvSpPr>
          <p:cNvPr id="13" name="Rectangle 1"/>
          <p:cNvSpPr>
            <a:spLocks noChangeArrowheads="1"/>
          </p:cNvSpPr>
          <p:nvPr/>
        </p:nvSpPr>
        <p:spPr bwMode="auto">
          <a:xfrm>
            <a:off x="457199" y="4788453"/>
            <a:ext cx="7913347" cy="92333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defTabSz="914400"/>
            <a:r>
              <a:rPr kumimoji="0" lang="en-US" altLang="en-US" sz="2000" b="0" i="0" u="none" strike="noStrike" cap="none" normalizeH="0" baseline="0" dirty="0">
                <a:ln>
                  <a:noFill/>
                </a:ln>
                <a:solidFill>
                  <a:srgbClr val="4374B7"/>
                </a:solidFill>
                <a:effectLst/>
                <a:latin typeface="Helvetica Neue"/>
              </a:rPr>
              <a:t>                         </a:t>
            </a:r>
            <a:r>
              <a:rPr kumimoji="0" lang="en-US" altLang="en-US" sz="1600" b="0" i="0" u="none" strike="noStrike" cap="none" normalizeH="0" baseline="0" dirty="0">
                <a:ln>
                  <a:noFill/>
                </a:ln>
                <a:solidFill>
                  <a:schemeClr val="tx1"/>
                </a:solidFill>
                <a:effectLst/>
              </a:rPr>
              <a:t/>
            </a:r>
            <a:br>
              <a:rPr kumimoji="0" lang="en-US" altLang="en-US" sz="1600" b="0" i="0" u="none" strike="noStrike" cap="none" normalizeH="0" baseline="0" dirty="0">
                <a:ln>
                  <a:noFill/>
                </a:ln>
                <a:solidFill>
                  <a:schemeClr val="tx1"/>
                </a:solidFill>
                <a:effectLst/>
              </a:rPr>
            </a:br>
            <a:r>
              <a:rPr lang="en-US" altLang="en-US" sz="2000" dirty="0" err="1">
                <a:solidFill>
                  <a:srgbClr val="000000"/>
                </a:solidFill>
                <a:latin typeface="Helvetica Neue"/>
              </a:rPr>
              <a:t>Questo</a:t>
            </a:r>
            <a:r>
              <a:rPr lang="en-US" altLang="en-US" sz="2000" dirty="0">
                <a:solidFill>
                  <a:srgbClr val="000000"/>
                </a:solidFill>
                <a:latin typeface="Helvetica Neue"/>
              </a:rPr>
              <a:t> </a:t>
            </a:r>
            <a:r>
              <a:rPr lang="en-US" altLang="en-US" sz="2000" dirty="0" err="1">
                <a:solidFill>
                  <a:srgbClr val="000000"/>
                </a:solidFill>
                <a:latin typeface="Helvetica Neue"/>
              </a:rPr>
              <a:t>lavoro</a:t>
            </a:r>
            <a:r>
              <a:rPr lang="en-US" altLang="en-US" sz="2000" dirty="0">
                <a:solidFill>
                  <a:srgbClr val="000000"/>
                </a:solidFill>
                <a:latin typeface="Helvetica Neue"/>
              </a:rPr>
              <a:t> è </a:t>
            </a:r>
            <a:r>
              <a:rPr lang="en-US" altLang="en-US" sz="2000" dirty="0" err="1">
                <a:solidFill>
                  <a:srgbClr val="000000"/>
                </a:solidFill>
                <a:latin typeface="Helvetica Neue"/>
              </a:rPr>
              <a:t>soggetto</a:t>
            </a:r>
            <a:r>
              <a:rPr lang="en-US" altLang="en-US" sz="2000" dirty="0">
                <a:solidFill>
                  <a:srgbClr val="000000"/>
                </a:solidFill>
                <a:latin typeface="Helvetica Neue"/>
              </a:rPr>
              <a:t> a </a:t>
            </a:r>
            <a:r>
              <a:rPr kumimoji="0" lang="en-US" altLang="en-US" sz="2000" b="0" i="0" u="none" strike="noStrike" cap="none" normalizeH="0" baseline="0" dirty="0">
                <a:ln>
                  <a:noFill/>
                </a:ln>
                <a:solidFill>
                  <a:srgbClr val="000000"/>
                </a:solidFill>
                <a:effectLst/>
                <a:latin typeface="Helvetica Neue"/>
              </a:rPr>
              <a:t> </a:t>
            </a:r>
            <a:r>
              <a:rPr kumimoji="0" lang="en-US" altLang="en-US" sz="2000" b="0" i="0" u="none" strike="noStrike" cap="none" normalizeH="0" baseline="0" dirty="0">
                <a:ln>
                  <a:noFill/>
                </a:ln>
                <a:solidFill>
                  <a:srgbClr val="4374B7"/>
                </a:solidFill>
                <a:effectLst/>
                <a:latin typeface="Helvetica Neue"/>
                <a:hlinkClick r:id="rId3"/>
              </a:rPr>
              <a:t>Creative Commons Attribution-</a:t>
            </a:r>
            <a:r>
              <a:rPr kumimoji="0" lang="en-US" altLang="en-US" sz="2000" b="0" i="0" u="none" strike="noStrike" cap="none" normalizeH="0" baseline="0" dirty="0" err="1">
                <a:ln>
                  <a:noFill/>
                </a:ln>
                <a:solidFill>
                  <a:srgbClr val="4374B7"/>
                </a:solidFill>
                <a:effectLst/>
                <a:latin typeface="Helvetica Neue"/>
                <a:hlinkClick r:id="rId3"/>
              </a:rPr>
              <a:t>NonCommercial</a:t>
            </a:r>
            <a:r>
              <a:rPr kumimoji="0" lang="en-US" altLang="en-US" sz="2000" b="0" i="0" u="none" strike="noStrike" cap="none" normalizeH="0" baseline="0" dirty="0">
                <a:ln>
                  <a:noFill/>
                </a:ln>
                <a:solidFill>
                  <a:srgbClr val="4374B7"/>
                </a:solidFill>
                <a:effectLst/>
                <a:latin typeface="Helvetica Neue"/>
                <a:hlinkClick r:id="rId3"/>
              </a:rPr>
              <a:t>-</a:t>
            </a:r>
            <a:r>
              <a:rPr kumimoji="0" lang="en-US" altLang="en-US" sz="2000" b="0" i="0" u="none" strike="noStrike" cap="none" normalizeH="0" baseline="0" dirty="0" err="1">
                <a:ln>
                  <a:noFill/>
                </a:ln>
                <a:solidFill>
                  <a:srgbClr val="4374B7"/>
                </a:solidFill>
                <a:effectLst/>
                <a:latin typeface="Helvetica Neue"/>
                <a:hlinkClick r:id="rId3"/>
              </a:rPr>
              <a:t>ShareAlike</a:t>
            </a:r>
            <a:r>
              <a:rPr kumimoji="0" lang="en-US" altLang="en-US" sz="2000" b="0" i="0" u="none" strike="noStrike" cap="none" normalizeH="0" baseline="0" dirty="0">
                <a:ln>
                  <a:noFill/>
                </a:ln>
                <a:solidFill>
                  <a:srgbClr val="4374B7"/>
                </a:solidFill>
                <a:effectLst/>
                <a:latin typeface="Helvetica Neue"/>
                <a:hlinkClick r:id="rId3"/>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14"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8595" y="3767327"/>
            <a:ext cx="2161449" cy="761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205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Obiettivi</a:t>
            </a:r>
            <a:r>
              <a:rPr lang="en-US" dirty="0" smtClean="0"/>
              <a:t> </a:t>
            </a:r>
            <a:r>
              <a:rPr lang="en-US" dirty="0" err="1" smtClean="0"/>
              <a:t>della</a:t>
            </a:r>
            <a:r>
              <a:rPr lang="en-US" dirty="0" smtClean="0"/>
              <a:t> </a:t>
            </a:r>
            <a:r>
              <a:rPr lang="en-US" dirty="0" err="1" smtClean="0"/>
              <a:t>lezione</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it-IT" dirty="0" smtClean="0"/>
              <a:t>Imparare come </a:t>
            </a:r>
            <a:r>
              <a:rPr lang="it-IT" dirty="0"/>
              <a:t>rendere il tuo robot più </a:t>
            </a:r>
            <a:r>
              <a:rPr lang="it-IT" dirty="0" smtClean="0"/>
              <a:t>affidabile</a:t>
            </a:r>
          </a:p>
          <a:p>
            <a:pPr marL="457200" indent="-457200">
              <a:buFont typeface="+mj-lt"/>
              <a:buAutoNum type="arabicPeriod"/>
            </a:pPr>
            <a:r>
              <a:rPr lang="it-IT" dirty="0" smtClean="0"/>
              <a:t>Conoscere i </a:t>
            </a:r>
            <a:r>
              <a:rPr lang="it-IT" dirty="0"/>
              <a:t>problemi comuni che potresti </a:t>
            </a:r>
            <a:r>
              <a:rPr lang="it-IT" dirty="0" smtClean="0"/>
              <a:t>incontrare</a:t>
            </a:r>
          </a:p>
          <a:p>
            <a:pPr marL="457200" indent="-457200">
              <a:buFont typeface="+mj-lt"/>
              <a:buAutoNum type="arabicPeriod"/>
            </a:pPr>
            <a:r>
              <a:rPr lang="en-US" dirty="0" err="1" smtClean="0"/>
              <a:t>Scoprire</a:t>
            </a:r>
            <a:r>
              <a:rPr lang="en-US" dirty="0" smtClean="0"/>
              <a:t> </a:t>
            </a:r>
            <a:r>
              <a:rPr lang="en-US" dirty="0" err="1" smtClean="0"/>
              <a:t>alcune</a:t>
            </a:r>
            <a:r>
              <a:rPr lang="en-US" dirty="0" smtClean="0"/>
              <a:t> </a:t>
            </a:r>
            <a:r>
              <a:rPr lang="en-US" dirty="0" err="1" smtClean="0"/>
              <a:t>possibili</a:t>
            </a:r>
            <a:r>
              <a:rPr lang="en-US" dirty="0" smtClean="0"/>
              <a:t> </a:t>
            </a:r>
            <a:r>
              <a:rPr lang="en-US" dirty="0" err="1" smtClean="0"/>
              <a:t>soluzioni</a:t>
            </a:r>
            <a:endParaRPr lang="en-US" dirty="0"/>
          </a:p>
          <a:p>
            <a:pPr marL="457200" indent="-457200">
              <a:buFont typeface="+mj-lt"/>
              <a:buAutoNum type="arabicPeriod"/>
            </a:pPr>
            <a:endParaRPr lang="en-US" dirty="0"/>
          </a:p>
          <a:p>
            <a:pPr marL="457200" indent="-457200">
              <a:buFont typeface="+mj-lt"/>
              <a:buAutoNum type="arabicPeriod"/>
            </a:pPr>
            <a:endParaRPr lang="en-US" dirty="0"/>
          </a:p>
          <a:p>
            <a:pPr marL="0" indent="0">
              <a:buNone/>
            </a:pPr>
            <a:r>
              <a:rPr lang="en-US" dirty="0" smtClean="0"/>
              <a:t>Nota: </a:t>
            </a:r>
            <a:r>
              <a:rPr lang="it-IT" dirty="0"/>
              <a:t>Questa lezione si concentra sui problemi di affidabilità affrontati dai team FIRST LEGO League. Molti concetti sono applicabili a situazioni di non </a:t>
            </a:r>
            <a:r>
              <a:rPr lang="it-IT" dirty="0" smtClean="0"/>
              <a:t>competizione, </a:t>
            </a:r>
            <a:r>
              <a:rPr lang="it-IT" dirty="0"/>
              <a:t>ma la terminologia nella lezione e l'obiettivo principale è per i robot da competizione</a:t>
            </a:r>
            <a:r>
              <a:rPr lang="en-US" dirty="0" smtClean="0"/>
              <a:t>.</a:t>
            </a:r>
            <a:endParaRPr lang="en-US" dirty="0"/>
          </a:p>
        </p:txBody>
      </p:sp>
      <p:sp>
        <p:nvSpPr>
          <p:cNvPr id="4" name="Footer Placeholder 3"/>
          <p:cNvSpPr>
            <a:spLocks noGrp="1"/>
          </p:cNvSpPr>
          <p:nvPr>
            <p:ph type="ftr" sz="quarter" idx="11"/>
          </p:nvPr>
        </p:nvSpPr>
        <p:spPr/>
        <p:txBody>
          <a:bodyPr/>
          <a:lstStyle/>
          <a:p>
            <a:r>
              <a:rPr lang="en-US"/>
              <a:t>© 2016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t>2</a:t>
            </a:fld>
            <a:endParaRPr lang="en-US"/>
          </a:p>
        </p:txBody>
      </p:sp>
    </p:spTree>
    <p:extLst>
      <p:ext uri="{BB962C8B-B14F-4D97-AF65-F5344CB8AC3E}">
        <p14:creationId xmlns:p14="http://schemas.microsoft.com/office/powerpoint/2010/main" val="1731185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Fonti</a:t>
            </a:r>
            <a:r>
              <a:rPr lang="en-US" dirty="0" smtClean="0"/>
              <a:t> </a:t>
            </a:r>
            <a:r>
              <a:rPr lang="en-US" dirty="0" err="1" smtClean="0"/>
              <a:t>dei</a:t>
            </a:r>
            <a:r>
              <a:rPr lang="en-US" dirty="0" smtClean="0"/>
              <a:t> </a:t>
            </a:r>
            <a:r>
              <a:rPr lang="en-US" dirty="0" err="1" smtClean="0"/>
              <a:t>problemi</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86282149"/>
              </p:ext>
            </p:extLst>
          </p:nvPr>
        </p:nvGraphicFramePr>
        <p:xfrm>
          <a:off x="477666" y="1657350"/>
          <a:ext cx="8191048" cy="4119880"/>
        </p:xfrm>
        <a:graphic>
          <a:graphicData uri="http://schemas.openxmlformats.org/drawingml/2006/table">
            <a:tbl>
              <a:tblPr firstRow="1" bandRow="1">
                <a:tableStyleId>{5C22544A-7EE6-4342-B048-85BDC9FD1C3A}</a:tableStyleId>
              </a:tblPr>
              <a:tblGrid>
                <a:gridCol w="4095524">
                  <a:extLst>
                    <a:ext uri="{9D8B030D-6E8A-4147-A177-3AD203B41FA5}">
                      <a16:colId xmlns="" xmlns:a16="http://schemas.microsoft.com/office/drawing/2014/main" val="20000"/>
                    </a:ext>
                  </a:extLst>
                </a:gridCol>
                <a:gridCol w="4095524">
                  <a:extLst>
                    <a:ext uri="{9D8B030D-6E8A-4147-A177-3AD203B41FA5}">
                      <a16:colId xmlns="" xmlns:a16="http://schemas.microsoft.com/office/drawing/2014/main" val="20001"/>
                    </a:ext>
                  </a:extLst>
                </a:gridCol>
              </a:tblGrid>
              <a:tr h="370840">
                <a:tc>
                  <a:txBody>
                    <a:bodyPr/>
                    <a:lstStyle/>
                    <a:p>
                      <a:pPr algn="ctr"/>
                      <a:r>
                        <a:rPr lang="en-US" dirty="0" err="1" smtClean="0"/>
                        <a:t>Problema</a:t>
                      </a:r>
                      <a:endParaRPr lang="en-US" dirty="0"/>
                    </a:p>
                  </a:txBody>
                  <a:tcPr/>
                </a:tc>
                <a:tc>
                  <a:txBody>
                    <a:bodyPr/>
                    <a:lstStyle/>
                    <a:p>
                      <a:pPr algn="ctr"/>
                      <a:r>
                        <a:rPr lang="en-US" dirty="0" err="1" smtClean="0"/>
                        <a:t>Impatto</a:t>
                      </a:r>
                      <a:endParaRPr lang="en-US" dirty="0"/>
                    </a:p>
                  </a:txBody>
                  <a:tcPr/>
                </a:tc>
                <a:extLst>
                  <a:ext uri="{0D108BD9-81ED-4DB2-BD59-A6C34878D82A}">
                    <a16:rowId xmlns="" xmlns:a16="http://schemas.microsoft.com/office/drawing/2014/main" val="10000"/>
                  </a:ext>
                </a:extLst>
              </a:tr>
              <a:tr h="370840">
                <a:tc>
                  <a:txBody>
                    <a:bodyPr/>
                    <a:lstStyle/>
                    <a:p>
                      <a:r>
                        <a:rPr lang="it-IT" dirty="0" smtClean="0"/>
                        <a:t>L'allineamento di partenza varia da corsa a corsa</a:t>
                      </a:r>
                      <a:endParaRPr lang="en-US" b="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Ogni corsa è diversa e le missioni a volte funzionano, a volte no.</a:t>
                      </a:r>
                      <a:endParaRPr lang="en-US" dirty="0"/>
                    </a:p>
                  </a:txBody>
                  <a:tcPr/>
                </a:tc>
                <a:extLst>
                  <a:ext uri="{0D108BD9-81ED-4DB2-BD59-A6C34878D82A}">
                    <a16:rowId xmlns=""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I robot non viaggiano dritto a lungo o non girano esattamente la stessa quantità</a:t>
                      </a:r>
                      <a:endParaRPr lang="en-US" b="0" dirty="0">
                        <a:solidFill>
                          <a:schemeClr val="tx1"/>
                        </a:solidFill>
                      </a:endParaRPr>
                    </a:p>
                  </a:txBody>
                  <a:tcPr/>
                </a:tc>
                <a:tc>
                  <a:txBody>
                    <a:bodyPr/>
                    <a:lstStyle/>
                    <a:p>
                      <a:r>
                        <a:rPr lang="it-IT" dirty="0" smtClean="0"/>
                        <a:t>È difficile prevedere esattamente la posizione del robot.</a:t>
                      </a:r>
                      <a:endParaRPr lang="en-US" dirty="0"/>
                    </a:p>
                  </a:txBody>
                  <a:tcPr/>
                </a:tc>
                <a:extLst>
                  <a:ext uri="{0D108BD9-81ED-4DB2-BD59-A6C34878D82A}">
                    <a16:rowId xmlns="" xmlns:a16="http://schemas.microsoft.com/office/drawing/2014/main" val="10002"/>
                  </a:ext>
                </a:extLst>
              </a:tr>
              <a:tr h="370840">
                <a:tc>
                  <a:txBody>
                    <a:bodyPr/>
                    <a:lstStyle/>
                    <a:p>
                      <a:r>
                        <a:rPr lang="it-IT" dirty="0" smtClean="0"/>
                        <a:t>Gli errori si accumulano mentre viaggia</a:t>
                      </a:r>
                      <a:endParaRPr lang="en-US" b="0" dirty="0">
                        <a:solidFill>
                          <a:schemeClr val="tx1"/>
                        </a:solidFill>
                      </a:endParaRPr>
                    </a:p>
                  </a:txBody>
                  <a:tcPr/>
                </a:tc>
                <a:tc>
                  <a:txBody>
                    <a:bodyPr/>
                    <a:lstStyle/>
                    <a:p>
                      <a:r>
                        <a:rPr lang="it-IT" dirty="0" smtClean="0"/>
                        <a:t>Le missioni lunghe tendono a fallire. È difficile fare missioni lontane dalla base</a:t>
                      </a:r>
                      <a:endParaRPr lang="en-US" dirty="0"/>
                    </a:p>
                  </a:txBody>
                  <a:tcPr/>
                </a:tc>
                <a:extLst>
                  <a:ext uri="{0D108BD9-81ED-4DB2-BD59-A6C34878D82A}">
                    <a16:rowId xmlns="" xmlns:a16="http://schemas.microsoft.com/office/drawing/2014/main" val="10003"/>
                  </a:ext>
                </a:extLst>
              </a:tr>
              <a:tr h="370840">
                <a:tc>
                  <a:txBody>
                    <a:bodyPr/>
                    <a:lstStyle/>
                    <a:p>
                      <a:r>
                        <a:rPr lang="it-IT" dirty="0" smtClean="0"/>
                        <a:t>Regolazione motori / attacchi in base</a:t>
                      </a:r>
                      <a:endParaRPr lang="en-US" b="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Andare fuori base può essere diverso ogni volta.</a:t>
                      </a:r>
                      <a:br>
                        <a:rPr lang="it-IT" dirty="0" smtClean="0"/>
                      </a:br>
                      <a:r>
                        <a:rPr lang="it-IT" dirty="0" smtClean="0"/>
                        <a:t>Le estensioni</a:t>
                      </a:r>
                      <a:r>
                        <a:rPr lang="it-IT" baseline="0" dirty="0" smtClean="0"/>
                        <a:t> </a:t>
                      </a:r>
                      <a:r>
                        <a:rPr lang="it-IT" dirty="0" smtClean="0"/>
                        <a:t>non funzionano sempre allo stesso modo</a:t>
                      </a:r>
                      <a:endParaRPr lang="en-US" dirty="0"/>
                    </a:p>
                  </a:txBody>
                  <a:tcPr/>
                </a:tc>
                <a:extLst>
                  <a:ext uri="{0D108BD9-81ED-4DB2-BD59-A6C34878D82A}">
                    <a16:rowId xmlns="" xmlns:a16="http://schemas.microsoft.com/office/drawing/2014/main" val="10004"/>
                  </a:ext>
                </a:extLst>
              </a:tr>
              <a:tr h="370840">
                <a:tc>
                  <a:txBody>
                    <a:bodyPr/>
                    <a:lstStyle/>
                    <a:p>
                      <a:r>
                        <a:rPr lang="it-IT" dirty="0" smtClean="0"/>
                        <a:t>I livelli della batteria influiscono sulle prestazioni del motore</a:t>
                      </a:r>
                      <a:endParaRPr lang="en-US" b="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Le modifiche che funzionano oggi falliscono domani</a:t>
                      </a:r>
                      <a:endParaRPr lang="en-US" dirty="0"/>
                    </a:p>
                  </a:txBody>
                  <a:tcPr/>
                </a:tc>
                <a:extLst>
                  <a:ext uri="{0D108BD9-81ED-4DB2-BD59-A6C34878D82A}">
                    <a16:rowId xmlns="" xmlns:a16="http://schemas.microsoft.com/office/drawing/2014/main" val="10005"/>
                  </a:ext>
                </a:extLst>
              </a:tr>
            </a:tbl>
          </a:graphicData>
        </a:graphic>
      </p:graphicFrame>
      <p:sp>
        <p:nvSpPr>
          <p:cNvPr id="4" name="Footer Placeholder 3"/>
          <p:cNvSpPr>
            <a:spLocks noGrp="1"/>
          </p:cNvSpPr>
          <p:nvPr>
            <p:ph type="ftr" sz="quarter" idx="11"/>
          </p:nvPr>
        </p:nvSpPr>
        <p:spPr/>
        <p:txBody>
          <a:bodyPr/>
          <a:lstStyle/>
          <a:p>
            <a:r>
              <a:rPr lang="en-US"/>
              <a:t>© 2016 EV3Lessons.com, Last edit 7/06/2016</a:t>
            </a:r>
          </a:p>
        </p:txBody>
      </p:sp>
      <p:sp>
        <p:nvSpPr>
          <p:cNvPr id="3" name="Slide Number Placeholder 2"/>
          <p:cNvSpPr>
            <a:spLocks noGrp="1"/>
          </p:cNvSpPr>
          <p:nvPr>
            <p:ph type="sldNum" sz="quarter" idx="12"/>
          </p:nvPr>
        </p:nvSpPr>
        <p:spPr/>
        <p:txBody>
          <a:bodyPr/>
          <a:lstStyle/>
          <a:p>
            <a:fld id="{4382A7F7-08BF-4252-8141-63FB96055BBB}" type="slidenum">
              <a:rPr lang="en-US" smtClean="0"/>
              <a:t>3</a:t>
            </a:fld>
            <a:endParaRPr lang="en-US"/>
          </a:p>
        </p:txBody>
      </p:sp>
    </p:spTree>
    <p:extLst>
      <p:ext uri="{BB962C8B-B14F-4D97-AF65-F5344CB8AC3E}">
        <p14:creationId xmlns:p14="http://schemas.microsoft.com/office/powerpoint/2010/main" val="2313108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 </a:t>
            </a:r>
            <a:r>
              <a:rPr lang="en-US" dirty="0" err="1" smtClean="0"/>
              <a:t>punti</a:t>
            </a:r>
            <a:r>
              <a:rPr lang="en-US" dirty="0" smtClean="0"/>
              <a:t> di </a:t>
            </a:r>
            <a:r>
              <a:rPr lang="en-US" dirty="0" err="1" smtClean="0"/>
              <a:t>partenza</a:t>
            </a:r>
            <a:r>
              <a:rPr lang="en-US" dirty="0" smtClean="0"/>
              <a:t> in base </a:t>
            </a:r>
            <a:r>
              <a:rPr lang="en-US" dirty="0" err="1" smtClean="0"/>
              <a:t>sono</a:t>
            </a:r>
            <a:r>
              <a:rPr lang="en-US" dirty="0" smtClean="0"/>
              <a:t> </a:t>
            </a:r>
            <a:r>
              <a:rPr lang="en-US" dirty="0" err="1" smtClean="0"/>
              <a:t>critici</a:t>
            </a:r>
            <a:endParaRPr lang="en-US" dirty="0"/>
          </a:p>
        </p:txBody>
      </p:sp>
      <p:sp>
        <p:nvSpPr>
          <p:cNvPr id="3" name="Content Placeholder 2"/>
          <p:cNvSpPr>
            <a:spLocks noGrp="1"/>
          </p:cNvSpPr>
          <p:nvPr>
            <p:ph idx="1"/>
          </p:nvPr>
        </p:nvSpPr>
        <p:spPr>
          <a:xfrm>
            <a:off x="227874" y="1505616"/>
            <a:ext cx="5955475" cy="4654528"/>
          </a:xfrm>
        </p:spPr>
        <p:txBody>
          <a:bodyPr>
            <a:normAutofit/>
          </a:bodyPr>
          <a:lstStyle/>
          <a:p>
            <a:r>
              <a:rPr lang="en-US" dirty="0" err="1" smtClean="0"/>
              <a:t>Nella</a:t>
            </a:r>
            <a:r>
              <a:rPr lang="en-US" dirty="0" smtClean="0"/>
              <a:t> </a:t>
            </a:r>
            <a:r>
              <a:rPr lang="en-US" dirty="0"/>
              <a:t>FIRST LEGO League, </a:t>
            </a:r>
            <a:r>
              <a:rPr lang="it-IT" dirty="0"/>
              <a:t>i team devono capire da dove </a:t>
            </a:r>
            <a:r>
              <a:rPr lang="it-IT" dirty="0" smtClean="0"/>
              <a:t>partire in base</a:t>
            </a:r>
          </a:p>
          <a:p>
            <a:r>
              <a:rPr lang="en-US" dirty="0" err="1" smtClean="0"/>
              <a:t>Preparate</a:t>
            </a:r>
            <a:r>
              <a:rPr lang="en-US" dirty="0" smtClean="0"/>
              <a:t> </a:t>
            </a:r>
            <a:r>
              <a:rPr lang="en-US" dirty="0" err="1" smtClean="0"/>
              <a:t>una</a:t>
            </a:r>
            <a:r>
              <a:rPr lang="en-US" dirty="0" smtClean="0"/>
              <a:t> </a:t>
            </a:r>
            <a:r>
              <a:rPr lang="en-US" dirty="0" err="1" smtClean="0"/>
              <a:t>dima</a:t>
            </a:r>
            <a:r>
              <a:rPr lang="en-US" dirty="0" smtClean="0"/>
              <a:t> </a:t>
            </a:r>
            <a:r>
              <a:rPr lang="en-US" dirty="0" err="1" smtClean="0"/>
              <a:t>che</a:t>
            </a:r>
            <a:r>
              <a:rPr lang="en-US" dirty="0" smtClean="0"/>
              <a:t> </a:t>
            </a:r>
            <a:r>
              <a:rPr lang="en-US" dirty="0" err="1" smtClean="0"/>
              <a:t>possa</a:t>
            </a:r>
            <a:r>
              <a:rPr lang="en-US" dirty="0" smtClean="0"/>
              <a:t> </a:t>
            </a:r>
            <a:r>
              <a:rPr lang="en-US" dirty="0" err="1" smtClean="0"/>
              <a:t>permettere</a:t>
            </a:r>
            <a:r>
              <a:rPr lang="en-US" dirty="0" smtClean="0"/>
              <a:t> </a:t>
            </a:r>
            <a:r>
              <a:rPr lang="en-US" dirty="0" err="1" smtClean="0"/>
              <a:t>l’allineamento</a:t>
            </a:r>
            <a:r>
              <a:rPr lang="en-US" dirty="0" smtClean="0"/>
              <a:t> al </a:t>
            </a:r>
            <a:r>
              <a:rPr lang="en-US" dirty="0" err="1" smtClean="0"/>
              <a:t>muro</a:t>
            </a:r>
            <a:r>
              <a:rPr lang="en-US" dirty="0" smtClean="0"/>
              <a:t> del robot in base</a:t>
            </a:r>
            <a:endParaRPr lang="en-US" dirty="0"/>
          </a:p>
          <a:p>
            <a:pPr lvl="1"/>
            <a:r>
              <a:rPr lang="it-IT" dirty="0"/>
              <a:t>Lo stesso inizio ogni volta: </a:t>
            </a:r>
            <a:r>
              <a:rPr lang="it-IT" dirty="0" smtClean="0"/>
              <a:t>scegliete </a:t>
            </a:r>
            <a:r>
              <a:rPr lang="it-IT" dirty="0"/>
              <a:t>un punto e </a:t>
            </a:r>
            <a:r>
              <a:rPr lang="it-IT" dirty="0" smtClean="0"/>
              <a:t>iniziate </a:t>
            </a:r>
            <a:r>
              <a:rPr lang="it-IT" dirty="0"/>
              <a:t>da lì, indipendentemente dalla </a:t>
            </a:r>
            <a:r>
              <a:rPr lang="it-IT" dirty="0" smtClean="0"/>
              <a:t>missione</a:t>
            </a:r>
          </a:p>
          <a:p>
            <a:pPr lvl="1"/>
            <a:r>
              <a:rPr lang="it-IT" dirty="0" smtClean="0"/>
              <a:t>Reticolato </a:t>
            </a:r>
            <a:r>
              <a:rPr lang="it-IT" dirty="0"/>
              <a:t>in pollici: utilizzare i segni </a:t>
            </a:r>
            <a:r>
              <a:rPr lang="it-IT" dirty="0" smtClean="0"/>
              <a:t>dei pollici </a:t>
            </a:r>
            <a:r>
              <a:rPr lang="it-IT" dirty="0"/>
              <a:t>per scegliere un punto iniziale per ciascuna </a:t>
            </a:r>
            <a:r>
              <a:rPr lang="it-IT" dirty="0" smtClean="0"/>
              <a:t>corsa</a:t>
            </a:r>
          </a:p>
          <a:p>
            <a:pPr lvl="1"/>
            <a:r>
              <a:rPr lang="it-IT" dirty="0"/>
              <a:t>Parole: </a:t>
            </a:r>
            <a:r>
              <a:rPr lang="it-IT" dirty="0" smtClean="0"/>
              <a:t>in base sono scritte </a:t>
            </a:r>
            <a:r>
              <a:rPr lang="it-IT" dirty="0"/>
              <a:t>parole. Se non </a:t>
            </a:r>
            <a:r>
              <a:rPr lang="it-IT" dirty="0" smtClean="0"/>
              <a:t>siete vicino a linee del reticolato, scegliete </a:t>
            </a:r>
            <a:r>
              <a:rPr lang="it-IT" dirty="0"/>
              <a:t>una parola o una lettera per iniziare</a:t>
            </a:r>
            <a:r>
              <a:rPr lang="en-US" dirty="0" smtClean="0"/>
              <a:t>.</a:t>
            </a:r>
            <a:r>
              <a:rPr lang="en-US" dirty="0"/>
              <a:t>	</a:t>
            </a:r>
          </a:p>
          <a:p>
            <a:r>
              <a:rPr lang="it-IT" dirty="0"/>
              <a:t>Ancora meglio, </a:t>
            </a:r>
            <a:r>
              <a:rPr lang="it-IT" dirty="0" smtClean="0"/>
              <a:t>provate </a:t>
            </a:r>
            <a:r>
              <a:rPr lang="it-IT" dirty="0"/>
              <a:t>a trovare un modo per allineare il robot usando altre tecniche (vedi la prossima pagina)</a:t>
            </a:r>
            <a:endParaRPr lang="en-US" dirty="0"/>
          </a:p>
        </p:txBody>
      </p:sp>
      <p:sp>
        <p:nvSpPr>
          <p:cNvPr id="4" name="Footer Placeholder 3"/>
          <p:cNvSpPr>
            <a:spLocks noGrp="1"/>
          </p:cNvSpPr>
          <p:nvPr>
            <p:ph type="ftr" sz="quarter" idx="11"/>
          </p:nvPr>
        </p:nvSpPr>
        <p:spPr/>
        <p:txBody>
          <a:bodyPr/>
          <a:lstStyle/>
          <a:p>
            <a:r>
              <a:rPr lang="en-US"/>
              <a:t>© 2016 EV3Lessons.com, Last edit 7/06/2016</a:t>
            </a:r>
          </a:p>
        </p:txBody>
      </p:sp>
      <p:grpSp>
        <p:nvGrpSpPr>
          <p:cNvPr id="20" name="Group 19"/>
          <p:cNvGrpSpPr/>
          <p:nvPr/>
        </p:nvGrpSpPr>
        <p:grpSpPr>
          <a:xfrm rot="16200000">
            <a:off x="6769557" y="1615877"/>
            <a:ext cx="1929324" cy="2080962"/>
            <a:chOff x="7130258" y="2305921"/>
            <a:chExt cx="1929324" cy="2080962"/>
          </a:xfrm>
        </p:grpSpPr>
        <p:sp>
          <p:nvSpPr>
            <p:cNvPr id="14" name="Rectangle 13"/>
            <p:cNvSpPr/>
            <p:nvPr/>
          </p:nvSpPr>
          <p:spPr>
            <a:xfrm>
              <a:off x="7218332" y="2437400"/>
              <a:ext cx="1793706" cy="194948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Triangle 7"/>
            <p:cNvSpPr/>
            <p:nvPr/>
          </p:nvSpPr>
          <p:spPr>
            <a:xfrm rot="5400000">
              <a:off x="7374307" y="2381700"/>
              <a:ext cx="768731" cy="980312"/>
            </a:xfrm>
            <a:prstGeom prst="rtTriangle">
              <a:avLst/>
            </a:prstGeom>
            <a:solidFill>
              <a:srgbClr val="FFFFFF"/>
            </a:solidFill>
            <a:ln w="38100" cmpd="sng">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rot="19027525">
              <a:off x="7678581" y="2905314"/>
              <a:ext cx="674712" cy="701814"/>
              <a:chOff x="7631605" y="3030052"/>
              <a:chExt cx="674712" cy="701814"/>
            </a:xfrm>
          </p:grpSpPr>
          <p:sp>
            <p:nvSpPr>
              <p:cNvPr id="10" name="Rounded Rectangle 9"/>
              <p:cNvSpPr/>
              <p:nvPr/>
            </p:nvSpPr>
            <p:spPr>
              <a:xfrm>
                <a:off x="7765298" y="3030052"/>
                <a:ext cx="412218" cy="70181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Oval 10"/>
              <p:cNvSpPr/>
              <p:nvPr/>
            </p:nvSpPr>
            <p:spPr>
              <a:xfrm>
                <a:off x="7631605" y="3319690"/>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2" name="Oval 11"/>
              <p:cNvSpPr/>
              <p:nvPr/>
            </p:nvSpPr>
            <p:spPr>
              <a:xfrm>
                <a:off x="8194907" y="3319690"/>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sp>
          <p:nvSpPr>
            <p:cNvPr id="13" name="TextBox 12"/>
            <p:cNvSpPr txBox="1"/>
            <p:nvPr/>
          </p:nvSpPr>
          <p:spPr>
            <a:xfrm>
              <a:off x="7142665" y="2464606"/>
              <a:ext cx="913565" cy="276999"/>
            </a:xfrm>
            <a:prstGeom prst="rect">
              <a:avLst/>
            </a:prstGeom>
            <a:noFill/>
          </p:spPr>
          <p:txBody>
            <a:bodyPr wrap="square" rtlCol="0">
              <a:spAutoFit/>
            </a:bodyPr>
            <a:lstStyle/>
            <a:p>
              <a:pPr algn="ctr"/>
              <a:r>
                <a:rPr lang="en-US" sz="1200" dirty="0"/>
                <a:t>Use a jig</a:t>
              </a:r>
            </a:p>
          </p:txBody>
        </p:sp>
        <p:sp>
          <p:nvSpPr>
            <p:cNvPr id="15" name="Rectangle 14"/>
            <p:cNvSpPr/>
            <p:nvPr/>
          </p:nvSpPr>
          <p:spPr>
            <a:xfrm>
              <a:off x="7130259" y="2305921"/>
              <a:ext cx="1929323" cy="13267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Rectangle 15"/>
            <p:cNvSpPr/>
            <p:nvPr/>
          </p:nvSpPr>
          <p:spPr>
            <a:xfrm rot="5400000">
              <a:off x="6182844" y="3351395"/>
              <a:ext cx="1982902" cy="8807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8" name="Straight Arrow Connector 17"/>
            <p:cNvCxnSpPr/>
            <p:nvPr/>
          </p:nvCxnSpPr>
          <p:spPr>
            <a:xfrm>
              <a:off x="8248829" y="3662395"/>
              <a:ext cx="617733" cy="5939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2" name="Rectangle 21"/>
          <p:cNvSpPr/>
          <p:nvPr/>
        </p:nvSpPr>
        <p:spPr>
          <a:xfrm rot="16200000">
            <a:off x="6953091" y="3969564"/>
            <a:ext cx="1793706" cy="194948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4" name="Group 23"/>
          <p:cNvGrpSpPr/>
          <p:nvPr/>
        </p:nvGrpSpPr>
        <p:grpSpPr>
          <a:xfrm rot="10800000">
            <a:off x="7667566" y="4107411"/>
            <a:ext cx="674712" cy="701814"/>
            <a:chOff x="7631605" y="3030052"/>
            <a:chExt cx="674712" cy="701814"/>
          </a:xfrm>
        </p:grpSpPr>
        <p:sp>
          <p:nvSpPr>
            <p:cNvPr id="29" name="Rounded Rectangle 28"/>
            <p:cNvSpPr/>
            <p:nvPr/>
          </p:nvSpPr>
          <p:spPr>
            <a:xfrm>
              <a:off x="7765298" y="3030052"/>
              <a:ext cx="412218" cy="70181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0" name="Oval 29"/>
            <p:cNvSpPr/>
            <p:nvPr/>
          </p:nvSpPr>
          <p:spPr>
            <a:xfrm>
              <a:off x="7631605" y="3319690"/>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1" name="Oval 30"/>
            <p:cNvSpPr/>
            <p:nvPr/>
          </p:nvSpPr>
          <p:spPr>
            <a:xfrm>
              <a:off x="8194907" y="3319690"/>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sp>
        <p:nvSpPr>
          <p:cNvPr id="25" name="TextBox 24"/>
          <p:cNvSpPr txBox="1"/>
          <p:nvPr/>
        </p:nvSpPr>
        <p:spPr>
          <a:xfrm>
            <a:off x="7798240" y="5472998"/>
            <a:ext cx="913565" cy="276999"/>
          </a:xfrm>
          <a:prstGeom prst="rect">
            <a:avLst/>
          </a:prstGeom>
          <a:noFill/>
        </p:spPr>
        <p:txBody>
          <a:bodyPr wrap="square" rtlCol="0">
            <a:spAutoFit/>
          </a:bodyPr>
          <a:lstStyle/>
          <a:p>
            <a:pPr algn="ctr"/>
            <a:r>
              <a:rPr lang="en-US" sz="1200" dirty="0"/>
              <a:t>Use marks</a:t>
            </a:r>
          </a:p>
        </p:txBody>
      </p:sp>
      <p:sp>
        <p:nvSpPr>
          <p:cNvPr id="26" name="Rectangle 25"/>
          <p:cNvSpPr/>
          <p:nvPr/>
        </p:nvSpPr>
        <p:spPr>
          <a:xfrm rot="16200000">
            <a:off x="5845401" y="4898232"/>
            <a:ext cx="1929323" cy="13267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7" name="Rectangle 26"/>
          <p:cNvSpPr/>
          <p:nvPr/>
        </p:nvSpPr>
        <p:spPr>
          <a:xfrm>
            <a:off x="6841784" y="5841158"/>
            <a:ext cx="1982902" cy="8807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35" name="Straight Connector 34"/>
          <p:cNvCxnSpPr/>
          <p:nvPr/>
        </p:nvCxnSpPr>
        <p:spPr>
          <a:xfrm>
            <a:off x="7053945" y="4047451"/>
            <a:ext cx="0" cy="121070"/>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7217486" y="4055031"/>
            <a:ext cx="0" cy="121070"/>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7369886" y="4040331"/>
            <a:ext cx="0" cy="121070"/>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7529434" y="4055031"/>
            <a:ext cx="0" cy="121070"/>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7692975" y="4062611"/>
            <a:ext cx="0" cy="12107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7845375" y="4047911"/>
            <a:ext cx="0" cy="121070"/>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8004923" y="4062611"/>
            <a:ext cx="0" cy="121070"/>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8168464" y="4070191"/>
            <a:ext cx="0" cy="121070"/>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8320864" y="4055491"/>
            <a:ext cx="0" cy="121070"/>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V="1">
            <a:off x="6381742" y="1505616"/>
            <a:ext cx="11141" cy="4745597"/>
          </a:xfrm>
          <a:prstGeom prst="line">
            <a:avLst/>
          </a:prstGeom>
        </p:spPr>
        <p:style>
          <a:lnRef idx="2">
            <a:schemeClr val="accent1"/>
          </a:lnRef>
          <a:fillRef idx="0">
            <a:schemeClr val="accent1"/>
          </a:fillRef>
          <a:effectRef idx="1">
            <a:schemeClr val="accent1"/>
          </a:effectRef>
          <a:fontRef idx="minor">
            <a:schemeClr val="tx1"/>
          </a:fontRef>
        </p:style>
      </p:cxnSp>
      <p:sp>
        <p:nvSpPr>
          <p:cNvPr id="5" name="Slide Number Placeholder 4"/>
          <p:cNvSpPr>
            <a:spLocks noGrp="1"/>
          </p:cNvSpPr>
          <p:nvPr>
            <p:ph type="sldNum" sz="quarter" idx="12"/>
          </p:nvPr>
        </p:nvSpPr>
        <p:spPr/>
        <p:txBody>
          <a:bodyPr/>
          <a:lstStyle/>
          <a:p>
            <a:fld id="{4382A7F7-08BF-4252-8141-63FB96055BBB}" type="slidenum">
              <a:rPr lang="en-US" smtClean="0"/>
              <a:t>4</a:t>
            </a:fld>
            <a:endParaRPr lang="en-US"/>
          </a:p>
        </p:txBody>
      </p:sp>
    </p:spTree>
    <p:extLst>
      <p:ext uri="{BB962C8B-B14F-4D97-AF65-F5344CB8AC3E}">
        <p14:creationId xmlns:p14="http://schemas.microsoft.com/office/powerpoint/2010/main" val="653665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Gli</a:t>
            </a:r>
            <a:r>
              <a:rPr lang="en-US" dirty="0" smtClean="0"/>
              <a:t> </a:t>
            </a:r>
            <a:r>
              <a:rPr lang="en-US" dirty="0" err="1" smtClean="0"/>
              <a:t>errori</a:t>
            </a:r>
            <a:r>
              <a:rPr lang="en-US" dirty="0" smtClean="0"/>
              <a:t> </a:t>
            </a:r>
            <a:r>
              <a:rPr lang="en-US" dirty="0" err="1" smtClean="0"/>
              <a:t>si</a:t>
            </a:r>
            <a:r>
              <a:rPr lang="en-US" dirty="0" smtClean="0"/>
              <a:t> </a:t>
            </a:r>
            <a:r>
              <a:rPr lang="en-US" dirty="0" err="1" smtClean="0"/>
              <a:t>accumulano</a:t>
            </a:r>
            <a:r>
              <a:rPr lang="en-US" dirty="0" smtClean="0"/>
              <a:t> col tempo</a:t>
            </a:r>
            <a:endParaRPr lang="en-US" dirty="0"/>
          </a:p>
        </p:txBody>
      </p:sp>
      <p:sp>
        <p:nvSpPr>
          <p:cNvPr id="3" name="Content Placeholder 2"/>
          <p:cNvSpPr>
            <a:spLocks noGrp="1"/>
          </p:cNvSpPr>
          <p:nvPr>
            <p:ph idx="1"/>
          </p:nvPr>
        </p:nvSpPr>
        <p:spPr/>
        <p:txBody>
          <a:bodyPr/>
          <a:lstStyle/>
          <a:p>
            <a:r>
              <a:rPr lang="it-IT" dirty="0" smtClean="0"/>
              <a:t>Quando il robot arriva </a:t>
            </a:r>
            <a:r>
              <a:rPr lang="it-IT" dirty="0"/>
              <a:t>al lato opposto del tavolo, non </a:t>
            </a:r>
            <a:r>
              <a:rPr lang="it-IT" dirty="0" smtClean="0"/>
              <a:t>è più </a:t>
            </a:r>
            <a:r>
              <a:rPr lang="it-IT" dirty="0"/>
              <a:t>nella giusta posizione</a:t>
            </a:r>
            <a:br>
              <a:rPr lang="it-IT" dirty="0"/>
            </a:br>
            <a:r>
              <a:rPr lang="it-IT" dirty="0"/>
              <a:t>Soluzione: ripetere le tecniche di allineamento più volte in una corsa per una migliore affidabilità (vedere la diapositiva successiva)</a:t>
            </a:r>
            <a:endParaRPr lang="en-US" dirty="0"/>
          </a:p>
        </p:txBody>
      </p:sp>
      <p:sp>
        <p:nvSpPr>
          <p:cNvPr id="4" name="Footer Placeholder 3"/>
          <p:cNvSpPr>
            <a:spLocks noGrp="1"/>
          </p:cNvSpPr>
          <p:nvPr>
            <p:ph type="ftr" sz="quarter" idx="11"/>
          </p:nvPr>
        </p:nvSpPr>
        <p:spPr/>
        <p:txBody>
          <a:bodyPr/>
          <a:lstStyle/>
          <a:p>
            <a:r>
              <a:rPr lang="en-US"/>
              <a:t>© 2016 EV3Lessons.com, Last edit 7/06/2016</a:t>
            </a:r>
          </a:p>
        </p:txBody>
      </p:sp>
      <p:grpSp>
        <p:nvGrpSpPr>
          <p:cNvPr id="5" name="Group 4"/>
          <p:cNvGrpSpPr/>
          <p:nvPr/>
        </p:nvGrpSpPr>
        <p:grpSpPr>
          <a:xfrm rot="5136764">
            <a:off x="791013" y="3734291"/>
            <a:ext cx="674712" cy="701814"/>
            <a:chOff x="7631605" y="3030052"/>
            <a:chExt cx="674712" cy="701814"/>
          </a:xfrm>
        </p:grpSpPr>
        <p:sp>
          <p:nvSpPr>
            <p:cNvPr id="6" name="Rounded Rectangle 5"/>
            <p:cNvSpPr/>
            <p:nvPr/>
          </p:nvSpPr>
          <p:spPr>
            <a:xfrm>
              <a:off x="7765298" y="3030052"/>
              <a:ext cx="412218" cy="70181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Oval 6"/>
            <p:cNvSpPr/>
            <p:nvPr/>
          </p:nvSpPr>
          <p:spPr>
            <a:xfrm>
              <a:off x="7631605" y="3319690"/>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8" name="Oval 7"/>
            <p:cNvSpPr/>
            <p:nvPr/>
          </p:nvSpPr>
          <p:spPr>
            <a:xfrm>
              <a:off x="8194907" y="3319690"/>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cxnSp>
        <p:nvCxnSpPr>
          <p:cNvPr id="10" name="Straight Connector 9"/>
          <p:cNvCxnSpPr>
            <a:stCxn id="6" idx="2"/>
          </p:cNvCxnSpPr>
          <p:nvPr/>
        </p:nvCxnSpPr>
        <p:spPr>
          <a:xfrm flipV="1">
            <a:off x="778677" y="3553628"/>
            <a:ext cx="6351582" cy="560852"/>
          </a:xfrm>
          <a:prstGeom prst="line">
            <a:avLst/>
          </a:prstGeom>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2016404" y="3744144"/>
            <a:ext cx="1187198" cy="637693"/>
          </a:xfrm>
          <a:prstGeom prst="rect">
            <a:avLst/>
          </a:prstGeom>
          <a:solidFill>
            <a:schemeClr val="accent1"/>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Mission Model 1</a:t>
            </a:r>
          </a:p>
        </p:txBody>
      </p:sp>
      <p:grpSp>
        <p:nvGrpSpPr>
          <p:cNvPr id="13" name="Group 12"/>
          <p:cNvGrpSpPr/>
          <p:nvPr/>
        </p:nvGrpSpPr>
        <p:grpSpPr>
          <a:xfrm rot="5136764">
            <a:off x="834104" y="4726338"/>
            <a:ext cx="674712" cy="701814"/>
            <a:chOff x="7631605" y="3030052"/>
            <a:chExt cx="674712" cy="701814"/>
          </a:xfrm>
        </p:grpSpPr>
        <p:sp>
          <p:nvSpPr>
            <p:cNvPr id="14" name="Rounded Rectangle 13"/>
            <p:cNvSpPr/>
            <p:nvPr/>
          </p:nvSpPr>
          <p:spPr>
            <a:xfrm>
              <a:off x="7765298" y="3030052"/>
              <a:ext cx="412218" cy="70181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Oval 14"/>
            <p:cNvSpPr/>
            <p:nvPr/>
          </p:nvSpPr>
          <p:spPr>
            <a:xfrm>
              <a:off x="7631605" y="3319690"/>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6" name="Oval 15"/>
            <p:cNvSpPr/>
            <p:nvPr/>
          </p:nvSpPr>
          <p:spPr>
            <a:xfrm>
              <a:off x="8194907" y="3319690"/>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cxnSp>
        <p:nvCxnSpPr>
          <p:cNvPr id="17" name="Straight Connector 16"/>
          <p:cNvCxnSpPr>
            <a:stCxn id="14" idx="2"/>
          </p:cNvCxnSpPr>
          <p:nvPr/>
        </p:nvCxnSpPr>
        <p:spPr>
          <a:xfrm flipV="1">
            <a:off x="821768" y="4545675"/>
            <a:ext cx="6351582" cy="560852"/>
          </a:xfrm>
          <a:prstGeom prst="line">
            <a:avLst/>
          </a:prstGeom>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5821469" y="4736191"/>
            <a:ext cx="1187198" cy="637693"/>
          </a:xfrm>
          <a:prstGeom prst="rect">
            <a:avLst/>
          </a:prstGeom>
          <a:solidFill>
            <a:schemeClr val="accent1"/>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Mission Model 2</a:t>
            </a:r>
          </a:p>
        </p:txBody>
      </p:sp>
      <p:sp>
        <p:nvSpPr>
          <p:cNvPr id="9" name="Slide Number Placeholder 8"/>
          <p:cNvSpPr>
            <a:spLocks noGrp="1"/>
          </p:cNvSpPr>
          <p:nvPr>
            <p:ph type="sldNum" sz="quarter" idx="12"/>
          </p:nvPr>
        </p:nvSpPr>
        <p:spPr/>
        <p:txBody>
          <a:bodyPr/>
          <a:lstStyle/>
          <a:p>
            <a:fld id="{4382A7F7-08BF-4252-8141-63FB96055BBB}" type="slidenum">
              <a:rPr lang="en-US" smtClean="0"/>
              <a:t>5</a:t>
            </a:fld>
            <a:endParaRPr lang="en-US"/>
          </a:p>
        </p:txBody>
      </p:sp>
    </p:spTree>
    <p:extLst>
      <p:ext uri="{BB962C8B-B14F-4D97-AF65-F5344CB8AC3E}">
        <p14:creationId xmlns:p14="http://schemas.microsoft.com/office/powerpoint/2010/main" val="2171012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Dove </a:t>
            </a:r>
            <a:r>
              <a:rPr lang="en-US" dirty="0" err="1" smtClean="0"/>
              <a:t>ti</a:t>
            </a:r>
            <a:r>
              <a:rPr lang="en-US" dirty="0" smtClean="0"/>
              <a:t> </a:t>
            </a:r>
            <a:r>
              <a:rPr lang="en-US" dirty="0" err="1" smtClean="0"/>
              <a:t>trovi</a:t>
            </a:r>
            <a:r>
              <a:rPr lang="en-US" dirty="0" smtClean="0"/>
              <a:t> </a:t>
            </a:r>
            <a:r>
              <a:rPr lang="en-US" dirty="0" err="1" smtClean="0"/>
              <a:t>nel</a:t>
            </a:r>
            <a:r>
              <a:rPr lang="en-US" dirty="0" smtClean="0"/>
              <a:t> campo </a:t>
            </a:r>
            <a:r>
              <a:rPr lang="en-US" dirty="0" err="1" smtClean="0"/>
              <a:t>della</a:t>
            </a:r>
            <a:r>
              <a:rPr lang="en-US" dirty="0" smtClean="0"/>
              <a:t> FLL?</a:t>
            </a:r>
            <a:endParaRPr lang="en-US" dirty="0"/>
          </a:p>
        </p:txBody>
      </p:sp>
      <p:sp>
        <p:nvSpPr>
          <p:cNvPr id="3" name="Content Placeholder 2"/>
          <p:cNvSpPr>
            <a:spLocks noGrp="1"/>
          </p:cNvSpPr>
          <p:nvPr>
            <p:ph idx="1"/>
          </p:nvPr>
        </p:nvSpPr>
        <p:spPr>
          <a:xfrm>
            <a:off x="227874" y="1505616"/>
            <a:ext cx="5620055" cy="4654528"/>
          </a:xfrm>
        </p:spPr>
        <p:txBody>
          <a:bodyPr>
            <a:normAutofit lnSpcReduction="10000"/>
          </a:bodyPr>
          <a:lstStyle/>
          <a:p>
            <a:r>
              <a:rPr lang="en-US" dirty="0" smtClean="0"/>
              <a:t>Considerate </a:t>
            </a:r>
            <a:r>
              <a:rPr lang="en-US" dirty="0" err="1" smtClean="0"/>
              <a:t>queste</a:t>
            </a:r>
            <a:r>
              <a:rPr lang="en-US" dirty="0" smtClean="0"/>
              <a:t> </a:t>
            </a:r>
            <a:r>
              <a:rPr lang="en-US" dirty="0" err="1" smtClean="0"/>
              <a:t>strategie</a:t>
            </a:r>
            <a:r>
              <a:rPr lang="en-US" dirty="0" smtClean="0"/>
              <a:t> di </a:t>
            </a:r>
            <a:r>
              <a:rPr lang="en-US" dirty="0" err="1" smtClean="0"/>
              <a:t>allineamento</a:t>
            </a:r>
            <a:r>
              <a:rPr lang="en-US" dirty="0" smtClean="0"/>
              <a:t> </a:t>
            </a:r>
            <a:r>
              <a:rPr lang="en-US" dirty="0" err="1" smtClean="0"/>
              <a:t>comunemente</a:t>
            </a:r>
            <a:r>
              <a:rPr lang="en-US" dirty="0" smtClean="0"/>
              <a:t> </a:t>
            </a:r>
            <a:r>
              <a:rPr lang="en-US" dirty="0" err="1" smtClean="0"/>
              <a:t>usate</a:t>
            </a:r>
            <a:r>
              <a:rPr lang="en-US" dirty="0" smtClean="0"/>
              <a:t>:</a:t>
            </a:r>
            <a:endParaRPr lang="en-US" dirty="0"/>
          </a:p>
          <a:p>
            <a:pPr lvl="1"/>
            <a:r>
              <a:rPr lang="en-US" dirty="0" err="1" smtClean="0"/>
              <a:t>Allinearsi</a:t>
            </a:r>
            <a:r>
              <a:rPr lang="en-US" dirty="0" smtClean="0"/>
              <a:t> </a:t>
            </a:r>
            <a:r>
              <a:rPr lang="en-US" dirty="0" err="1" smtClean="0"/>
              <a:t>contro</a:t>
            </a:r>
            <a:r>
              <a:rPr lang="en-US" dirty="0" smtClean="0"/>
              <a:t> </a:t>
            </a:r>
            <a:r>
              <a:rPr lang="en-US" dirty="0" err="1" smtClean="0"/>
              <a:t>il</a:t>
            </a:r>
            <a:r>
              <a:rPr lang="en-US" dirty="0" smtClean="0"/>
              <a:t> </a:t>
            </a:r>
            <a:r>
              <a:rPr lang="en-US" dirty="0" err="1" smtClean="0"/>
              <a:t>muro</a:t>
            </a:r>
            <a:r>
              <a:rPr lang="en-US" dirty="0"/>
              <a:t>:</a:t>
            </a:r>
            <a:r>
              <a:rPr lang="en-US" dirty="0" smtClean="0"/>
              <a:t> </a:t>
            </a:r>
            <a:r>
              <a:rPr lang="en-US" dirty="0" err="1" smtClean="0"/>
              <a:t>muoversi</a:t>
            </a:r>
            <a:r>
              <a:rPr lang="en-US" dirty="0" smtClean="0"/>
              <a:t> </a:t>
            </a:r>
            <a:r>
              <a:rPr lang="en-US" dirty="0" err="1" smtClean="0"/>
              <a:t>all’indietro</a:t>
            </a:r>
            <a:r>
              <a:rPr lang="en-US" dirty="0" smtClean="0"/>
              <a:t> </a:t>
            </a:r>
            <a:r>
              <a:rPr lang="en-US" dirty="0" err="1" smtClean="0"/>
              <a:t>appositamente</a:t>
            </a:r>
            <a:r>
              <a:rPr lang="en-US" dirty="0" smtClean="0"/>
              <a:t> </a:t>
            </a:r>
            <a:r>
              <a:rPr lang="en-US" dirty="0" err="1" smtClean="0"/>
              <a:t>sino</a:t>
            </a:r>
            <a:r>
              <a:rPr lang="en-US" dirty="0" smtClean="0"/>
              <a:t> a </a:t>
            </a:r>
            <a:r>
              <a:rPr lang="en-US" dirty="0" err="1" smtClean="0"/>
              <a:t>sbattere</a:t>
            </a:r>
            <a:r>
              <a:rPr lang="en-US" dirty="0" smtClean="0"/>
              <a:t> </a:t>
            </a:r>
            <a:r>
              <a:rPr lang="en-US" dirty="0" err="1" smtClean="0"/>
              <a:t>contro</a:t>
            </a:r>
            <a:r>
              <a:rPr lang="en-US" dirty="0" smtClean="0"/>
              <a:t> </a:t>
            </a:r>
            <a:r>
              <a:rPr lang="en-US" dirty="0" err="1" smtClean="0"/>
              <a:t>il</a:t>
            </a:r>
            <a:r>
              <a:rPr lang="en-US" dirty="0" smtClean="0"/>
              <a:t> </a:t>
            </a:r>
            <a:r>
              <a:rPr lang="en-US" dirty="0" err="1" smtClean="0"/>
              <a:t>muro</a:t>
            </a:r>
            <a:r>
              <a:rPr lang="en-US" dirty="0" smtClean="0"/>
              <a:t> per </a:t>
            </a:r>
            <a:r>
              <a:rPr lang="en-US" dirty="0" err="1" smtClean="0"/>
              <a:t>riprendere</a:t>
            </a:r>
            <a:r>
              <a:rPr lang="en-US" dirty="0" smtClean="0"/>
              <a:t> </a:t>
            </a:r>
            <a:r>
              <a:rPr lang="en-US" dirty="0" err="1" smtClean="0"/>
              <a:t>posizione</a:t>
            </a:r>
            <a:r>
              <a:rPr lang="en-US" dirty="0" smtClean="0"/>
              <a:t> (notate: </a:t>
            </a:r>
            <a:r>
              <a:rPr lang="en-US" dirty="0" err="1" smtClean="0"/>
              <a:t>il</a:t>
            </a:r>
            <a:r>
              <a:rPr lang="en-US" dirty="0" smtClean="0"/>
              <a:t> robot </a:t>
            </a:r>
            <a:r>
              <a:rPr lang="en-US" dirty="0" err="1" smtClean="0"/>
              <a:t>potrebbe</a:t>
            </a:r>
            <a:r>
              <a:rPr lang="en-US" dirty="0" smtClean="0"/>
              <a:t> </a:t>
            </a:r>
            <a:r>
              <a:rPr lang="en-US" dirty="0" err="1" smtClean="0"/>
              <a:t>andare</a:t>
            </a:r>
            <a:r>
              <a:rPr lang="en-US" dirty="0" smtClean="0"/>
              <a:t> in </a:t>
            </a:r>
            <a:r>
              <a:rPr lang="en-US" dirty="0" err="1" smtClean="0"/>
              <a:t>stallo</a:t>
            </a:r>
            <a:r>
              <a:rPr lang="en-US" dirty="0" smtClean="0"/>
              <a:t> </a:t>
            </a:r>
            <a:r>
              <a:rPr lang="en-US" dirty="0" err="1" smtClean="0"/>
              <a:t>facendo</a:t>
            </a:r>
            <a:r>
              <a:rPr lang="en-US" dirty="0" smtClean="0"/>
              <a:t> </a:t>
            </a:r>
            <a:r>
              <a:rPr lang="en-US" dirty="0" err="1" smtClean="0"/>
              <a:t>questo</a:t>
            </a:r>
            <a:r>
              <a:rPr lang="en-US" dirty="0" smtClean="0"/>
              <a:t>. </a:t>
            </a:r>
            <a:r>
              <a:rPr lang="en-US" dirty="0" err="1" smtClean="0"/>
              <a:t>Guardate</a:t>
            </a:r>
            <a:r>
              <a:rPr lang="en-US" dirty="0" smtClean="0"/>
              <a:t> </a:t>
            </a:r>
            <a:r>
              <a:rPr lang="en-US" dirty="0" err="1" smtClean="0"/>
              <a:t>fra</a:t>
            </a:r>
            <a:r>
              <a:rPr lang="en-US" dirty="0" smtClean="0"/>
              <a:t> le </a:t>
            </a:r>
            <a:r>
              <a:rPr lang="en-US" dirty="0" err="1" smtClean="0"/>
              <a:t>lezioni</a:t>
            </a:r>
            <a:r>
              <a:rPr lang="en-US" dirty="0" smtClean="0"/>
              <a:t> </a:t>
            </a:r>
            <a:r>
              <a:rPr lang="en-US" dirty="0" err="1" smtClean="0"/>
              <a:t>avanzate</a:t>
            </a:r>
            <a:r>
              <a:rPr lang="en-US" dirty="0" smtClean="0"/>
              <a:t> </a:t>
            </a:r>
            <a:r>
              <a:rPr lang="en-US" dirty="0" err="1" smtClean="0"/>
              <a:t>quella</a:t>
            </a:r>
            <a:r>
              <a:rPr lang="en-US" dirty="0" smtClean="0"/>
              <a:t> </a:t>
            </a:r>
            <a:r>
              <a:rPr lang="en-US" dirty="0" err="1" smtClean="0"/>
              <a:t>sullo</a:t>
            </a:r>
            <a:r>
              <a:rPr lang="en-US" dirty="0" smtClean="0"/>
              <a:t> </a:t>
            </a:r>
            <a:r>
              <a:rPr lang="en-US" dirty="0" err="1" smtClean="0"/>
              <a:t>stallo</a:t>
            </a:r>
            <a:r>
              <a:rPr lang="en-US" dirty="0" smtClean="0"/>
              <a:t>.</a:t>
            </a:r>
          </a:p>
          <a:p>
            <a:pPr lvl="1"/>
            <a:r>
              <a:rPr lang="en-US" dirty="0" err="1" smtClean="0"/>
              <a:t>Allinearsi</a:t>
            </a:r>
            <a:r>
              <a:rPr lang="en-US" dirty="0" smtClean="0"/>
              <a:t> ad </a:t>
            </a:r>
            <a:r>
              <a:rPr lang="en-US" dirty="0" err="1" smtClean="0"/>
              <a:t>una</a:t>
            </a:r>
            <a:r>
              <a:rPr lang="en-US" dirty="0" smtClean="0"/>
              <a:t> </a:t>
            </a:r>
            <a:r>
              <a:rPr lang="en-US" dirty="0" err="1" smtClean="0"/>
              <a:t>linea</a:t>
            </a:r>
            <a:r>
              <a:rPr lang="en-US" dirty="0" smtClean="0"/>
              <a:t>: se </a:t>
            </a:r>
            <a:r>
              <a:rPr lang="en-US" dirty="0" err="1" smtClean="0"/>
              <a:t>il</a:t>
            </a:r>
            <a:r>
              <a:rPr lang="en-US" dirty="0" smtClean="0"/>
              <a:t> robot non </a:t>
            </a:r>
            <a:r>
              <a:rPr lang="en-US" dirty="0" err="1" smtClean="0"/>
              <a:t>va</a:t>
            </a:r>
            <a:r>
              <a:rPr lang="en-US" dirty="0" smtClean="0"/>
              <a:t> </a:t>
            </a:r>
            <a:r>
              <a:rPr lang="en-US" dirty="0" err="1" smtClean="0"/>
              <a:t>dritto</a:t>
            </a:r>
            <a:r>
              <a:rPr lang="en-US" dirty="0" smtClean="0"/>
              <a:t> ma </a:t>
            </a:r>
            <a:r>
              <a:rPr lang="en-US" dirty="0" err="1" smtClean="0"/>
              <a:t>devia</a:t>
            </a:r>
            <a:r>
              <a:rPr lang="en-US" dirty="0" smtClean="0"/>
              <a:t> di un </a:t>
            </a:r>
            <a:r>
              <a:rPr lang="en-US" dirty="0" err="1" smtClean="0"/>
              <a:t>certo</a:t>
            </a:r>
            <a:r>
              <a:rPr lang="en-US" dirty="0" smtClean="0"/>
              <a:t> </a:t>
            </a:r>
            <a:r>
              <a:rPr lang="en-US" dirty="0" err="1" smtClean="0"/>
              <a:t>angolo,potete</a:t>
            </a:r>
            <a:r>
              <a:rPr lang="en-US" dirty="0" smtClean="0"/>
              <a:t> </a:t>
            </a:r>
            <a:r>
              <a:rPr lang="en-US" dirty="0" err="1" smtClean="0"/>
              <a:t>farlo</a:t>
            </a:r>
            <a:r>
              <a:rPr lang="en-US" dirty="0" smtClean="0"/>
              <a:t> </a:t>
            </a:r>
            <a:r>
              <a:rPr lang="en-US" dirty="0" err="1" smtClean="0"/>
              <a:t>riallineare</a:t>
            </a:r>
            <a:r>
              <a:rPr lang="en-US" dirty="0" smtClean="0"/>
              <a:t> </a:t>
            </a:r>
            <a:r>
              <a:rPr lang="en-US" dirty="0" err="1" smtClean="0"/>
              <a:t>quando</a:t>
            </a:r>
            <a:r>
              <a:rPr lang="en-US" dirty="0" smtClean="0"/>
              <a:t> </a:t>
            </a:r>
            <a:r>
              <a:rPr lang="en-US" dirty="0" err="1" smtClean="0"/>
              <a:t>vede</a:t>
            </a:r>
            <a:r>
              <a:rPr lang="en-US" dirty="0" smtClean="0"/>
              <a:t> </a:t>
            </a:r>
            <a:r>
              <a:rPr lang="en-US" dirty="0" err="1" smtClean="0"/>
              <a:t>una</a:t>
            </a:r>
            <a:r>
              <a:rPr lang="en-US" dirty="0" smtClean="0"/>
              <a:t> </a:t>
            </a:r>
            <a:r>
              <a:rPr lang="en-US" dirty="0" err="1" smtClean="0"/>
              <a:t>linea</a:t>
            </a:r>
            <a:r>
              <a:rPr lang="en-US" dirty="0" smtClean="0"/>
              <a:t>. (</a:t>
            </a:r>
            <a:r>
              <a:rPr lang="en-US" dirty="0" err="1" smtClean="0"/>
              <a:t>Vedete</a:t>
            </a:r>
            <a:r>
              <a:rPr lang="en-US" dirty="0" smtClean="0"/>
              <a:t> </a:t>
            </a:r>
            <a:r>
              <a:rPr lang="en-US" dirty="0" err="1" smtClean="0"/>
              <a:t>fra</a:t>
            </a:r>
            <a:r>
              <a:rPr lang="en-US" dirty="0" smtClean="0"/>
              <a:t> le </a:t>
            </a:r>
            <a:r>
              <a:rPr lang="en-US" dirty="0" err="1" smtClean="0"/>
              <a:t>lezioni</a:t>
            </a:r>
            <a:r>
              <a:rPr lang="en-US" dirty="0" smtClean="0"/>
              <a:t> </a:t>
            </a:r>
            <a:r>
              <a:rPr lang="en-US" dirty="0" err="1" smtClean="0"/>
              <a:t>avanzate</a:t>
            </a:r>
            <a:r>
              <a:rPr lang="en-US" dirty="0" smtClean="0"/>
              <a:t> </a:t>
            </a:r>
            <a:r>
              <a:rPr lang="en-US" dirty="0" err="1" smtClean="0"/>
              <a:t>quella</a:t>
            </a:r>
            <a:r>
              <a:rPr lang="en-US" dirty="0" smtClean="0"/>
              <a:t> </a:t>
            </a:r>
            <a:r>
              <a:rPr lang="en-US" dirty="0" err="1" smtClean="0"/>
              <a:t>sull’allineamento</a:t>
            </a:r>
            <a:r>
              <a:rPr lang="en-US" dirty="0" smtClean="0"/>
              <a:t>)</a:t>
            </a:r>
            <a:endParaRPr lang="en-US" dirty="0"/>
          </a:p>
          <a:p>
            <a:pPr lvl="1"/>
            <a:r>
              <a:rPr lang="en-US" dirty="0" err="1" smtClean="0"/>
              <a:t>Muoversi</a:t>
            </a:r>
            <a:r>
              <a:rPr lang="en-US" dirty="0" smtClean="0"/>
              <a:t> </a:t>
            </a:r>
            <a:r>
              <a:rPr lang="en-US" dirty="0" err="1" smtClean="0"/>
              <a:t>fino</a:t>
            </a:r>
            <a:r>
              <a:rPr lang="en-US" dirty="0" smtClean="0"/>
              <a:t> ad </a:t>
            </a:r>
            <a:r>
              <a:rPr lang="en-US" dirty="0" err="1" smtClean="0"/>
              <a:t>una</a:t>
            </a:r>
            <a:r>
              <a:rPr lang="en-US" dirty="0" smtClean="0"/>
              <a:t> </a:t>
            </a:r>
            <a:r>
              <a:rPr lang="en-US" dirty="0" err="1" smtClean="0"/>
              <a:t>linea</a:t>
            </a:r>
            <a:r>
              <a:rPr lang="en-US" dirty="0" smtClean="0"/>
              <a:t>: </a:t>
            </a:r>
            <a:r>
              <a:rPr lang="en-US" dirty="0" err="1" smtClean="0"/>
              <a:t>andare</a:t>
            </a:r>
            <a:r>
              <a:rPr lang="en-US" dirty="0" smtClean="0"/>
              <a:t> </a:t>
            </a:r>
            <a:r>
              <a:rPr lang="en-US" dirty="0" err="1" smtClean="0"/>
              <a:t>avanti</a:t>
            </a:r>
            <a:r>
              <a:rPr lang="en-US" dirty="0" smtClean="0"/>
              <a:t> </a:t>
            </a:r>
            <a:r>
              <a:rPr lang="en-US" dirty="0" err="1" smtClean="0"/>
              <a:t>finché</a:t>
            </a:r>
            <a:r>
              <a:rPr lang="en-US" dirty="0" smtClean="0"/>
              <a:t> non </a:t>
            </a:r>
            <a:r>
              <a:rPr lang="en-US" dirty="0" err="1" smtClean="0"/>
              <a:t>si</a:t>
            </a:r>
            <a:r>
              <a:rPr lang="en-US" dirty="0" smtClean="0"/>
              <a:t> </a:t>
            </a:r>
            <a:r>
              <a:rPr lang="en-US" dirty="0" err="1" smtClean="0"/>
              <a:t>trova</a:t>
            </a:r>
            <a:r>
              <a:rPr lang="en-US" dirty="0" smtClean="0"/>
              <a:t> </a:t>
            </a:r>
            <a:r>
              <a:rPr lang="en-US" dirty="0" err="1" smtClean="0"/>
              <a:t>una</a:t>
            </a:r>
            <a:r>
              <a:rPr lang="en-US" dirty="0" smtClean="0"/>
              <a:t> </a:t>
            </a:r>
            <a:r>
              <a:rPr lang="en-US" dirty="0" err="1" smtClean="0"/>
              <a:t>linea</a:t>
            </a:r>
            <a:r>
              <a:rPr lang="en-US" dirty="0" smtClean="0"/>
              <a:t> in </a:t>
            </a:r>
            <a:r>
              <a:rPr lang="en-US" dirty="0" err="1" smtClean="0"/>
              <a:t>maniera</a:t>
            </a:r>
            <a:r>
              <a:rPr lang="en-US" dirty="0" smtClean="0"/>
              <a:t> da </a:t>
            </a:r>
            <a:r>
              <a:rPr lang="en-US" dirty="0" err="1" smtClean="0"/>
              <a:t>ritrovare</a:t>
            </a:r>
            <a:r>
              <a:rPr lang="en-US" dirty="0" smtClean="0"/>
              <a:t> la </a:t>
            </a:r>
            <a:r>
              <a:rPr lang="en-US" dirty="0" err="1" smtClean="0"/>
              <a:t>propria</a:t>
            </a:r>
            <a:r>
              <a:rPr lang="en-US" dirty="0" smtClean="0"/>
              <a:t> </a:t>
            </a:r>
            <a:r>
              <a:rPr lang="en-US" dirty="0" err="1" smtClean="0"/>
              <a:t>posizione</a:t>
            </a:r>
            <a:r>
              <a:rPr lang="en-US" dirty="0" smtClean="0"/>
              <a:t> </a:t>
            </a:r>
            <a:r>
              <a:rPr lang="en-US" dirty="0" err="1" smtClean="0"/>
              <a:t>sul</a:t>
            </a:r>
            <a:r>
              <a:rPr lang="en-US" dirty="0" smtClean="0"/>
              <a:t> campo (</a:t>
            </a:r>
            <a:r>
              <a:rPr lang="en-US" dirty="0" err="1" smtClean="0"/>
              <a:t>vedete</a:t>
            </a:r>
            <a:r>
              <a:rPr lang="en-US" dirty="0" smtClean="0"/>
              <a:t> </a:t>
            </a:r>
            <a:r>
              <a:rPr lang="en-US" dirty="0" err="1" smtClean="0"/>
              <a:t>tra</a:t>
            </a:r>
            <a:r>
              <a:rPr lang="en-US" dirty="0" smtClean="0"/>
              <a:t> le </a:t>
            </a:r>
            <a:r>
              <a:rPr lang="en-US" dirty="0" err="1" smtClean="0"/>
              <a:t>lezioni</a:t>
            </a:r>
            <a:r>
              <a:rPr lang="en-US" dirty="0" smtClean="0"/>
              <a:t> per </a:t>
            </a:r>
            <a:r>
              <a:rPr lang="en-US" dirty="0" err="1" smtClean="0"/>
              <a:t>principianti</a:t>
            </a:r>
            <a:r>
              <a:rPr lang="en-US" dirty="0" smtClean="0"/>
              <a:t>: </a:t>
            </a:r>
            <a:r>
              <a:rPr lang="en-US" dirty="0" err="1" smtClean="0"/>
              <a:t>sensori</a:t>
            </a:r>
            <a:r>
              <a:rPr lang="en-US" dirty="0" smtClean="0"/>
              <a:t> di </a:t>
            </a:r>
            <a:r>
              <a:rPr lang="en-US" dirty="0" err="1" smtClean="0"/>
              <a:t>colore</a:t>
            </a:r>
            <a:r>
              <a:rPr lang="en-US" dirty="0" smtClean="0"/>
              <a:t>)</a:t>
            </a:r>
            <a:endParaRPr lang="en-US" dirty="0"/>
          </a:p>
          <a:p>
            <a:pPr lvl="1"/>
            <a:r>
              <a:rPr lang="en-US" dirty="0" err="1" smtClean="0"/>
              <a:t>Allinearsi</a:t>
            </a:r>
            <a:r>
              <a:rPr lang="en-US" dirty="0" smtClean="0"/>
              <a:t> ad un </a:t>
            </a:r>
            <a:r>
              <a:rPr lang="en-US" dirty="0" err="1" smtClean="0"/>
              <a:t>modello</a:t>
            </a:r>
            <a:r>
              <a:rPr lang="en-US" dirty="0" smtClean="0"/>
              <a:t> di </a:t>
            </a:r>
            <a:r>
              <a:rPr lang="en-US" dirty="0" err="1" smtClean="0"/>
              <a:t>missione</a:t>
            </a:r>
            <a:r>
              <a:rPr lang="en-US" dirty="0" smtClean="0"/>
              <a:t>: i </a:t>
            </a:r>
            <a:r>
              <a:rPr lang="en-US" dirty="0" err="1" smtClean="0"/>
              <a:t>modelli</a:t>
            </a:r>
            <a:r>
              <a:rPr lang="en-US" dirty="0" smtClean="0"/>
              <a:t> per le </a:t>
            </a:r>
            <a:r>
              <a:rPr lang="en-US" dirty="0" err="1" smtClean="0"/>
              <a:t>missioni</a:t>
            </a:r>
            <a:r>
              <a:rPr lang="en-US" dirty="0" smtClean="0"/>
              <a:t> </a:t>
            </a:r>
            <a:r>
              <a:rPr lang="en-US" dirty="0" err="1" smtClean="0"/>
              <a:t>vengono</a:t>
            </a:r>
            <a:r>
              <a:rPr lang="en-US" dirty="0" smtClean="0"/>
              <a:t> </a:t>
            </a:r>
            <a:r>
              <a:rPr lang="en-US" dirty="0" err="1" smtClean="0"/>
              <a:t>bloccati</a:t>
            </a:r>
            <a:r>
              <a:rPr lang="en-US" dirty="0" smtClean="0"/>
              <a:t> </a:t>
            </a:r>
            <a:r>
              <a:rPr lang="en-US" dirty="0" err="1" smtClean="0"/>
              <a:t>sul</a:t>
            </a:r>
            <a:r>
              <a:rPr lang="en-US" dirty="0" smtClean="0"/>
              <a:t> </a:t>
            </a:r>
            <a:r>
              <a:rPr lang="en-US" dirty="0" err="1" smtClean="0"/>
              <a:t>posto</a:t>
            </a:r>
            <a:r>
              <a:rPr lang="en-US" dirty="0" smtClean="0"/>
              <a:t> e </a:t>
            </a:r>
            <a:r>
              <a:rPr lang="en-US" dirty="0" err="1" smtClean="0"/>
              <a:t>quindi</a:t>
            </a:r>
            <a:r>
              <a:rPr lang="en-US" dirty="0" smtClean="0"/>
              <a:t> </a:t>
            </a:r>
            <a:r>
              <a:rPr lang="en-US" dirty="0" err="1" smtClean="0"/>
              <a:t>possono</a:t>
            </a:r>
            <a:r>
              <a:rPr lang="en-US" dirty="0" smtClean="0"/>
              <a:t> </a:t>
            </a:r>
            <a:r>
              <a:rPr lang="en-US" dirty="0" err="1" smtClean="0"/>
              <a:t>essere</a:t>
            </a:r>
            <a:r>
              <a:rPr lang="en-US" dirty="0" smtClean="0"/>
              <a:t> </a:t>
            </a:r>
            <a:r>
              <a:rPr lang="en-US" dirty="0" err="1" smtClean="0"/>
              <a:t>utilizzati</a:t>
            </a:r>
            <a:r>
              <a:rPr lang="en-US" dirty="0" smtClean="0"/>
              <a:t> per </a:t>
            </a:r>
            <a:r>
              <a:rPr lang="en-US" dirty="0" err="1" smtClean="0"/>
              <a:t>allinearvisi</a:t>
            </a:r>
            <a:r>
              <a:rPr lang="en-US" dirty="0" smtClean="0"/>
              <a:t> </a:t>
            </a:r>
            <a:r>
              <a:rPr lang="en-US" dirty="0" err="1" smtClean="0"/>
              <a:t>contro</a:t>
            </a:r>
            <a:endParaRPr lang="en-US" dirty="0" smtClean="0"/>
          </a:p>
        </p:txBody>
      </p:sp>
      <p:sp>
        <p:nvSpPr>
          <p:cNvPr id="4" name="Footer Placeholder 3"/>
          <p:cNvSpPr>
            <a:spLocks noGrp="1"/>
          </p:cNvSpPr>
          <p:nvPr>
            <p:ph type="ftr" sz="quarter" idx="11"/>
          </p:nvPr>
        </p:nvSpPr>
        <p:spPr/>
        <p:txBody>
          <a:bodyPr/>
          <a:lstStyle/>
          <a:p>
            <a:r>
              <a:rPr lang="en-US"/>
              <a:t>© 2016 EV3Lessons.com, Last edit 7/06/2016</a:t>
            </a:r>
            <a:endParaRPr lang="en-US" dirty="0"/>
          </a:p>
        </p:txBody>
      </p:sp>
      <p:cxnSp>
        <p:nvCxnSpPr>
          <p:cNvPr id="7" name="Straight Connector 6"/>
          <p:cNvCxnSpPr/>
          <p:nvPr/>
        </p:nvCxnSpPr>
        <p:spPr>
          <a:xfrm flipH="1">
            <a:off x="6716194" y="4019734"/>
            <a:ext cx="1861911" cy="11139"/>
          </a:xfrm>
          <a:prstGeom prst="line">
            <a:avLst/>
          </a:prstGeom>
          <a:ln w="57150" cmpd="sng">
            <a:solidFill>
              <a:srgbClr val="008000"/>
            </a:solidFill>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7359819" y="5090205"/>
            <a:ext cx="1187198" cy="534714"/>
          </a:xfrm>
          <a:prstGeom prst="rect">
            <a:avLst/>
          </a:prstGeom>
          <a:solidFill>
            <a:schemeClr val="accent1"/>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err="1" smtClean="0"/>
              <a:t>Modello</a:t>
            </a:r>
            <a:r>
              <a:rPr lang="en-US" dirty="0" smtClean="0"/>
              <a:t> di </a:t>
            </a:r>
            <a:r>
              <a:rPr lang="en-US" dirty="0" err="1" smtClean="0"/>
              <a:t>Missione</a:t>
            </a:r>
            <a:endParaRPr lang="en-US" dirty="0"/>
          </a:p>
        </p:txBody>
      </p:sp>
      <p:grpSp>
        <p:nvGrpSpPr>
          <p:cNvPr id="13" name="Group 12"/>
          <p:cNvGrpSpPr/>
          <p:nvPr/>
        </p:nvGrpSpPr>
        <p:grpSpPr>
          <a:xfrm rot="20696983">
            <a:off x="7382223" y="3206523"/>
            <a:ext cx="674712" cy="701814"/>
            <a:chOff x="7631605" y="3030052"/>
            <a:chExt cx="674712" cy="701814"/>
          </a:xfrm>
        </p:grpSpPr>
        <p:sp>
          <p:nvSpPr>
            <p:cNvPr id="10" name="Rounded Rectangle 9"/>
            <p:cNvSpPr/>
            <p:nvPr/>
          </p:nvSpPr>
          <p:spPr>
            <a:xfrm>
              <a:off x="7765298" y="3030052"/>
              <a:ext cx="412218" cy="70181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Oval 10"/>
            <p:cNvSpPr/>
            <p:nvPr/>
          </p:nvSpPr>
          <p:spPr>
            <a:xfrm>
              <a:off x="7631605" y="3319690"/>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2" name="Oval 11"/>
            <p:cNvSpPr/>
            <p:nvPr/>
          </p:nvSpPr>
          <p:spPr>
            <a:xfrm>
              <a:off x="8194907" y="3319690"/>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grpSp>
        <p:nvGrpSpPr>
          <p:cNvPr id="14" name="Group 13"/>
          <p:cNvGrpSpPr/>
          <p:nvPr/>
        </p:nvGrpSpPr>
        <p:grpSpPr>
          <a:xfrm rot="10800000">
            <a:off x="7584509" y="4388391"/>
            <a:ext cx="674712" cy="701814"/>
            <a:chOff x="7631605" y="3030052"/>
            <a:chExt cx="674712" cy="701814"/>
          </a:xfrm>
        </p:grpSpPr>
        <p:sp>
          <p:nvSpPr>
            <p:cNvPr id="15" name="Rounded Rectangle 14"/>
            <p:cNvSpPr/>
            <p:nvPr/>
          </p:nvSpPr>
          <p:spPr>
            <a:xfrm>
              <a:off x="7765298" y="3030052"/>
              <a:ext cx="412218" cy="70181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Oval 15"/>
            <p:cNvSpPr/>
            <p:nvPr/>
          </p:nvSpPr>
          <p:spPr>
            <a:xfrm>
              <a:off x="7631605" y="3319690"/>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7" name="Oval 16"/>
            <p:cNvSpPr/>
            <p:nvPr/>
          </p:nvSpPr>
          <p:spPr>
            <a:xfrm>
              <a:off x="8194907" y="3319690"/>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sp>
        <p:nvSpPr>
          <p:cNvPr id="18" name="Rectangle 17"/>
          <p:cNvSpPr/>
          <p:nvPr/>
        </p:nvSpPr>
        <p:spPr>
          <a:xfrm>
            <a:off x="7049862" y="2699659"/>
            <a:ext cx="1483679" cy="668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9" name="Rectangle 18"/>
          <p:cNvSpPr/>
          <p:nvPr/>
        </p:nvSpPr>
        <p:spPr>
          <a:xfrm rot="5400000">
            <a:off x="7907452" y="2132015"/>
            <a:ext cx="1202134" cy="668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nvGrpSpPr>
          <p:cNvPr id="20" name="Group 19"/>
          <p:cNvGrpSpPr/>
          <p:nvPr/>
        </p:nvGrpSpPr>
        <p:grpSpPr>
          <a:xfrm rot="10800000">
            <a:off x="7478093" y="1983133"/>
            <a:ext cx="674712" cy="701814"/>
            <a:chOff x="7631605" y="3030052"/>
            <a:chExt cx="674712" cy="701814"/>
          </a:xfrm>
        </p:grpSpPr>
        <p:sp>
          <p:nvSpPr>
            <p:cNvPr id="21" name="Rounded Rectangle 20"/>
            <p:cNvSpPr/>
            <p:nvPr/>
          </p:nvSpPr>
          <p:spPr>
            <a:xfrm>
              <a:off x="7765298" y="3030052"/>
              <a:ext cx="412218" cy="70181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2" name="Oval 21"/>
            <p:cNvSpPr/>
            <p:nvPr/>
          </p:nvSpPr>
          <p:spPr>
            <a:xfrm>
              <a:off x="7631605" y="3319690"/>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3" name="Oval 22"/>
            <p:cNvSpPr/>
            <p:nvPr/>
          </p:nvSpPr>
          <p:spPr>
            <a:xfrm>
              <a:off x="8194907" y="3319690"/>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sp>
        <p:nvSpPr>
          <p:cNvPr id="24" name="TextBox 23"/>
          <p:cNvSpPr txBox="1"/>
          <p:nvPr/>
        </p:nvSpPr>
        <p:spPr>
          <a:xfrm>
            <a:off x="6259411" y="1918541"/>
            <a:ext cx="913565" cy="830997"/>
          </a:xfrm>
          <a:prstGeom prst="rect">
            <a:avLst/>
          </a:prstGeom>
          <a:noFill/>
        </p:spPr>
        <p:txBody>
          <a:bodyPr wrap="square" rtlCol="0">
            <a:spAutoFit/>
          </a:bodyPr>
          <a:lstStyle/>
          <a:p>
            <a:pPr algn="ctr"/>
            <a:r>
              <a:rPr lang="en-US" sz="1200" dirty="0" err="1" smtClean="0"/>
              <a:t>Indietro</a:t>
            </a:r>
            <a:r>
              <a:rPr lang="en-US" sz="1200" dirty="0" smtClean="0"/>
              <a:t> </a:t>
            </a:r>
            <a:r>
              <a:rPr lang="en-US" sz="1200" dirty="0" err="1" smtClean="0"/>
              <a:t>fino</a:t>
            </a:r>
            <a:r>
              <a:rPr lang="en-US" sz="1200" dirty="0" smtClean="0"/>
              <a:t> a </a:t>
            </a:r>
            <a:r>
              <a:rPr lang="en-US" sz="1200" dirty="0" err="1" smtClean="0"/>
              <a:t>toccare</a:t>
            </a:r>
            <a:r>
              <a:rPr lang="en-US" sz="1200" dirty="0" smtClean="0"/>
              <a:t> </a:t>
            </a:r>
            <a:r>
              <a:rPr lang="en-US" sz="1200" dirty="0" err="1" smtClean="0"/>
              <a:t>il</a:t>
            </a:r>
            <a:r>
              <a:rPr lang="en-US" sz="1200" dirty="0" smtClean="0"/>
              <a:t> </a:t>
            </a:r>
            <a:r>
              <a:rPr lang="en-US" sz="1200" dirty="0" err="1" smtClean="0"/>
              <a:t>muro</a:t>
            </a:r>
            <a:endParaRPr lang="en-US" sz="1200" dirty="0"/>
          </a:p>
        </p:txBody>
      </p:sp>
      <p:sp>
        <p:nvSpPr>
          <p:cNvPr id="25" name="TextBox 24"/>
          <p:cNvSpPr txBox="1"/>
          <p:nvPr/>
        </p:nvSpPr>
        <p:spPr>
          <a:xfrm>
            <a:off x="6259411" y="3375965"/>
            <a:ext cx="1100408" cy="461665"/>
          </a:xfrm>
          <a:prstGeom prst="rect">
            <a:avLst/>
          </a:prstGeom>
          <a:noFill/>
        </p:spPr>
        <p:txBody>
          <a:bodyPr wrap="square" rtlCol="0">
            <a:spAutoFit/>
          </a:bodyPr>
          <a:lstStyle/>
          <a:p>
            <a:pPr algn="ctr"/>
            <a:r>
              <a:rPr lang="en-US" sz="1200" dirty="0" err="1" smtClean="0"/>
              <a:t>Allineamento</a:t>
            </a:r>
            <a:r>
              <a:rPr lang="en-US" sz="1200" dirty="0" smtClean="0"/>
              <a:t> </a:t>
            </a:r>
            <a:r>
              <a:rPr lang="en-US" sz="1200" dirty="0" err="1" smtClean="0"/>
              <a:t>su</a:t>
            </a:r>
            <a:r>
              <a:rPr lang="en-US" sz="1200" dirty="0" smtClean="0"/>
              <a:t> </a:t>
            </a:r>
            <a:r>
              <a:rPr lang="en-US" sz="1200" dirty="0" err="1" smtClean="0"/>
              <a:t>una</a:t>
            </a:r>
            <a:r>
              <a:rPr lang="en-US" sz="1200" dirty="0" smtClean="0"/>
              <a:t> </a:t>
            </a:r>
            <a:r>
              <a:rPr lang="en-US" sz="1200" dirty="0" err="1" smtClean="0"/>
              <a:t>linea</a:t>
            </a:r>
            <a:endParaRPr lang="en-US" sz="1200" dirty="0"/>
          </a:p>
        </p:txBody>
      </p:sp>
      <p:sp>
        <p:nvSpPr>
          <p:cNvPr id="26" name="TextBox 25"/>
          <p:cNvSpPr txBox="1"/>
          <p:nvPr/>
        </p:nvSpPr>
        <p:spPr>
          <a:xfrm>
            <a:off x="6446903" y="4569735"/>
            <a:ext cx="913565" cy="830997"/>
          </a:xfrm>
          <a:prstGeom prst="rect">
            <a:avLst/>
          </a:prstGeom>
          <a:noFill/>
        </p:spPr>
        <p:txBody>
          <a:bodyPr wrap="square" rtlCol="0">
            <a:spAutoFit/>
          </a:bodyPr>
          <a:lstStyle/>
          <a:p>
            <a:pPr algn="ctr"/>
            <a:r>
              <a:rPr lang="en-US" sz="1200" dirty="0" err="1" smtClean="0"/>
              <a:t>Allineamento</a:t>
            </a:r>
            <a:r>
              <a:rPr lang="en-US" sz="1200" dirty="0" smtClean="0"/>
              <a:t> </a:t>
            </a:r>
            <a:r>
              <a:rPr lang="en-US" sz="1200" dirty="0" err="1" smtClean="0"/>
              <a:t>contro</a:t>
            </a:r>
            <a:r>
              <a:rPr lang="en-US" sz="1200" dirty="0" smtClean="0"/>
              <a:t> un </a:t>
            </a:r>
            <a:r>
              <a:rPr lang="en-US" sz="1200" dirty="0" err="1" smtClean="0"/>
              <a:t>modello</a:t>
            </a:r>
            <a:r>
              <a:rPr lang="en-US" sz="1200" dirty="0" smtClean="0"/>
              <a:t> di </a:t>
            </a:r>
            <a:r>
              <a:rPr lang="en-US" sz="1200" dirty="0" err="1" smtClean="0"/>
              <a:t>missione</a:t>
            </a:r>
            <a:endParaRPr lang="en-US" sz="1200" dirty="0"/>
          </a:p>
        </p:txBody>
      </p:sp>
      <p:cxnSp>
        <p:nvCxnSpPr>
          <p:cNvPr id="27" name="Straight Connector 26"/>
          <p:cNvCxnSpPr/>
          <p:nvPr/>
        </p:nvCxnSpPr>
        <p:spPr>
          <a:xfrm flipV="1">
            <a:off x="6054534" y="1508948"/>
            <a:ext cx="11141" cy="4745597"/>
          </a:xfrm>
          <a:prstGeom prst="line">
            <a:avLst/>
          </a:prstGeom>
        </p:spPr>
        <p:style>
          <a:lnRef idx="2">
            <a:schemeClr val="accent1"/>
          </a:lnRef>
          <a:fillRef idx="0">
            <a:schemeClr val="accent1"/>
          </a:fillRef>
          <a:effectRef idx="1">
            <a:schemeClr val="accent1"/>
          </a:effectRef>
          <a:fontRef idx="minor">
            <a:schemeClr val="tx1"/>
          </a:fontRef>
        </p:style>
      </p:cxnSp>
      <p:sp>
        <p:nvSpPr>
          <p:cNvPr id="5" name="Slide Number Placeholder 4"/>
          <p:cNvSpPr>
            <a:spLocks noGrp="1"/>
          </p:cNvSpPr>
          <p:nvPr>
            <p:ph type="sldNum" sz="quarter" idx="12"/>
          </p:nvPr>
        </p:nvSpPr>
        <p:spPr/>
        <p:txBody>
          <a:bodyPr/>
          <a:lstStyle/>
          <a:p>
            <a:fld id="{4382A7F7-08BF-4252-8141-63FB96055BBB}" type="slidenum">
              <a:rPr lang="en-US" smtClean="0"/>
              <a:t>6</a:t>
            </a:fld>
            <a:endParaRPr lang="en-US"/>
          </a:p>
        </p:txBody>
      </p:sp>
    </p:spTree>
    <p:extLst>
      <p:ext uri="{BB962C8B-B14F-4D97-AF65-F5344CB8AC3E}">
        <p14:creationId xmlns:p14="http://schemas.microsoft.com/office/powerpoint/2010/main" val="3987123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Sistemare</a:t>
            </a:r>
            <a:r>
              <a:rPr lang="en-US" dirty="0" smtClean="0"/>
              <a:t> le </a:t>
            </a:r>
            <a:r>
              <a:rPr lang="en-US" dirty="0" err="1" smtClean="0"/>
              <a:t>estensioni</a:t>
            </a:r>
            <a:r>
              <a:rPr lang="en-US" dirty="0" smtClean="0"/>
              <a:t> in base</a:t>
            </a:r>
            <a:endParaRPr lang="en-US" dirty="0"/>
          </a:p>
        </p:txBody>
      </p:sp>
      <p:sp>
        <p:nvSpPr>
          <p:cNvPr id="3" name="Content Placeholder 2"/>
          <p:cNvSpPr>
            <a:spLocks noGrp="1"/>
          </p:cNvSpPr>
          <p:nvPr>
            <p:ph idx="1"/>
          </p:nvPr>
        </p:nvSpPr>
        <p:spPr/>
        <p:txBody>
          <a:bodyPr/>
          <a:lstStyle/>
          <a:p>
            <a:r>
              <a:rPr lang="en-US" dirty="0" err="1" smtClean="0"/>
              <a:t>Così</a:t>
            </a:r>
            <a:r>
              <a:rPr lang="en-US" dirty="0" smtClean="0"/>
              <a:t> come per </a:t>
            </a:r>
            <a:r>
              <a:rPr lang="en-US" dirty="0" err="1" smtClean="0"/>
              <a:t>il</a:t>
            </a:r>
            <a:r>
              <a:rPr lang="en-US" dirty="0" smtClean="0"/>
              <a:t> </a:t>
            </a:r>
            <a:r>
              <a:rPr lang="en-US" dirty="0" err="1" smtClean="0"/>
              <a:t>corpo</a:t>
            </a:r>
            <a:r>
              <a:rPr lang="en-US" dirty="0" smtClean="0"/>
              <a:t> del robot, </a:t>
            </a:r>
            <a:r>
              <a:rPr lang="en-US" dirty="0" err="1" smtClean="0"/>
              <a:t>avete</a:t>
            </a:r>
            <a:r>
              <a:rPr lang="en-US" dirty="0" smtClean="0"/>
              <a:t> </a:t>
            </a:r>
            <a:r>
              <a:rPr lang="en-US" dirty="0" err="1" smtClean="0"/>
              <a:t>bisogno</a:t>
            </a:r>
            <a:r>
              <a:rPr lang="en-US" dirty="0" smtClean="0"/>
              <a:t> di </a:t>
            </a:r>
            <a:r>
              <a:rPr lang="en-US" dirty="0" err="1" smtClean="0"/>
              <a:t>sistemare</a:t>
            </a:r>
            <a:r>
              <a:rPr lang="en-US" dirty="0" smtClean="0"/>
              <a:t> le </a:t>
            </a:r>
            <a:r>
              <a:rPr lang="en-US" dirty="0" err="1" smtClean="0"/>
              <a:t>vostre</a:t>
            </a:r>
            <a:r>
              <a:rPr lang="en-US" dirty="0" smtClean="0"/>
              <a:t> </a:t>
            </a:r>
            <a:r>
              <a:rPr lang="en-US" dirty="0" err="1" smtClean="0"/>
              <a:t>estensioni</a:t>
            </a:r>
            <a:r>
              <a:rPr lang="en-US" dirty="0" smtClean="0"/>
              <a:t> </a:t>
            </a:r>
            <a:r>
              <a:rPr lang="en-US" dirty="0" err="1" smtClean="0"/>
              <a:t>nello</a:t>
            </a:r>
            <a:r>
              <a:rPr lang="en-US" dirty="0" smtClean="0"/>
              <a:t> </a:t>
            </a:r>
            <a:r>
              <a:rPr lang="en-US" dirty="0" err="1" smtClean="0"/>
              <a:t>stesso</a:t>
            </a:r>
            <a:r>
              <a:rPr lang="en-US" dirty="0" smtClean="0"/>
              <a:t> </a:t>
            </a:r>
            <a:r>
              <a:rPr lang="en-US" dirty="0" err="1" smtClean="0"/>
              <a:t>modo</a:t>
            </a:r>
            <a:r>
              <a:rPr lang="en-US" dirty="0" smtClean="0"/>
              <a:t> </a:t>
            </a:r>
            <a:r>
              <a:rPr lang="en-US" dirty="0" err="1" smtClean="0"/>
              <a:t>ogni</a:t>
            </a:r>
            <a:r>
              <a:rPr lang="en-US" dirty="0" smtClean="0"/>
              <a:t> </a:t>
            </a:r>
            <a:r>
              <a:rPr lang="en-US" dirty="0" err="1" smtClean="0"/>
              <a:t>volta</a:t>
            </a:r>
            <a:r>
              <a:rPr lang="en-US" dirty="0" smtClean="0"/>
              <a:t> per </a:t>
            </a:r>
            <a:r>
              <a:rPr lang="en-US" dirty="0" err="1" smtClean="0"/>
              <a:t>migliorare</a:t>
            </a:r>
            <a:r>
              <a:rPr lang="en-US" dirty="0" smtClean="0"/>
              <a:t> </a:t>
            </a:r>
            <a:r>
              <a:rPr lang="en-US" dirty="0" err="1" smtClean="0"/>
              <a:t>l’affidabilità</a:t>
            </a:r>
            <a:endParaRPr lang="en-US" dirty="0"/>
          </a:p>
          <a:p>
            <a:pPr lvl="1"/>
            <a:r>
              <a:rPr lang="en-US" dirty="0" err="1" smtClean="0"/>
              <a:t>Costruire</a:t>
            </a:r>
            <a:r>
              <a:rPr lang="en-US" dirty="0" smtClean="0"/>
              <a:t> </a:t>
            </a:r>
            <a:r>
              <a:rPr lang="en-US" dirty="0" err="1" smtClean="0"/>
              <a:t>una</a:t>
            </a:r>
            <a:r>
              <a:rPr lang="en-US" dirty="0" smtClean="0"/>
              <a:t> </a:t>
            </a:r>
            <a:r>
              <a:rPr lang="en-US" dirty="0" err="1" smtClean="0"/>
              <a:t>dima</a:t>
            </a:r>
            <a:r>
              <a:rPr lang="en-US" dirty="0" smtClean="0"/>
              <a:t> di </a:t>
            </a:r>
            <a:r>
              <a:rPr lang="en-US" dirty="0" err="1" smtClean="0"/>
              <a:t>permette</a:t>
            </a:r>
            <a:r>
              <a:rPr lang="en-US" dirty="0" smtClean="0"/>
              <a:t> di </a:t>
            </a:r>
            <a:r>
              <a:rPr lang="en-US" dirty="0" err="1" smtClean="0"/>
              <a:t>avere</a:t>
            </a:r>
            <a:r>
              <a:rPr lang="en-US" dirty="0" smtClean="0"/>
              <a:t> la </a:t>
            </a:r>
            <a:r>
              <a:rPr lang="en-US" dirty="0" err="1" smtClean="0"/>
              <a:t>certezza</a:t>
            </a:r>
            <a:r>
              <a:rPr lang="en-US" dirty="0" smtClean="0"/>
              <a:t> </a:t>
            </a:r>
            <a:r>
              <a:rPr lang="en-US" dirty="0" err="1" smtClean="0"/>
              <a:t>che</a:t>
            </a:r>
            <a:r>
              <a:rPr lang="en-US" dirty="0" smtClean="0"/>
              <a:t> </a:t>
            </a:r>
            <a:r>
              <a:rPr lang="en-US" dirty="0" err="1" smtClean="0"/>
              <a:t>una</a:t>
            </a:r>
            <a:r>
              <a:rPr lang="en-US" dirty="0" smtClean="0"/>
              <a:t> </a:t>
            </a:r>
            <a:r>
              <a:rPr lang="en-US" dirty="0" err="1" smtClean="0"/>
              <a:t>estensione</a:t>
            </a:r>
            <a:r>
              <a:rPr lang="en-US" dirty="0" smtClean="0"/>
              <a:t> </a:t>
            </a:r>
            <a:r>
              <a:rPr lang="en-US" dirty="0" err="1" smtClean="0"/>
              <a:t>potrà</a:t>
            </a:r>
            <a:r>
              <a:rPr lang="en-US" dirty="0" smtClean="0"/>
              <a:t> </a:t>
            </a:r>
            <a:r>
              <a:rPr lang="en-US" dirty="0" err="1" smtClean="0"/>
              <a:t>essere</a:t>
            </a:r>
            <a:r>
              <a:rPr lang="en-US" dirty="0" smtClean="0"/>
              <a:t> </a:t>
            </a:r>
            <a:r>
              <a:rPr lang="en-US" dirty="0" err="1" smtClean="0"/>
              <a:t>piazzata</a:t>
            </a:r>
            <a:r>
              <a:rPr lang="en-US" dirty="0" smtClean="0"/>
              <a:t> e </a:t>
            </a:r>
            <a:r>
              <a:rPr lang="en-US" dirty="0" err="1" smtClean="0"/>
              <a:t>mossa</a:t>
            </a:r>
            <a:r>
              <a:rPr lang="en-US" dirty="0" smtClean="0"/>
              <a:t> </a:t>
            </a:r>
            <a:r>
              <a:rPr lang="en-US" dirty="0" err="1" smtClean="0"/>
              <a:t>nello</a:t>
            </a:r>
            <a:r>
              <a:rPr lang="en-US" dirty="0" smtClean="0"/>
              <a:t> </a:t>
            </a:r>
            <a:r>
              <a:rPr lang="en-US" dirty="0" err="1" smtClean="0"/>
              <a:t>stesso</a:t>
            </a:r>
            <a:r>
              <a:rPr lang="en-US" dirty="0" smtClean="0"/>
              <a:t> </a:t>
            </a:r>
            <a:r>
              <a:rPr lang="en-US" dirty="0" err="1" smtClean="0"/>
              <a:t>modo</a:t>
            </a:r>
            <a:r>
              <a:rPr lang="en-US" dirty="0" smtClean="0"/>
              <a:t> </a:t>
            </a:r>
            <a:r>
              <a:rPr lang="en-US" dirty="0" err="1" smtClean="0"/>
              <a:t>ogni</a:t>
            </a:r>
            <a:r>
              <a:rPr lang="en-US" dirty="0" smtClean="0"/>
              <a:t> </a:t>
            </a:r>
            <a:r>
              <a:rPr lang="en-US" dirty="0" err="1" smtClean="0"/>
              <a:t>volta</a:t>
            </a:r>
            <a:endParaRPr lang="en-US" dirty="0"/>
          </a:p>
          <a:p>
            <a:pPr lvl="2"/>
            <a:r>
              <a:rPr lang="en-US" dirty="0" smtClean="0"/>
              <a:t>In “Senior Solution” </a:t>
            </a:r>
            <a:r>
              <a:rPr lang="en-US" dirty="0" err="1" smtClean="0"/>
              <a:t>abbiamo</a:t>
            </a:r>
            <a:r>
              <a:rPr lang="en-US" dirty="0" smtClean="0"/>
              <a:t> </a:t>
            </a:r>
            <a:r>
              <a:rPr lang="en-US" dirty="0" err="1" smtClean="0"/>
              <a:t>utilizzato</a:t>
            </a:r>
            <a:r>
              <a:rPr lang="en-US" dirty="0" smtClean="0"/>
              <a:t> </a:t>
            </a:r>
            <a:r>
              <a:rPr lang="en-US" dirty="0" err="1" smtClean="0"/>
              <a:t>una</a:t>
            </a:r>
            <a:r>
              <a:rPr lang="en-US" dirty="0" smtClean="0"/>
              <a:t> </a:t>
            </a:r>
            <a:r>
              <a:rPr lang="en-US" dirty="0" err="1" smtClean="0"/>
              <a:t>dima</a:t>
            </a:r>
            <a:r>
              <a:rPr lang="en-US" dirty="0" smtClean="0"/>
              <a:t> per </a:t>
            </a:r>
            <a:r>
              <a:rPr lang="en-US" dirty="0" err="1" smtClean="0"/>
              <a:t>essere</a:t>
            </a:r>
            <a:r>
              <a:rPr lang="en-US" dirty="0" smtClean="0"/>
              <a:t> </a:t>
            </a:r>
            <a:r>
              <a:rPr lang="en-US" dirty="0" err="1" smtClean="0"/>
              <a:t>sicuri</a:t>
            </a:r>
            <a:r>
              <a:rPr lang="en-US" dirty="0" smtClean="0"/>
              <a:t> </a:t>
            </a:r>
            <a:r>
              <a:rPr lang="en-US" dirty="0" err="1" smtClean="0"/>
              <a:t>che</a:t>
            </a:r>
            <a:r>
              <a:rPr lang="en-US" dirty="0" smtClean="0"/>
              <a:t> </a:t>
            </a:r>
            <a:r>
              <a:rPr lang="en-US" dirty="0" err="1" smtClean="0"/>
              <a:t>il</a:t>
            </a:r>
            <a:r>
              <a:rPr lang="en-US" dirty="0" smtClean="0"/>
              <a:t> </a:t>
            </a:r>
            <a:r>
              <a:rPr lang="en-US" dirty="0" err="1" smtClean="0"/>
              <a:t>braccio</a:t>
            </a:r>
            <a:r>
              <a:rPr lang="en-US" dirty="0" smtClean="0"/>
              <a:t> </a:t>
            </a:r>
            <a:r>
              <a:rPr lang="en-US" dirty="0" err="1" smtClean="0"/>
              <a:t>che</a:t>
            </a:r>
            <a:r>
              <a:rPr lang="en-US" dirty="0" smtClean="0"/>
              <a:t> </a:t>
            </a:r>
            <a:r>
              <a:rPr lang="en-US" dirty="0" err="1" smtClean="0"/>
              <a:t>doveva</a:t>
            </a:r>
            <a:r>
              <a:rPr lang="en-US" dirty="0" smtClean="0"/>
              <a:t> </a:t>
            </a:r>
            <a:r>
              <a:rPr lang="en-US" dirty="0" err="1" smtClean="0"/>
              <a:t>prendere</a:t>
            </a:r>
            <a:r>
              <a:rPr lang="en-US" dirty="0" smtClean="0"/>
              <a:t> la </a:t>
            </a:r>
            <a:r>
              <a:rPr lang="en-US" dirty="0" err="1" smtClean="0"/>
              <a:t>scatoletta</a:t>
            </a:r>
            <a:r>
              <a:rPr lang="en-US" dirty="0" smtClean="0"/>
              <a:t> per le </a:t>
            </a:r>
            <a:r>
              <a:rPr lang="en-US" dirty="0" err="1" smtClean="0"/>
              <a:t>pillole</a:t>
            </a:r>
            <a:r>
              <a:rPr lang="en-US" dirty="0" smtClean="0"/>
              <a:t> fosse </a:t>
            </a:r>
            <a:r>
              <a:rPr lang="en-US" dirty="0" err="1" smtClean="0"/>
              <a:t>sempre</a:t>
            </a:r>
            <a:r>
              <a:rPr lang="en-US" dirty="0" smtClean="0"/>
              <a:t> </a:t>
            </a:r>
            <a:r>
              <a:rPr lang="en-US" dirty="0" smtClean="0"/>
              <a:t>al </a:t>
            </a:r>
            <a:r>
              <a:rPr lang="en-US" dirty="0" err="1" smtClean="0"/>
              <a:t>livello</a:t>
            </a:r>
            <a:r>
              <a:rPr lang="en-US" dirty="0" smtClean="0"/>
              <a:t> giusto</a:t>
            </a:r>
            <a:endParaRPr lang="en-US" dirty="0"/>
          </a:p>
          <a:p>
            <a:pPr lvl="1"/>
            <a:r>
              <a:rPr lang="en-US" dirty="0" err="1" smtClean="0"/>
              <a:t>Indicatori</a:t>
            </a:r>
            <a:r>
              <a:rPr lang="en-US" dirty="0" smtClean="0"/>
              <a:t> </a:t>
            </a:r>
            <a:r>
              <a:rPr lang="en-US" dirty="0" err="1" smtClean="0"/>
              <a:t>sul</a:t>
            </a:r>
            <a:r>
              <a:rPr lang="en-US" dirty="0" smtClean="0"/>
              <a:t> robot (per </a:t>
            </a:r>
            <a:r>
              <a:rPr lang="en-US" dirty="0" err="1" smtClean="0"/>
              <a:t>esempio</a:t>
            </a:r>
            <a:r>
              <a:rPr lang="en-US" dirty="0" smtClean="0"/>
              <a:t> un piccolo </a:t>
            </a:r>
            <a:r>
              <a:rPr lang="en-US" dirty="0" err="1" smtClean="0"/>
              <a:t>connettore</a:t>
            </a:r>
            <a:r>
              <a:rPr lang="en-US" dirty="0" smtClean="0"/>
              <a:t>) </a:t>
            </a:r>
            <a:r>
              <a:rPr lang="en-US" dirty="0" err="1" smtClean="0"/>
              <a:t>può</a:t>
            </a:r>
            <a:r>
              <a:rPr lang="en-US" dirty="0" smtClean="0"/>
              <a:t> </a:t>
            </a:r>
            <a:r>
              <a:rPr lang="en-US" dirty="0" err="1" smtClean="0"/>
              <a:t>aiutarvi</a:t>
            </a:r>
            <a:r>
              <a:rPr lang="en-US" dirty="0" smtClean="0"/>
              <a:t> a </a:t>
            </a:r>
            <a:r>
              <a:rPr lang="en-US" dirty="0" err="1" smtClean="0"/>
              <a:t>ricordare</a:t>
            </a:r>
            <a:r>
              <a:rPr lang="en-US" dirty="0" smtClean="0"/>
              <a:t> dove </a:t>
            </a:r>
            <a:r>
              <a:rPr lang="en-US" dirty="0" err="1" smtClean="0"/>
              <a:t>rimettere</a:t>
            </a:r>
            <a:r>
              <a:rPr lang="en-US" dirty="0" smtClean="0"/>
              <a:t> in </a:t>
            </a:r>
            <a:r>
              <a:rPr lang="en-US" dirty="0" err="1" smtClean="0"/>
              <a:t>posizione</a:t>
            </a:r>
            <a:r>
              <a:rPr lang="en-US" dirty="0" smtClean="0"/>
              <a:t> un </a:t>
            </a:r>
            <a:r>
              <a:rPr lang="en-US" dirty="0" err="1" smtClean="0"/>
              <a:t>braccio</a:t>
            </a:r>
            <a:endParaRPr lang="en-US" dirty="0"/>
          </a:p>
          <a:p>
            <a:pPr lvl="2"/>
            <a:r>
              <a:rPr lang="en-US" dirty="0"/>
              <a:t>In Food Factor, </a:t>
            </a:r>
            <a:r>
              <a:rPr lang="en-US" dirty="0" err="1" smtClean="0"/>
              <a:t>abbiamo</a:t>
            </a:r>
            <a:r>
              <a:rPr lang="en-US" dirty="0" smtClean="0"/>
              <a:t> </a:t>
            </a:r>
            <a:r>
              <a:rPr lang="en-US" dirty="0" err="1" smtClean="0"/>
              <a:t>utilizzato</a:t>
            </a:r>
            <a:r>
              <a:rPr lang="en-US" dirty="0" smtClean="0"/>
              <a:t> un </a:t>
            </a:r>
            <a:r>
              <a:rPr lang="en-US" dirty="0" err="1" smtClean="0"/>
              <a:t>conduttore</a:t>
            </a:r>
            <a:r>
              <a:rPr lang="en-US" dirty="0" smtClean="0"/>
              <a:t> </a:t>
            </a:r>
            <a:r>
              <a:rPr lang="en-US" dirty="0" err="1" smtClean="0"/>
              <a:t>rosso</a:t>
            </a:r>
            <a:r>
              <a:rPr lang="en-US" dirty="0" smtClean="0"/>
              <a:t> in un </a:t>
            </a:r>
            <a:r>
              <a:rPr lang="en-US" dirty="0" err="1" smtClean="0"/>
              <a:t>foro</a:t>
            </a:r>
            <a:r>
              <a:rPr lang="en-US" dirty="0" smtClean="0"/>
              <a:t> per </a:t>
            </a:r>
            <a:r>
              <a:rPr lang="en-US" dirty="0" err="1" smtClean="0"/>
              <a:t>ricordarci</a:t>
            </a:r>
            <a:r>
              <a:rPr lang="en-US" dirty="0" smtClean="0"/>
              <a:t> </a:t>
            </a:r>
            <a:r>
              <a:rPr lang="en-US" dirty="0" err="1" smtClean="0"/>
              <a:t>quanto</a:t>
            </a:r>
            <a:r>
              <a:rPr lang="en-US" dirty="0" smtClean="0"/>
              <a:t> </a:t>
            </a:r>
            <a:r>
              <a:rPr lang="en-US" dirty="0" err="1" smtClean="0"/>
              <a:t>lontano</a:t>
            </a:r>
            <a:r>
              <a:rPr lang="en-US" dirty="0" smtClean="0"/>
              <a:t> </a:t>
            </a:r>
            <a:r>
              <a:rPr lang="en-US" dirty="0" err="1" smtClean="0"/>
              <a:t>doveva</a:t>
            </a:r>
            <a:r>
              <a:rPr lang="en-US" dirty="0" smtClean="0"/>
              <a:t> </a:t>
            </a:r>
            <a:r>
              <a:rPr lang="en-US" dirty="0" err="1" smtClean="0"/>
              <a:t>arrivare</a:t>
            </a:r>
            <a:r>
              <a:rPr lang="en-US" dirty="0" smtClean="0"/>
              <a:t> a </a:t>
            </a:r>
            <a:r>
              <a:rPr lang="en-US" dirty="0" err="1" smtClean="0"/>
              <a:t>muoversi</a:t>
            </a:r>
            <a:r>
              <a:rPr lang="en-US" dirty="0" smtClean="0"/>
              <a:t> un </a:t>
            </a:r>
            <a:r>
              <a:rPr lang="en-US" dirty="0" err="1" smtClean="0"/>
              <a:t>braccio</a:t>
            </a:r>
            <a:endParaRPr lang="en-US" dirty="0"/>
          </a:p>
          <a:p>
            <a:pPr lvl="1"/>
            <a:r>
              <a:rPr lang="en-US" dirty="0" err="1" smtClean="0"/>
              <a:t>Potete</a:t>
            </a:r>
            <a:r>
              <a:rPr lang="en-US" dirty="0" smtClean="0"/>
              <a:t> </a:t>
            </a:r>
            <a:r>
              <a:rPr lang="en-US" dirty="0" err="1" smtClean="0"/>
              <a:t>utilizzare</a:t>
            </a:r>
            <a:r>
              <a:rPr lang="en-US" dirty="0" smtClean="0"/>
              <a:t> un </a:t>
            </a:r>
            <a:r>
              <a:rPr lang="en-US" dirty="0" err="1" smtClean="0"/>
              <a:t>sensore</a:t>
            </a:r>
            <a:r>
              <a:rPr lang="en-US" dirty="0" smtClean="0"/>
              <a:t> </a:t>
            </a:r>
            <a:r>
              <a:rPr lang="en-US" dirty="0" smtClean="0"/>
              <a:t>al </a:t>
            </a:r>
            <a:r>
              <a:rPr lang="en-US" dirty="0" err="1" smtClean="0"/>
              <a:t>tocco</a:t>
            </a:r>
            <a:r>
              <a:rPr lang="en-US" dirty="0" smtClean="0"/>
              <a:t> per </a:t>
            </a:r>
            <a:r>
              <a:rPr lang="en-US" dirty="0" err="1" smtClean="0"/>
              <a:t>determinare</a:t>
            </a:r>
            <a:r>
              <a:rPr lang="en-US" dirty="0" smtClean="0"/>
              <a:t> la </a:t>
            </a:r>
            <a:r>
              <a:rPr lang="en-US" dirty="0" err="1" smtClean="0"/>
              <a:t>posizione</a:t>
            </a:r>
            <a:r>
              <a:rPr lang="en-US" dirty="0" smtClean="0"/>
              <a:t> di </a:t>
            </a:r>
            <a:r>
              <a:rPr lang="en-US" dirty="0" err="1" smtClean="0"/>
              <a:t>una</a:t>
            </a:r>
            <a:r>
              <a:rPr lang="en-US" dirty="0" smtClean="0"/>
              <a:t> </a:t>
            </a:r>
            <a:r>
              <a:rPr lang="en-US" dirty="0" err="1" smtClean="0"/>
              <a:t>estensione</a:t>
            </a:r>
            <a:r>
              <a:rPr lang="en-US" dirty="0" smtClean="0"/>
              <a:t> </a:t>
            </a:r>
            <a:r>
              <a:rPr lang="en-US" dirty="0" err="1" smtClean="0"/>
              <a:t>dalla</a:t>
            </a:r>
            <a:r>
              <a:rPr lang="en-US" dirty="0" smtClean="0"/>
              <a:t> </a:t>
            </a:r>
            <a:r>
              <a:rPr lang="en-US" dirty="0" err="1" smtClean="0"/>
              <a:t>partenza</a:t>
            </a:r>
            <a:r>
              <a:rPr lang="en-US" dirty="0" smtClean="0"/>
              <a:t> al </a:t>
            </a:r>
            <a:r>
              <a:rPr lang="en-US" dirty="0" err="1" smtClean="0"/>
              <a:t>suo</a:t>
            </a:r>
            <a:r>
              <a:rPr lang="en-US" dirty="0" smtClean="0"/>
              <a:t> </a:t>
            </a:r>
            <a:r>
              <a:rPr lang="en-US" dirty="0" err="1" smtClean="0"/>
              <a:t>punto</a:t>
            </a:r>
            <a:r>
              <a:rPr lang="en-US" dirty="0" smtClean="0"/>
              <a:t> di </a:t>
            </a:r>
            <a:r>
              <a:rPr lang="en-US" dirty="0" err="1" smtClean="0"/>
              <a:t>arrivo</a:t>
            </a:r>
            <a:endParaRPr lang="en-US" dirty="0"/>
          </a:p>
          <a:p>
            <a:pPr lvl="1"/>
            <a:endParaRPr lang="en-US" dirty="0"/>
          </a:p>
        </p:txBody>
      </p:sp>
      <p:sp>
        <p:nvSpPr>
          <p:cNvPr id="4" name="Footer Placeholder 3"/>
          <p:cNvSpPr>
            <a:spLocks noGrp="1"/>
          </p:cNvSpPr>
          <p:nvPr>
            <p:ph type="ftr" sz="quarter" idx="11"/>
          </p:nvPr>
        </p:nvSpPr>
        <p:spPr/>
        <p:txBody>
          <a:bodyPr/>
          <a:lstStyle/>
          <a:p>
            <a:r>
              <a:rPr lang="en-US"/>
              <a:t>© 2016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t>7</a:t>
            </a:fld>
            <a:endParaRPr lang="en-US"/>
          </a:p>
        </p:txBody>
      </p:sp>
    </p:spTree>
    <p:extLst>
      <p:ext uri="{BB962C8B-B14F-4D97-AF65-F5344CB8AC3E}">
        <p14:creationId xmlns:p14="http://schemas.microsoft.com/office/powerpoint/2010/main" val="4173200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Aggiustare</a:t>
            </a:r>
            <a:r>
              <a:rPr lang="en-US" dirty="0" smtClean="0"/>
              <a:t> i </a:t>
            </a:r>
            <a:r>
              <a:rPr lang="en-US" dirty="0" err="1" smtClean="0"/>
              <a:t>motori</a:t>
            </a:r>
            <a:r>
              <a:rPr lang="en-US" dirty="0" smtClean="0"/>
              <a:t> in </a:t>
            </a:r>
            <a:r>
              <a:rPr lang="en-US" dirty="0"/>
              <a:t>Base</a:t>
            </a:r>
          </a:p>
        </p:txBody>
      </p:sp>
      <p:sp>
        <p:nvSpPr>
          <p:cNvPr id="3" name="Content Placeholder 2"/>
          <p:cNvSpPr>
            <a:spLocks noGrp="1"/>
          </p:cNvSpPr>
          <p:nvPr>
            <p:ph idx="1"/>
          </p:nvPr>
        </p:nvSpPr>
        <p:spPr>
          <a:xfrm>
            <a:off x="227874" y="1505616"/>
            <a:ext cx="4732053" cy="4654528"/>
          </a:xfrm>
        </p:spPr>
        <p:txBody>
          <a:bodyPr/>
          <a:lstStyle/>
          <a:p>
            <a:r>
              <a:rPr lang="en-US" dirty="0" err="1" smtClean="0"/>
              <a:t>Muovere</a:t>
            </a:r>
            <a:r>
              <a:rPr lang="en-US" dirty="0" smtClean="0"/>
              <a:t> </a:t>
            </a:r>
            <a:r>
              <a:rPr lang="en-US" dirty="0" err="1" smtClean="0"/>
              <a:t>estensioni</a:t>
            </a:r>
            <a:r>
              <a:rPr lang="en-US" dirty="0" smtClean="0"/>
              <a:t> o </a:t>
            </a:r>
            <a:r>
              <a:rPr lang="en-US" dirty="0" err="1" smtClean="0"/>
              <a:t>ruote</a:t>
            </a:r>
            <a:endParaRPr lang="en-US" dirty="0" smtClean="0"/>
          </a:p>
          <a:p>
            <a:pPr lvl="1"/>
            <a:r>
              <a:rPr lang="en-US" dirty="0" err="1" smtClean="0"/>
              <a:t>Quando</a:t>
            </a:r>
            <a:r>
              <a:rPr lang="en-US" dirty="0" smtClean="0"/>
              <a:t> </a:t>
            </a:r>
            <a:r>
              <a:rPr lang="en-US" dirty="0" err="1" smtClean="0"/>
              <a:t>il</a:t>
            </a:r>
            <a:r>
              <a:rPr lang="en-US" dirty="0" smtClean="0"/>
              <a:t> </a:t>
            </a:r>
            <a:r>
              <a:rPr lang="en-US" dirty="0" err="1" smtClean="0"/>
              <a:t>programma</a:t>
            </a:r>
            <a:r>
              <a:rPr lang="en-US" dirty="0" smtClean="0"/>
              <a:t> è </a:t>
            </a:r>
            <a:r>
              <a:rPr lang="en-US" dirty="0" err="1" smtClean="0"/>
              <a:t>fermo</a:t>
            </a:r>
            <a:r>
              <a:rPr lang="en-US" dirty="0" smtClean="0"/>
              <a:t> </a:t>
            </a:r>
            <a:r>
              <a:rPr lang="en-US" dirty="0" err="1" smtClean="0"/>
              <a:t>potete</a:t>
            </a:r>
            <a:r>
              <a:rPr lang="en-US" dirty="0" smtClean="0"/>
              <a:t> </a:t>
            </a:r>
            <a:r>
              <a:rPr lang="en-US" dirty="0" err="1" smtClean="0"/>
              <a:t>muovere</a:t>
            </a:r>
            <a:r>
              <a:rPr lang="en-US" dirty="0" smtClean="0"/>
              <a:t> le </a:t>
            </a:r>
            <a:r>
              <a:rPr lang="en-US" dirty="0" err="1" smtClean="0"/>
              <a:t>ruote</a:t>
            </a:r>
            <a:r>
              <a:rPr lang="en-US" dirty="0" smtClean="0"/>
              <a:t> e le </a:t>
            </a:r>
            <a:r>
              <a:rPr lang="en-US" dirty="0" err="1" smtClean="0"/>
              <a:t>estensioni</a:t>
            </a:r>
            <a:r>
              <a:rPr lang="en-US" dirty="0" smtClean="0"/>
              <a:t> </a:t>
            </a:r>
            <a:r>
              <a:rPr lang="en-US" dirty="0" err="1" smtClean="0"/>
              <a:t>facilmente</a:t>
            </a:r>
            <a:r>
              <a:rPr lang="en-US" dirty="0" smtClean="0"/>
              <a:t> </a:t>
            </a:r>
            <a:r>
              <a:rPr lang="en-US" dirty="0" err="1" smtClean="0"/>
              <a:t>senza</a:t>
            </a:r>
            <a:r>
              <a:rPr lang="en-US" dirty="0" smtClean="0"/>
              <a:t> </a:t>
            </a:r>
            <a:r>
              <a:rPr lang="en-US" dirty="0" err="1" smtClean="0"/>
              <a:t>creare</a:t>
            </a:r>
            <a:r>
              <a:rPr lang="en-US" dirty="0" smtClean="0"/>
              <a:t> </a:t>
            </a:r>
            <a:r>
              <a:rPr lang="en-US" dirty="0" err="1" smtClean="0"/>
              <a:t>problemi</a:t>
            </a:r>
            <a:endParaRPr lang="en-US" dirty="0"/>
          </a:p>
          <a:p>
            <a:pPr lvl="1"/>
            <a:r>
              <a:rPr lang="en-US" dirty="0" smtClean="0"/>
              <a:t>Ma se </a:t>
            </a:r>
            <a:r>
              <a:rPr lang="en-US" dirty="0" err="1" smtClean="0"/>
              <a:t>il</a:t>
            </a:r>
            <a:r>
              <a:rPr lang="en-US" dirty="0" smtClean="0"/>
              <a:t> </a:t>
            </a:r>
            <a:r>
              <a:rPr lang="en-US" dirty="0" err="1" smtClean="0"/>
              <a:t>programma</a:t>
            </a:r>
            <a:r>
              <a:rPr lang="en-US" dirty="0" smtClean="0"/>
              <a:t> è in </a:t>
            </a:r>
            <a:r>
              <a:rPr lang="en-US" dirty="0" err="1" smtClean="0"/>
              <a:t>esecuzione</a:t>
            </a:r>
            <a:r>
              <a:rPr lang="en-US" dirty="0" smtClean="0"/>
              <a:t>, </a:t>
            </a:r>
            <a:r>
              <a:rPr lang="en-US" dirty="0" err="1" smtClean="0"/>
              <a:t>bisogna</a:t>
            </a:r>
            <a:r>
              <a:rPr lang="en-US" dirty="0" smtClean="0"/>
              <a:t> fare </a:t>
            </a:r>
            <a:r>
              <a:rPr lang="en-US" dirty="0" err="1" smtClean="0"/>
              <a:t>diversi</a:t>
            </a:r>
            <a:r>
              <a:rPr lang="en-US" dirty="0" smtClean="0"/>
              <a:t> </a:t>
            </a:r>
            <a:r>
              <a:rPr lang="en-US" dirty="0" err="1" smtClean="0"/>
              <a:t>passi</a:t>
            </a:r>
            <a:endParaRPr lang="en-US" dirty="0"/>
          </a:p>
          <a:p>
            <a:pPr lvl="2"/>
            <a:r>
              <a:rPr lang="en-US" dirty="0" err="1" smtClean="0"/>
              <a:t>Avete</a:t>
            </a:r>
            <a:r>
              <a:rPr lang="en-US" dirty="0" smtClean="0"/>
              <a:t> </a:t>
            </a:r>
            <a:r>
              <a:rPr lang="en-US" dirty="0" err="1" smtClean="0"/>
              <a:t>bisogno</a:t>
            </a:r>
            <a:r>
              <a:rPr lang="en-US" dirty="0" smtClean="0"/>
              <a:t> di </a:t>
            </a:r>
            <a:r>
              <a:rPr lang="en-US" dirty="0" err="1" smtClean="0"/>
              <a:t>mettere</a:t>
            </a:r>
            <a:r>
              <a:rPr lang="en-US" dirty="0" smtClean="0"/>
              <a:t> i </a:t>
            </a:r>
            <a:r>
              <a:rPr lang="en-US" dirty="0" err="1" smtClean="0"/>
              <a:t>motori</a:t>
            </a:r>
            <a:r>
              <a:rPr lang="en-US" dirty="0" smtClean="0"/>
              <a:t> in </a:t>
            </a:r>
            <a:r>
              <a:rPr lang="en-US" dirty="0" err="1" smtClean="0"/>
              <a:t>folle</a:t>
            </a:r>
            <a:endParaRPr lang="en-US" dirty="0"/>
          </a:p>
          <a:p>
            <a:pPr lvl="2"/>
            <a:r>
              <a:rPr lang="en-US" dirty="0" smtClean="0"/>
              <a:t>Se </a:t>
            </a:r>
            <a:r>
              <a:rPr lang="en-US" dirty="0" err="1" smtClean="0"/>
              <a:t>muovete</a:t>
            </a:r>
            <a:r>
              <a:rPr lang="en-US" dirty="0" smtClean="0"/>
              <a:t> i </a:t>
            </a:r>
            <a:r>
              <a:rPr lang="en-US" dirty="0" err="1" smtClean="0"/>
              <a:t>motori</a:t>
            </a:r>
            <a:r>
              <a:rPr lang="en-US" dirty="0" smtClean="0"/>
              <a:t> in </a:t>
            </a:r>
            <a:r>
              <a:rPr lang="en-US" dirty="0" err="1" smtClean="0"/>
              <a:t>folle</a:t>
            </a:r>
            <a:r>
              <a:rPr lang="en-US" dirty="0" smtClean="0"/>
              <a:t>, i </a:t>
            </a:r>
            <a:r>
              <a:rPr lang="en-US" dirty="0" err="1" smtClean="0"/>
              <a:t>motori</a:t>
            </a:r>
            <a:r>
              <a:rPr lang="en-US" dirty="0" smtClean="0"/>
              <a:t> </a:t>
            </a:r>
            <a:r>
              <a:rPr lang="en-US" dirty="0" err="1" smtClean="0"/>
              <a:t>torneranno</a:t>
            </a:r>
            <a:r>
              <a:rPr lang="en-US" dirty="0" smtClean="0"/>
              <a:t> </a:t>
            </a:r>
            <a:r>
              <a:rPr lang="en-US" dirty="0" err="1" smtClean="0"/>
              <a:t>indietro</a:t>
            </a:r>
            <a:r>
              <a:rPr lang="en-US" dirty="0" smtClean="0"/>
              <a:t> la </a:t>
            </a:r>
            <a:r>
              <a:rPr lang="en-US" dirty="0" err="1" smtClean="0"/>
              <a:t>loro</a:t>
            </a:r>
            <a:r>
              <a:rPr lang="en-US" dirty="0" smtClean="0"/>
              <a:t> </a:t>
            </a:r>
            <a:r>
              <a:rPr lang="en-US" dirty="0" err="1" smtClean="0"/>
              <a:t>posizione</a:t>
            </a:r>
            <a:r>
              <a:rPr lang="en-US" dirty="0" smtClean="0"/>
              <a:t> </a:t>
            </a:r>
            <a:r>
              <a:rPr lang="en-US" dirty="0" err="1" smtClean="0"/>
              <a:t>originale</a:t>
            </a:r>
            <a:r>
              <a:rPr lang="en-US" dirty="0" smtClean="0"/>
              <a:t> al primo </a:t>
            </a:r>
            <a:r>
              <a:rPr lang="en-US" dirty="0" err="1" smtClean="0"/>
              <a:t>movimento</a:t>
            </a:r>
            <a:r>
              <a:rPr lang="en-US" dirty="0" smtClean="0"/>
              <a:t>!</a:t>
            </a:r>
          </a:p>
          <a:p>
            <a:pPr lvl="2"/>
            <a:r>
              <a:rPr lang="en-US" dirty="0" err="1" smtClean="0"/>
              <a:t>Avete</a:t>
            </a:r>
            <a:r>
              <a:rPr lang="en-US" dirty="0" smtClean="0"/>
              <a:t> </a:t>
            </a:r>
            <a:r>
              <a:rPr lang="en-US" dirty="0" err="1" smtClean="0"/>
              <a:t>bisogno</a:t>
            </a:r>
            <a:r>
              <a:rPr lang="en-US" dirty="0" smtClean="0"/>
              <a:t> di </a:t>
            </a:r>
            <a:r>
              <a:rPr lang="en-US" dirty="0" err="1" smtClean="0"/>
              <a:t>risettare</a:t>
            </a:r>
            <a:r>
              <a:rPr lang="en-US" dirty="0" smtClean="0"/>
              <a:t> i </a:t>
            </a:r>
            <a:r>
              <a:rPr lang="en-US" dirty="0" err="1" smtClean="0"/>
              <a:t>motori</a:t>
            </a:r>
            <a:r>
              <a:rPr lang="en-US" dirty="0" smtClean="0"/>
              <a:t> </a:t>
            </a:r>
            <a:r>
              <a:rPr lang="en-US" dirty="0" err="1" smtClean="0"/>
              <a:t>dopo</a:t>
            </a:r>
            <a:r>
              <a:rPr lang="en-US" dirty="0" smtClean="0"/>
              <a:t> </a:t>
            </a:r>
            <a:r>
              <a:rPr lang="en-US" dirty="0" err="1" smtClean="0"/>
              <a:t>l’aggiustamento</a:t>
            </a:r>
            <a:r>
              <a:rPr lang="en-US" dirty="0" smtClean="0"/>
              <a:t> e prima di far </a:t>
            </a:r>
            <a:r>
              <a:rPr lang="en-US" dirty="0" err="1" smtClean="0"/>
              <a:t>ripartire</a:t>
            </a:r>
            <a:r>
              <a:rPr lang="en-US" dirty="0" smtClean="0"/>
              <a:t> </a:t>
            </a:r>
            <a:r>
              <a:rPr lang="en-US" dirty="0" err="1" smtClean="0"/>
              <a:t>il</a:t>
            </a:r>
            <a:r>
              <a:rPr lang="en-US" dirty="0" smtClean="0"/>
              <a:t> robot</a:t>
            </a:r>
            <a:endParaRPr lang="en-US" dirty="0"/>
          </a:p>
        </p:txBody>
      </p:sp>
      <p:sp>
        <p:nvSpPr>
          <p:cNvPr id="4" name="Footer Placeholder 3"/>
          <p:cNvSpPr>
            <a:spLocks noGrp="1"/>
          </p:cNvSpPr>
          <p:nvPr>
            <p:ph type="ftr" sz="quarter" idx="11"/>
          </p:nvPr>
        </p:nvSpPr>
        <p:spPr/>
        <p:txBody>
          <a:bodyPr/>
          <a:lstStyle/>
          <a:p>
            <a:r>
              <a:rPr lang="en-US"/>
              <a:t>© 2016 EV3Lessons.com, Last edit 7/06/2016</a:t>
            </a:r>
          </a:p>
        </p:txBody>
      </p:sp>
      <p:pic>
        <p:nvPicPr>
          <p:cNvPr id="5" name="Picture 4" descr="Screen Shot 2014-11-04 at 12.56.4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0660" y="2352380"/>
            <a:ext cx="3308886" cy="1581008"/>
          </a:xfrm>
          <a:prstGeom prst="rect">
            <a:avLst/>
          </a:prstGeom>
        </p:spPr>
      </p:pic>
      <p:sp>
        <p:nvSpPr>
          <p:cNvPr id="9" name="TextBox 8"/>
          <p:cNvSpPr txBox="1"/>
          <p:nvPr/>
        </p:nvSpPr>
        <p:spPr>
          <a:xfrm>
            <a:off x="5540660" y="1459114"/>
            <a:ext cx="3308886" cy="738664"/>
          </a:xfrm>
          <a:prstGeom prst="rect">
            <a:avLst/>
          </a:prstGeom>
          <a:noFill/>
        </p:spPr>
        <p:txBody>
          <a:bodyPr wrap="square" rtlCol="0">
            <a:spAutoFit/>
          </a:bodyPr>
          <a:lstStyle/>
          <a:p>
            <a:pPr marL="342900" indent="-342900">
              <a:buAutoNum type="arabicParenR"/>
            </a:pPr>
            <a:r>
              <a:rPr lang="en-US" sz="1400" dirty="0" err="1" smtClean="0"/>
              <a:t>Mettere</a:t>
            </a:r>
            <a:r>
              <a:rPr lang="en-US" sz="1400" dirty="0" smtClean="0"/>
              <a:t> </a:t>
            </a:r>
            <a:r>
              <a:rPr lang="en-US" sz="1400" dirty="0" err="1" smtClean="0"/>
              <a:t>tutti</a:t>
            </a:r>
            <a:r>
              <a:rPr lang="en-US" sz="1400" dirty="0" smtClean="0"/>
              <a:t> i </a:t>
            </a:r>
            <a:r>
              <a:rPr lang="en-US" sz="1400" dirty="0" err="1" smtClean="0"/>
              <a:t>motori</a:t>
            </a:r>
            <a:r>
              <a:rPr lang="en-US" sz="1400" dirty="0" smtClean="0"/>
              <a:t> </a:t>
            </a:r>
            <a:r>
              <a:rPr lang="en-US" sz="1400" dirty="0" err="1" smtClean="0"/>
              <a:t>che</a:t>
            </a:r>
            <a:r>
              <a:rPr lang="en-US" sz="1400" dirty="0" smtClean="0"/>
              <a:t> </a:t>
            </a:r>
            <a:r>
              <a:rPr lang="en-US" sz="1400" dirty="0" err="1" smtClean="0"/>
              <a:t>usate</a:t>
            </a:r>
            <a:r>
              <a:rPr lang="en-US" sz="1400" dirty="0"/>
              <a:t> </a:t>
            </a:r>
            <a:r>
              <a:rPr lang="en-US" sz="1400" dirty="0" smtClean="0"/>
              <a:t>in </a:t>
            </a:r>
            <a:r>
              <a:rPr lang="en-US" sz="1400" dirty="0" err="1" smtClean="0"/>
              <a:t>folle</a:t>
            </a:r>
            <a:r>
              <a:rPr lang="en-US" sz="1400" dirty="0" smtClean="0"/>
              <a:t>, in </a:t>
            </a:r>
            <a:r>
              <a:rPr lang="en-US" sz="1400" dirty="0" err="1" smtClean="0"/>
              <a:t>maniera</a:t>
            </a:r>
            <a:r>
              <a:rPr lang="en-US" sz="1400" dirty="0" smtClean="0"/>
              <a:t> da </a:t>
            </a:r>
            <a:r>
              <a:rPr lang="en-US" sz="1400" dirty="0" err="1" smtClean="0"/>
              <a:t>poterli</a:t>
            </a:r>
            <a:r>
              <a:rPr lang="en-US" sz="1400" dirty="0" smtClean="0"/>
              <a:t> </a:t>
            </a:r>
            <a:r>
              <a:rPr lang="en-US" sz="1400" dirty="0" err="1" smtClean="0"/>
              <a:t>ruotare</a:t>
            </a:r>
            <a:r>
              <a:rPr lang="en-US" sz="1400" dirty="0" smtClean="0"/>
              <a:t> </a:t>
            </a:r>
            <a:r>
              <a:rPr lang="en-US" sz="1400" dirty="0" err="1" smtClean="0"/>
              <a:t>manualmente</a:t>
            </a:r>
            <a:r>
              <a:rPr lang="en-US" sz="1400" dirty="0" smtClean="0"/>
              <a:t> per </a:t>
            </a:r>
            <a:r>
              <a:rPr lang="en-US" sz="1400" dirty="0" err="1" smtClean="0"/>
              <a:t>aggiustarli</a:t>
            </a:r>
            <a:endParaRPr lang="en-US" sz="1400" dirty="0"/>
          </a:p>
        </p:txBody>
      </p:sp>
      <p:pic>
        <p:nvPicPr>
          <p:cNvPr id="10" name="Picture 9" descr="Screen Shot 2014-11-04 at 12.58.5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0660" y="4723805"/>
            <a:ext cx="3124739" cy="1402944"/>
          </a:xfrm>
          <a:prstGeom prst="rect">
            <a:avLst/>
          </a:prstGeom>
        </p:spPr>
      </p:pic>
      <p:sp>
        <p:nvSpPr>
          <p:cNvPr id="11" name="TextBox 10"/>
          <p:cNvSpPr txBox="1"/>
          <p:nvPr/>
        </p:nvSpPr>
        <p:spPr>
          <a:xfrm>
            <a:off x="5540660" y="4148668"/>
            <a:ext cx="3308886" cy="307777"/>
          </a:xfrm>
          <a:prstGeom prst="rect">
            <a:avLst/>
          </a:prstGeom>
          <a:noFill/>
        </p:spPr>
        <p:txBody>
          <a:bodyPr wrap="square" rtlCol="0">
            <a:spAutoFit/>
          </a:bodyPr>
          <a:lstStyle/>
          <a:p>
            <a:r>
              <a:rPr lang="en-US" sz="1400" dirty="0"/>
              <a:t>2) </a:t>
            </a:r>
            <a:r>
              <a:rPr lang="en-US" sz="1400" dirty="0" err="1" smtClean="0"/>
              <a:t>Adesso</a:t>
            </a:r>
            <a:r>
              <a:rPr lang="en-US" sz="1400" dirty="0" smtClean="0"/>
              <a:t> </a:t>
            </a:r>
            <a:r>
              <a:rPr lang="en-US" sz="1400" dirty="0" err="1" smtClean="0"/>
              <a:t>dovete</a:t>
            </a:r>
            <a:r>
              <a:rPr lang="en-US" sz="1400" dirty="0" smtClean="0"/>
              <a:t> </a:t>
            </a:r>
            <a:r>
              <a:rPr lang="en-US" sz="1400" dirty="0" err="1" smtClean="0"/>
              <a:t>resettare</a:t>
            </a:r>
            <a:r>
              <a:rPr lang="en-US" sz="1400" dirty="0" smtClean="0"/>
              <a:t> i </a:t>
            </a:r>
            <a:r>
              <a:rPr lang="en-US" sz="1400" dirty="0" err="1" smtClean="0"/>
              <a:t>motori</a:t>
            </a:r>
            <a:endParaRPr lang="en-US" sz="1400" dirty="0"/>
          </a:p>
        </p:txBody>
      </p:sp>
      <p:cxnSp>
        <p:nvCxnSpPr>
          <p:cNvPr id="13" name="Straight Connector 12"/>
          <p:cNvCxnSpPr/>
          <p:nvPr/>
        </p:nvCxnSpPr>
        <p:spPr>
          <a:xfrm flipV="1">
            <a:off x="5295558" y="1525744"/>
            <a:ext cx="11141" cy="4745597"/>
          </a:xfrm>
          <a:prstGeom prst="line">
            <a:avLst/>
          </a:prstGeom>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12"/>
          </p:nvPr>
        </p:nvSpPr>
        <p:spPr/>
        <p:txBody>
          <a:bodyPr/>
          <a:lstStyle/>
          <a:p>
            <a:fld id="{4382A7F7-08BF-4252-8141-63FB96055BBB}" type="slidenum">
              <a:rPr lang="en-US" smtClean="0"/>
              <a:t>8</a:t>
            </a:fld>
            <a:endParaRPr lang="en-US"/>
          </a:p>
        </p:txBody>
      </p:sp>
    </p:spTree>
    <p:extLst>
      <p:ext uri="{BB962C8B-B14F-4D97-AF65-F5344CB8AC3E}">
        <p14:creationId xmlns:p14="http://schemas.microsoft.com/office/powerpoint/2010/main" val="2644748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Usare</a:t>
            </a:r>
            <a:r>
              <a:rPr lang="en-US" dirty="0" smtClean="0"/>
              <a:t> </a:t>
            </a:r>
            <a:r>
              <a:rPr lang="en-US" dirty="0" err="1" smtClean="0"/>
              <a:t>il</a:t>
            </a:r>
            <a:r>
              <a:rPr lang="en-US" dirty="0" smtClean="0"/>
              <a:t> </a:t>
            </a:r>
            <a:r>
              <a:rPr lang="en-US" dirty="0" err="1" smtClean="0"/>
              <a:t>folle</a:t>
            </a:r>
            <a:endParaRPr lang="en-US" dirty="0"/>
          </a:p>
        </p:txBody>
      </p:sp>
      <p:sp>
        <p:nvSpPr>
          <p:cNvPr id="4" name="Footer Placeholder 3"/>
          <p:cNvSpPr>
            <a:spLocks noGrp="1"/>
          </p:cNvSpPr>
          <p:nvPr>
            <p:ph type="ftr" sz="quarter" idx="11"/>
          </p:nvPr>
        </p:nvSpPr>
        <p:spPr/>
        <p:txBody>
          <a:bodyPr/>
          <a:lstStyle/>
          <a:p>
            <a:r>
              <a:rPr lang="en-US"/>
              <a:t>© 2016 EV3Lessons.com, Last edit 7/06/2016</a:t>
            </a:r>
          </a:p>
        </p:txBody>
      </p:sp>
      <p:pic>
        <p:nvPicPr>
          <p:cNvPr id="3" name="Picture 2" descr="Screen Shot 2014-11-04 at 1.16.5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79" y="1704391"/>
            <a:ext cx="8686800" cy="3054461"/>
          </a:xfrm>
          <a:prstGeom prst="rect">
            <a:avLst/>
          </a:prstGeom>
        </p:spPr>
      </p:pic>
      <p:sp>
        <p:nvSpPr>
          <p:cNvPr id="6" name="TextBox 5"/>
          <p:cNvSpPr txBox="1"/>
          <p:nvPr/>
        </p:nvSpPr>
        <p:spPr>
          <a:xfrm>
            <a:off x="1765701" y="4708342"/>
            <a:ext cx="5659643" cy="369332"/>
          </a:xfrm>
          <a:prstGeom prst="rect">
            <a:avLst/>
          </a:prstGeom>
          <a:noFill/>
        </p:spPr>
        <p:txBody>
          <a:bodyPr wrap="square" rtlCol="0">
            <a:spAutoFit/>
          </a:bodyPr>
          <a:lstStyle/>
          <a:p>
            <a:r>
              <a:rPr lang="en-US" dirty="0" smtClean="0"/>
              <a:t>Non </a:t>
            </a:r>
            <a:r>
              <a:rPr lang="en-US" dirty="0" err="1" smtClean="0"/>
              <a:t>funziona</a:t>
            </a:r>
            <a:r>
              <a:rPr lang="en-US" dirty="0" smtClean="0"/>
              <a:t> </a:t>
            </a:r>
            <a:r>
              <a:rPr lang="en-US" dirty="0" err="1" smtClean="0"/>
              <a:t>bene</a:t>
            </a:r>
            <a:r>
              <a:rPr lang="en-US" dirty="0" smtClean="0"/>
              <a:t>. Non è </a:t>
            </a:r>
            <a:r>
              <a:rPr lang="en-US" dirty="0" err="1" smtClean="0"/>
              <a:t>affidabile</a:t>
            </a:r>
            <a:r>
              <a:rPr lang="en-US" dirty="0" smtClean="0"/>
              <a:t>!</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9</a:t>
            </a:fld>
            <a:endParaRPr lang="en-US"/>
          </a:p>
        </p:txBody>
      </p:sp>
      <p:sp>
        <p:nvSpPr>
          <p:cNvPr id="7" name="CasellaDiTesto 6"/>
          <p:cNvSpPr txBox="1"/>
          <p:nvPr/>
        </p:nvSpPr>
        <p:spPr>
          <a:xfrm>
            <a:off x="946205" y="2024575"/>
            <a:ext cx="2926080" cy="553998"/>
          </a:xfrm>
          <a:prstGeom prst="rect">
            <a:avLst/>
          </a:prstGeom>
          <a:solidFill>
            <a:schemeClr val="bg1">
              <a:lumMod val="85000"/>
            </a:schemeClr>
          </a:solidFill>
        </p:spPr>
        <p:txBody>
          <a:bodyPr wrap="square" rtlCol="0">
            <a:spAutoFit/>
          </a:bodyPr>
          <a:lstStyle/>
          <a:p>
            <a:pPr>
              <a:lnSpc>
                <a:spcPts val="1200"/>
              </a:lnSpc>
            </a:pPr>
            <a:r>
              <a:rPr lang="it-IT" sz="1200" dirty="0" smtClean="0"/>
              <a:t>Questa sezione mette tutti i motori in folle in modo che possiate muoverli manualmente senza avere resistenza</a:t>
            </a:r>
            <a:endParaRPr lang="it-IT" sz="1200" dirty="0"/>
          </a:p>
        </p:txBody>
      </p:sp>
      <p:sp>
        <p:nvSpPr>
          <p:cNvPr id="8" name="CasellaDiTesto 7"/>
          <p:cNvSpPr txBox="1"/>
          <p:nvPr/>
        </p:nvSpPr>
        <p:spPr>
          <a:xfrm>
            <a:off x="4025916" y="1988982"/>
            <a:ext cx="1440000" cy="553998"/>
          </a:xfrm>
          <a:prstGeom prst="rect">
            <a:avLst/>
          </a:prstGeom>
          <a:solidFill>
            <a:schemeClr val="bg1">
              <a:lumMod val="85000"/>
            </a:schemeClr>
          </a:solidFill>
        </p:spPr>
        <p:txBody>
          <a:bodyPr wrap="square" rtlCol="0">
            <a:spAutoFit/>
          </a:bodyPr>
          <a:lstStyle/>
          <a:p>
            <a:pPr>
              <a:lnSpc>
                <a:spcPts val="1200"/>
              </a:lnSpc>
            </a:pPr>
            <a:r>
              <a:rPr lang="it-IT" sz="1200" dirty="0" smtClean="0"/>
              <a:t>Premete il tasto centrale per ripartire</a:t>
            </a:r>
            <a:endParaRPr lang="it-IT" sz="1200" dirty="0"/>
          </a:p>
        </p:txBody>
      </p:sp>
      <p:sp>
        <p:nvSpPr>
          <p:cNvPr id="9" name="CasellaDiTesto 8"/>
          <p:cNvSpPr txBox="1"/>
          <p:nvPr/>
        </p:nvSpPr>
        <p:spPr>
          <a:xfrm>
            <a:off x="5563831" y="1963075"/>
            <a:ext cx="3096000" cy="630942"/>
          </a:xfrm>
          <a:prstGeom prst="rect">
            <a:avLst/>
          </a:prstGeom>
          <a:solidFill>
            <a:schemeClr val="bg1">
              <a:lumMod val="85000"/>
            </a:schemeClr>
          </a:solidFill>
        </p:spPr>
        <p:txBody>
          <a:bodyPr wrap="square" rtlCol="0">
            <a:spAutoFit/>
          </a:bodyPr>
          <a:lstStyle/>
          <a:p>
            <a:pPr>
              <a:lnSpc>
                <a:spcPts val="1400"/>
              </a:lnSpc>
            </a:pPr>
            <a:r>
              <a:rPr lang="it-IT" sz="1200" dirty="0" smtClean="0"/>
              <a:t>Quando direte al motore A di muoversi di 10°, presso lo farà ma partendo dal punto in cui si era fermato e non da dove l’avete piazzato voi</a:t>
            </a:r>
            <a:endParaRPr lang="it-IT" sz="1200" dirty="0"/>
          </a:p>
        </p:txBody>
      </p:sp>
      <p:sp>
        <p:nvSpPr>
          <p:cNvPr id="10" name="CasellaDiTesto 9"/>
          <p:cNvSpPr txBox="1"/>
          <p:nvPr/>
        </p:nvSpPr>
        <p:spPr>
          <a:xfrm>
            <a:off x="1087718" y="3677182"/>
            <a:ext cx="7596000" cy="812979"/>
          </a:xfrm>
          <a:prstGeom prst="rect">
            <a:avLst/>
          </a:prstGeom>
          <a:solidFill>
            <a:schemeClr val="bg1">
              <a:lumMod val="85000"/>
            </a:schemeClr>
          </a:solidFill>
        </p:spPr>
        <p:txBody>
          <a:bodyPr wrap="square" rtlCol="0">
            <a:spAutoFit/>
          </a:bodyPr>
          <a:lstStyle/>
          <a:p>
            <a:pPr>
              <a:lnSpc>
                <a:spcPts val="1400"/>
              </a:lnSpc>
            </a:pPr>
            <a:r>
              <a:rPr lang="it-IT" sz="1400" dirty="0" smtClean="0"/>
              <a:t>Questo codice mostra che il motore </a:t>
            </a:r>
            <a:r>
              <a:rPr lang="it-IT" sz="1400" dirty="0" smtClean="0"/>
              <a:t>A, </a:t>
            </a:r>
            <a:r>
              <a:rPr lang="it-IT" sz="1400" dirty="0" smtClean="0"/>
              <a:t>che </a:t>
            </a:r>
            <a:r>
              <a:rPr lang="it-IT" sz="1400" dirty="0" smtClean="0"/>
              <a:t>muove </a:t>
            </a:r>
            <a:r>
              <a:rPr lang="it-IT" sz="1400" dirty="0" smtClean="0"/>
              <a:t>il </a:t>
            </a:r>
            <a:r>
              <a:rPr lang="it-IT" sz="1400" dirty="0" smtClean="0"/>
              <a:t>braccio, </a:t>
            </a:r>
            <a:r>
              <a:rPr lang="it-IT" sz="1400" dirty="0" smtClean="0"/>
              <a:t>non si muoverà esattamente dal punto in cui </a:t>
            </a:r>
            <a:r>
              <a:rPr lang="it-IT" sz="1400" dirty="0" smtClean="0"/>
              <a:t>l’avete </a:t>
            </a:r>
            <a:r>
              <a:rPr lang="it-IT" sz="1400" dirty="0" smtClean="0"/>
              <a:t>piazzato. Il suo </a:t>
            </a:r>
            <a:r>
              <a:rPr lang="it-IT" sz="1400" dirty="0" smtClean="0"/>
              <a:t>movimento è </a:t>
            </a:r>
            <a:r>
              <a:rPr lang="it-IT" sz="1400" dirty="0" smtClean="0"/>
              <a:t>basato sull’ultima posizione è stata registrata perché il sensore di rotazione del motore non è stato resettato</a:t>
            </a:r>
            <a:r>
              <a:rPr lang="it-IT" sz="1400" dirty="0" smtClean="0"/>
              <a:t>.</a:t>
            </a:r>
          </a:p>
          <a:p>
            <a:pPr>
              <a:lnSpc>
                <a:spcPts val="1400"/>
              </a:lnSpc>
            </a:pPr>
            <a:endParaRPr lang="it-IT" sz="1400" dirty="0"/>
          </a:p>
        </p:txBody>
      </p:sp>
    </p:spTree>
    <p:extLst>
      <p:ext uri="{BB962C8B-B14F-4D97-AF65-F5344CB8AC3E}">
        <p14:creationId xmlns:p14="http://schemas.microsoft.com/office/powerpoint/2010/main" val="1972605034"/>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intermediatev2">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intermediatev2" id="{63F5E447-E8B5-4335-8726-12777BA731C5}" vid="{7C754D33-5435-4000-AB94-F54A58B2A98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934</TotalTime>
  <Words>1189</Words>
  <Application>Microsoft Office PowerPoint</Application>
  <PresentationFormat>Presentazione su schermo (4:3)</PresentationFormat>
  <Paragraphs>114</Paragraphs>
  <Slides>12</Slides>
  <Notes>2</Notes>
  <HiddenSlides>0</HiddenSlides>
  <MMClips>0</MMClips>
  <ScaleCrop>false</ScaleCrop>
  <HeadingPairs>
    <vt:vector size="4" baseType="variant">
      <vt:variant>
        <vt:lpstr>Tema</vt:lpstr>
      </vt:variant>
      <vt:variant>
        <vt:i4>2</vt:i4>
      </vt:variant>
      <vt:variant>
        <vt:lpstr>Titoli diapositive</vt:lpstr>
      </vt:variant>
      <vt:variant>
        <vt:i4>12</vt:i4>
      </vt:variant>
    </vt:vector>
  </HeadingPairs>
  <TitlesOfParts>
    <vt:vector size="14" baseType="lpstr">
      <vt:lpstr>Retrospect</vt:lpstr>
      <vt:lpstr>intermediatev2</vt:lpstr>
      <vt:lpstr>LEZIONI INTERMEDIE</vt:lpstr>
      <vt:lpstr>Obiettivi della lezione</vt:lpstr>
      <vt:lpstr>Fonti dei problemi</vt:lpstr>
      <vt:lpstr>I punti di partenza in base sono critici</vt:lpstr>
      <vt:lpstr>Gli errori si accumulano col tempo</vt:lpstr>
      <vt:lpstr>Dove ti trovi nel campo della FLL?</vt:lpstr>
      <vt:lpstr>Sistemare le estensioni in base</vt:lpstr>
      <vt:lpstr>Aggiustare i motori in Base</vt:lpstr>
      <vt:lpstr>Usare il folle</vt:lpstr>
      <vt:lpstr>Usare il folle e poi Reset</vt:lpstr>
      <vt:lpstr>Altri fattori nell’affidabilità</vt:lpstr>
      <vt:lpstr>CREDITI</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 Programming Lesson: Improving Robot Reliability in FLL</dc:title>
  <cp:lastModifiedBy>GIUCO</cp:lastModifiedBy>
  <cp:revision>28</cp:revision>
  <cp:lastPrinted>2015-11-14T04:34:43Z</cp:lastPrinted>
  <dcterms:created xsi:type="dcterms:W3CDTF">2014-11-14T02:10:18Z</dcterms:created>
  <dcterms:modified xsi:type="dcterms:W3CDTF">2018-04-17T14:56:17Z</dcterms:modified>
</cp:coreProperties>
</file>