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5"/>
  </p:notesMasterIdLst>
  <p:handoutMasterIdLst>
    <p:handoutMasterId r:id="rId16"/>
  </p:handoutMasterIdLst>
  <p:sldIdLst>
    <p:sldId id="390" r:id="rId3"/>
    <p:sldId id="383" r:id="rId4"/>
    <p:sldId id="356" r:id="rId5"/>
    <p:sldId id="386" r:id="rId6"/>
    <p:sldId id="389" r:id="rId7"/>
    <p:sldId id="385" r:id="rId8"/>
    <p:sldId id="368" r:id="rId9"/>
    <p:sldId id="391" r:id="rId10"/>
    <p:sldId id="387" r:id="rId11"/>
    <p:sldId id="388" r:id="rId12"/>
    <p:sldId id="384" r:id="rId13"/>
    <p:sldId id="3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4" autoAdjust="0"/>
    <p:restoredTop sz="96271" autoAdjust="0"/>
  </p:normalViewPr>
  <p:slideViewPr>
    <p:cSldViewPr snapToGrid="0" snapToObjects="1">
      <p:cViewPr varScale="1">
        <p:scale>
          <a:sx n="89" d="100"/>
          <a:sy n="89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34F2-D82D-4ABD-BA37-F220F9E0698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67A9-1452-485C-B73A-1B512A717C49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6F9-5FE0-49E0-B5AC-796DFE700F1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5DD-0CCA-42EC-8E49-056E00817DA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90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133A-CFDC-4DF2-9490-DB3073A6D32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C486-1BB6-41FB-8A03-5D1FAD1FD4B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6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1257-5C8A-4DE1-A08C-7CFCB6A638FF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BE7E-9042-4540-B0A0-C075778EBEC5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0B1E-EF49-433A-B93C-6B560B61BE32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B37-C8E0-460F-A80D-CE79818E55B4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7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274C677-3F83-46AA-9140-16A297CD6D7F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0A4-E670-4607-924C-EFC02F8D61E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3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BD83-BD5D-427F-97C8-2354C6E70318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288F-AF23-433B-B70B-271577BBAC2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0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F9C-C689-4691-801D-AC5CB7E0FEDD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EF4A-66A4-4E36-A472-28FB2F1942E9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CCDB-71AE-4D8A-B0F6-FA4D19E2B0BE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3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CD09-89EE-4427-B9B2-0950C940050A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A6C2-8176-4789-A4FF-B6F274F7959C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EBE9-D54B-42CD-8C1B-3770CFC98156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C5E233D-5DAD-4DF0-BD04-0B158FF7A0E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CBC-56C6-4900-9962-F81EBC97CC51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35549-8895-4789-B0F3-226371CC24B2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8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F73676-29B8-4A10-A522-9786BF6F2E84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9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LEZIONI </a:t>
            </a:r>
            <a:r>
              <a:rPr lang="en-US" dirty="0" smtClean="0"/>
              <a:t>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263" y="3289738"/>
            <a:ext cx="6474372" cy="56456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SEGUIRE UNA LINEA COLORATA CON BLOCCO PERSONALIZZATO CON INPUT: MUOVERSI PER UNA CERTA DISTANZA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9" y="459216"/>
            <a:ext cx="7670202" cy="87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3b: </a:t>
            </a:r>
            <a:r>
              <a:rPr lang="en-US" dirty="0" err="1" smtClean="0"/>
              <a:t>Collegare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6" y="1511437"/>
            <a:ext cx="8593644" cy="35498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281" y="5137835"/>
            <a:ext cx="790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L’input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gradi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di </a:t>
            </a:r>
            <a:r>
              <a:rPr lang="en-US" dirty="0" err="1" smtClean="0"/>
              <a:t>uscita</a:t>
            </a:r>
            <a:r>
              <a:rPr lang="en-US" dirty="0" smtClean="0"/>
              <a:t> dal loop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L’input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potenza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nell’input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potenza</a:t>
            </a:r>
            <a:r>
              <a:rPr lang="en-US" dirty="0" smtClean="0"/>
              <a:t> del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motori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L’input</a:t>
            </a:r>
            <a:r>
              <a:rPr lang="en-US" dirty="0" smtClean="0"/>
              <a:t> del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nell’input</a:t>
            </a:r>
            <a:r>
              <a:rPr lang="en-US" dirty="0" smtClean="0"/>
              <a:t> del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132" y="5093946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596" y="4545279"/>
            <a:ext cx="105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Degrees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8016" y="4723080"/>
            <a:ext cx="65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0889" y="4338204"/>
            <a:ext cx="105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2784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552208"/>
            <a:ext cx="5270790" cy="4296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3c: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298" y="1481777"/>
            <a:ext cx="3620388" cy="472020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Ora il </a:t>
            </a:r>
            <a:r>
              <a:rPr lang="it-IT" sz="1800" dirty="0" smtClean="0"/>
              <a:t>blocco personalizzato appare </a:t>
            </a:r>
            <a:r>
              <a:rPr lang="it-IT" sz="1800" dirty="0"/>
              <a:t>nella scheda turchese e lo stesso </a:t>
            </a:r>
            <a:r>
              <a:rPr lang="it-IT" sz="1800" dirty="0" smtClean="0"/>
              <a:t>blocco </a:t>
            </a:r>
            <a:r>
              <a:rPr lang="it-IT" sz="1800" dirty="0"/>
              <a:t>può essere usato ancora e ancora con nuovi input (vedi a sinistra</a:t>
            </a:r>
            <a:r>
              <a:rPr lang="it-IT" sz="18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Il primo blocco da solo risolve la sfida </a:t>
            </a:r>
            <a:r>
              <a:rPr lang="it-IT" sz="1800" dirty="0" smtClean="0"/>
              <a:t>di seguire la linea per </a:t>
            </a:r>
            <a:r>
              <a:rPr lang="it-IT" sz="1800" dirty="0"/>
              <a:t>720 gradi</a:t>
            </a:r>
            <a:r>
              <a:rPr lang="en-US" sz="1800" b="0" dirty="0" smtClean="0"/>
              <a:t>.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Il secondo blocco di questo codice </a:t>
            </a:r>
            <a:r>
              <a:rPr lang="it-IT" sz="1800" dirty="0" smtClean="0"/>
              <a:t>è per </a:t>
            </a:r>
            <a:r>
              <a:rPr lang="it-IT" sz="1800" dirty="0"/>
              <a:t>mostrare che lo stesso blocco può essere utilizzato con input diversi per seguire una linea diversa per una distanza diversa</a:t>
            </a:r>
            <a:r>
              <a:rPr lang="en-US" sz="1800" b="0" dirty="0" smtClean="0"/>
              <a:t>.</a:t>
            </a:r>
            <a:endParaRPr lang="en-US" sz="1800" b="0" dirty="0"/>
          </a:p>
          <a:p>
            <a:pPr marL="347663" indent="-347663">
              <a:buFont typeface="Arial"/>
              <a:buChar char="•"/>
            </a:pPr>
            <a:r>
              <a:rPr lang="it-IT" sz="1800" dirty="0" smtClean="0"/>
              <a:t>Se volete </a:t>
            </a:r>
            <a:r>
              <a:rPr lang="it-IT" sz="1800" dirty="0"/>
              <a:t>imparare </a:t>
            </a:r>
            <a:r>
              <a:rPr lang="it-IT" sz="1800" dirty="0" smtClean="0"/>
              <a:t>a seguire le linee in maniera più lineare, </a:t>
            </a:r>
            <a:r>
              <a:rPr lang="it-IT" sz="1800" dirty="0"/>
              <a:t>passa alla lezione di controllo proporzionale in Avanzate.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916340" y="1685087"/>
            <a:ext cx="450551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it-IT" sz="1200" dirty="0" smtClean="0"/>
              <a:t>Questo programma è identico a quello dello </a:t>
            </a:r>
            <a:r>
              <a:rPr lang="it-IT" sz="1200" dirty="0" err="1" smtClean="0"/>
              <a:t>step</a:t>
            </a:r>
            <a:r>
              <a:rPr lang="it-IT" sz="1200" dirty="0" smtClean="0"/>
              <a:t> 2, ma convertito in blocco personalizzato</a:t>
            </a:r>
            <a:endParaRPr lang="en-US" sz="1200" dirty="0"/>
          </a:p>
        </p:txBody>
      </p:sp>
      <p:sp>
        <p:nvSpPr>
          <p:cNvPr id="8" name="TextBox 4"/>
          <p:cNvSpPr txBox="1"/>
          <p:nvPr/>
        </p:nvSpPr>
        <p:spPr>
          <a:xfrm>
            <a:off x="927098" y="2246274"/>
            <a:ext cx="23755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 smtClean="0"/>
              <a:t>Input:</a:t>
            </a:r>
          </a:p>
          <a:p>
            <a:pPr>
              <a:lnSpc>
                <a:spcPts val="1200"/>
              </a:lnSpc>
            </a:pPr>
            <a:r>
              <a:rPr lang="en-US" sz="1200" dirty="0" err="1" smtClean="0"/>
              <a:t>Gradi</a:t>
            </a:r>
            <a:r>
              <a:rPr lang="en-US" sz="1200" dirty="0" smtClean="0"/>
              <a:t> (stop </a:t>
            </a:r>
            <a:r>
              <a:rPr lang="en-US" sz="1200" dirty="0" err="1" smtClean="0"/>
              <a:t>dopo</a:t>
            </a:r>
            <a:r>
              <a:rPr lang="en-US" sz="1200" dirty="0" smtClean="0"/>
              <a:t> </a:t>
            </a:r>
            <a:r>
              <a:rPr lang="en-US" sz="1200" dirty="0" err="1" smtClean="0"/>
              <a:t>il</a:t>
            </a:r>
            <a:r>
              <a:rPr lang="en-US" sz="1200" dirty="0" smtClean="0"/>
              <a:t> </a:t>
            </a:r>
            <a:r>
              <a:rPr lang="en-US" sz="1200" dirty="0" err="1" smtClean="0"/>
              <a:t>numero</a:t>
            </a:r>
            <a:r>
              <a:rPr lang="en-US" sz="1200" dirty="0" smtClean="0"/>
              <a:t> </a:t>
            </a:r>
            <a:r>
              <a:rPr lang="en-US" sz="1200" dirty="0" err="1" smtClean="0"/>
              <a:t>indicato</a:t>
            </a:r>
            <a:r>
              <a:rPr lang="en-US" sz="1200" dirty="0" smtClean="0"/>
              <a:t>); Potenza; </a:t>
            </a:r>
            <a:r>
              <a:rPr lang="en-US" sz="1200" dirty="0" err="1" smtClean="0"/>
              <a:t>Colore</a:t>
            </a:r>
            <a:r>
              <a:rPr lang="en-US" sz="1200" dirty="0" smtClean="0"/>
              <a:t> (</a:t>
            </a:r>
            <a:r>
              <a:rPr lang="en-US" sz="1200" dirty="0" err="1" smtClean="0"/>
              <a:t>della</a:t>
            </a:r>
            <a:r>
              <a:rPr lang="en-US" sz="1200" dirty="0" smtClean="0"/>
              <a:t> </a:t>
            </a:r>
            <a:r>
              <a:rPr lang="en-US" sz="1200" dirty="0" err="1" smtClean="0"/>
              <a:t>linea</a:t>
            </a:r>
            <a:r>
              <a:rPr lang="en-US" sz="1200" dirty="0" smtClean="0"/>
              <a:t> da </a:t>
            </a:r>
            <a:r>
              <a:rPr lang="en-US" sz="1200" dirty="0" err="1" smtClean="0"/>
              <a:t>seguire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TextBox 4"/>
          <p:cNvSpPr txBox="1"/>
          <p:nvPr/>
        </p:nvSpPr>
        <p:spPr>
          <a:xfrm>
            <a:off x="358805" y="3955879"/>
            <a:ext cx="921426" cy="124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50" dirty="0" smtClean="0"/>
              <a:t>Colore:</a:t>
            </a:r>
          </a:p>
          <a:p>
            <a:pPr>
              <a:lnSpc>
                <a:spcPts val="1000"/>
              </a:lnSpc>
            </a:pPr>
            <a:r>
              <a:rPr lang="it-IT" sz="1050" dirty="0" smtClean="0"/>
              <a:t>0 - Nessuno</a:t>
            </a:r>
          </a:p>
          <a:p>
            <a:pPr>
              <a:lnSpc>
                <a:spcPts val="1000"/>
              </a:lnSpc>
            </a:pPr>
            <a:r>
              <a:rPr lang="it-IT" sz="1050" dirty="0" smtClean="0"/>
              <a:t>1 - Nero</a:t>
            </a:r>
          </a:p>
          <a:p>
            <a:pPr>
              <a:lnSpc>
                <a:spcPts val="1000"/>
              </a:lnSpc>
            </a:pPr>
            <a:r>
              <a:rPr lang="it-IT" sz="1050" dirty="0" smtClean="0"/>
              <a:t>2 - Blu</a:t>
            </a:r>
          </a:p>
          <a:p>
            <a:pPr>
              <a:lnSpc>
                <a:spcPts val="1000"/>
              </a:lnSpc>
            </a:pPr>
            <a:r>
              <a:rPr lang="it-IT" sz="1050" dirty="0" smtClean="0"/>
              <a:t>3- Verde</a:t>
            </a:r>
          </a:p>
          <a:p>
            <a:pPr>
              <a:lnSpc>
                <a:spcPts val="1000"/>
              </a:lnSpc>
            </a:pPr>
            <a:r>
              <a:rPr lang="it-IT" sz="1050" dirty="0" smtClean="0"/>
              <a:t>4 - Giallo</a:t>
            </a:r>
          </a:p>
          <a:p>
            <a:pPr>
              <a:lnSpc>
                <a:spcPts val="1000"/>
              </a:lnSpc>
            </a:pPr>
            <a:r>
              <a:rPr lang="it-IT" sz="1050" dirty="0" smtClean="0"/>
              <a:t>5 - Rosso</a:t>
            </a:r>
          </a:p>
          <a:p>
            <a:pPr>
              <a:lnSpc>
                <a:spcPts val="1000"/>
              </a:lnSpc>
            </a:pPr>
            <a:r>
              <a:rPr lang="it-IT" sz="1050" dirty="0" smtClean="0"/>
              <a:t>6 - Bianco</a:t>
            </a:r>
          </a:p>
          <a:p>
            <a:pPr>
              <a:lnSpc>
                <a:spcPts val="1000"/>
              </a:lnSpc>
            </a:pPr>
            <a:r>
              <a:rPr lang="en-US" sz="1200" dirty="0" smtClean="0"/>
              <a:t>7 - </a:t>
            </a:r>
            <a:r>
              <a:rPr lang="en-US" sz="1200" dirty="0" err="1" smtClean="0"/>
              <a:t>Marrone</a:t>
            </a:r>
            <a:endParaRPr lang="en-US" sz="1200" dirty="0"/>
          </a:p>
        </p:txBody>
      </p:sp>
      <p:sp>
        <p:nvSpPr>
          <p:cNvPr id="10" name="TextBox 4"/>
          <p:cNvSpPr txBox="1"/>
          <p:nvPr/>
        </p:nvSpPr>
        <p:spPr>
          <a:xfrm>
            <a:off x="1325126" y="3957666"/>
            <a:ext cx="864000" cy="733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50" dirty="0" smtClean="0"/>
              <a:t>Questo blocco segue una linea per 720°</a:t>
            </a:r>
            <a:endParaRPr lang="en-US" sz="1200" dirty="0"/>
          </a:p>
        </p:txBody>
      </p:sp>
      <p:sp>
        <p:nvSpPr>
          <p:cNvPr id="11" name="TextBox 4"/>
          <p:cNvSpPr txBox="1"/>
          <p:nvPr/>
        </p:nvSpPr>
        <p:spPr>
          <a:xfrm>
            <a:off x="2380455" y="3955507"/>
            <a:ext cx="169200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50" dirty="0" smtClean="0"/>
              <a:t>Questo usa lo stesso blocco personalizzato con differenti input. Adesso segue una linea verde per 530° con una diversa potenza</a:t>
            </a:r>
            <a:endParaRPr lang="en-US" sz="1200" dirty="0"/>
          </a:p>
        </p:txBody>
      </p:sp>
      <p:sp>
        <p:nvSpPr>
          <p:cNvPr id="12" name="TextBox 4"/>
          <p:cNvSpPr txBox="1"/>
          <p:nvPr/>
        </p:nvSpPr>
        <p:spPr>
          <a:xfrm>
            <a:off x="1347042" y="4893060"/>
            <a:ext cx="188293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50" dirty="0" smtClean="0"/>
              <a:t>Nota: il quadratino verde è solo un’icona da cliccare. Anche quando il colore è diverso, vedrete sempre questo quadratino verde. Non lasciatevi ingannare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41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4654528"/>
          </a:xfrm>
        </p:spPr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Sanjay </a:t>
            </a:r>
            <a:r>
              <a:rPr lang="en-US" dirty="0"/>
              <a:t>Seshan and Arvind Seshan</a:t>
            </a:r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Traduzione</a:t>
            </a:r>
            <a:r>
              <a:rPr lang="en-US" dirty="0" smtClean="0"/>
              <a:t>: Giuseppe </a:t>
            </a:r>
            <a:r>
              <a:rPr lang="en-US" dirty="0" err="1" smtClean="0"/>
              <a:t>Comis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sotto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licenza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di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5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smtClean="0"/>
              <a:t>Scoprire </a:t>
            </a:r>
            <a:r>
              <a:rPr lang="it-IT" dirty="0"/>
              <a:t>come scrivere un </a:t>
            </a:r>
            <a:r>
              <a:rPr lang="it-IT" dirty="0" smtClean="0"/>
              <a:t>programma che segue una linea che prenda </a:t>
            </a:r>
            <a:r>
              <a:rPr lang="it-IT" dirty="0"/>
              <a:t>più </a:t>
            </a:r>
            <a:r>
              <a:rPr lang="it-IT" dirty="0" smtClean="0"/>
              <a:t>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scrivere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segua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fermi</a:t>
            </a:r>
            <a:r>
              <a:rPr lang="en-US" dirty="0" smtClean="0"/>
              <a:t> </a:t>
            </a:r>
            <a:r>
              <a:rPr lang="en-US" dirty="0" err="1" smtClean="0"/>
              <a:t>dopo</a:t>
            </a:r>
            <a:r>
              <a:rPr lang="en-US" dirty="0" smtClean="0"/>
              <a:t> un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gradi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Allenarsi</a:t>
            </a:r>
            <a:r>
              <a:rPr lang="en-US" dirty="0" smtClean="0"/>
              <a:t> a </a:t>
            </a:r>
            <a:r>
              <a:rPr lang="en-US" dirty="0" err="1" smtClean="0"/>
              <a:t>realizzare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con input e output, </a:t>
            </a:r>
            <a:r>
              <a:rPr lang="en-US" dirty="0" err="1" smtClean="0"/>
              <a:t>Fili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, Loop, Switch.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i </a:t>
            </a:r>
            <a:r>
              <a:rPr lang="en-US" dirty="0" err="1"/>
              <a:t>b</a:t>
            </a:r>
            <a:r>
              <a:rPr lang="en-US" dirty="0" err="1" smtClean="0"/>
              <a:t>locchi</a:t>
            </a:r>
            <a:r>
              <a:rPr lang="en-US" dirty="0" smtClean="0"/>
              <a:t> di </a:t>
            </a:r>
            <a:r>
              <a:rPr lang="en-US" dirty="0" err="1" smtClean="0"/>
              <a:t>commento</a:t>
            </a:r>
            <a:r>
              <a:rPr lang="en-US" dirty="0" smtClean="0"/>
              <a:t> </a:t>
            </a:r>
            <a:r>
              <a:rPr lang="en-US" dirty="0" err="1" smtClean="0"/>
              <a:t>blu</a:t>
            </a:r>
            <a:r>
              <a:rPr lang="en-US" dirty="0" smtClean="0"/>
              <a:t>.  </a:t>
            </a:r>
            <a:r>
              <a:rPr lang="en-US" dirty="0" err="1" smtClean="0"/>
              <a:t>Siate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di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versione</a:t>
            </a:r>
            <a:r>
              <a:rPr lang="en-US" dirty="0" smtClean="0"/>
              <a:t> del </a:t>
            </a:r>
            <a:r>
              <a:rPr lang="en-US" dirty="0" err="1" smtClean="0"/>
              <a:t>sw</a:t>
            </a:r>
            <a:r>
              <a:rPr lang="en-US" dirty="0" smtClean="0"/>
              <a:t> ev3. Su ev3lessons </a:t>
            </a:r>
            <a:r>
              <a:rPr lang="en-US" dirty="0" err="1" smtClean="0"/>
              <a:t>c’è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guida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aiutarvi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873" y="459216"/>
            <a:ext cx="8765519" cy="874055"/>
          </a:xfrm>
        </p:spPr>
        <p:txBody>
          <a:bodyPr>
            <a:normAutofit fontScale="90000"/>
          </a:bodyPr>
          <a:lstStyle/>
          <a:p>
            <a:pPr marL="233363" indent="-233363"/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per </a:t>
            </a:r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con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7886700" cy="4755296"/>
          </a:xfrm>
        </p:spPr>
        <p:txBody>
          <a:bodyPr>
            <a:noAutofit/>
          </a:bodyPr>
          <a:lstStyle/>
          <a:p>
            <a:pPr marL="233363" indent="-233363">
              <a:buFont typeface="Arial"/>
              <a:buChar char="•"/>
            </a:pPr>
            <a:r>
              <a:rPr lang="en-US" b="0" dirty="0" smtClean="0"/>
              <a:t>Fare un </a:t>
            </a:r>
            <a:r>
              <a:rPr lang="en-US" b="0" dirty="0" err="1" smtClean="0"/>
              <a:t>blocco</a:t>
            </a:r>
            <a:r>
              <a:rPr lang="en-US" b="0" dirty="0" smtClean="0"/>
              <a:t> </a:t>
            </a:r>
            <a:r>
              <a:rPr lang="en-US" b="0" dirty="0" err="1" smtClean="0"/>
              <a:t>personalizzato</a:t>
            </a:r>
            <a:r>
              <a:rPr lang="en-US" b="0" dirty="0" smtClean="0"/>
              <a:t> al di </a:t>
            </a:r>
            <a:r>
              <a:rPr lang="en-US" b="0" dirty="0" err="1" smtClean="0"/>
              <a:t>fuori</a:t>
            </a:r>
            <a:r>
              <a:rPr lang="en-US" b="0" dirty="0" smtClean="0"/>
              <a:t> dal </a:t>
            </a:r>
            <a:r>
              <a:rPr lang="en-US" b="0" dirty="0" err="1" smtClean="0"/>
              <a:t>vostro</a:t>
            </a:r>
            <a:r>
              <a:rPr lang="en-US" b="0" dirty="0" smtClean="0"/>
              <a:t> “line follower” </a:t>
            </a:r>
            <a:r>
              <a:rPr lang="en-US" b="0" dirty="0" err="1" smtClean="0"/>
              <a:t>riduce</a:t>
            </a:r>
            <a:r>
              <a:rPr lang="en-US" b="0" dirty="0" smtClean="0"/>
              <a:t> la </a:t>
            </a:r>
            <a:r>
              <a:rPr lang="en-US" b="0" dirty="0" err="1" smtClean="0"/>
              <a:t>lunghezza</a:t>
            </a:r>
            <a:r>
              <a:rPr lang="en-US" b="0" dirty="0" smtClean="0"/>
              <a:t> del </a:t>
            </a:r>
            <a:r>
              <a:rPr lang="en-US" b="0" dirty="0" err="1" smtClean="0"/>
              <a:t>vostro</a:t>
            </a:r>
            <a:r>
              <a:rPr lang="en-US" b="0" dirty="0" smtClean="0"/>
              <a:t> </a:t>
            </a:r>
            <a:r>
              <a:rPr lang="en-US" b="0" dirty="0" err="1" smtClean="0"/>
              <a:t>codice</a:t>
            </a:r>
            <a:r>
              <a:rPr lang="en-US" b="0" dirty="0" smtClean="0"/>
              <a:t> e lo </a:t>
            </a:r>
            <a:r>
              <a:rPr lang="en-US" b="0" dirty="0" err="1" smtClean="0"/>
              <a:t>rende</a:t>
            </a:r>
            <a:r>
              <a:rPr lang="en-US" b="0" dirty="0" smtClean="0"/>
              <a:t> </a:t>
            </a:r>
            <a:r>
              <a:rPr lang="en-US" b="0" dirty="0" err="1" smtClean="0"/>
              <a:t>riutilizzabile</a:t>
            </a:r>
            <a:r>
              <a:rPr lang="en-US" b="0" dirty="0" smtClean="0"/>
              <a:t> </a:t>
            </a:r>
          </a:p>
          <a:p>
            <a:pPr marL="233363" indent="-233363">
              <a:buFont typeface="Arial"/>
              <a:buChar char="•"/>
            </a:pPr>
            <a:r>
              <a:rPr lang="en-US" dirty="0" err="1" smtClean="0"/>
              <a:t>Imparare</a:t>
            </a:r>
            <a:r>
              <a:rPr lang="en-US" dirty="0" smtClean="0"/>
              <a:t> a </a:t>
            </a:r>
            <a:r>
              <a:rPr lang="en-US" dirty="0" err="1" smtClean="0"/>
              <a:t>scrivere</a:t>
            </a:r>
            <a:r>
              <a:rPr lang="en-US" dirty="0" smtClean="0"/>
              <a:t> un “line follower”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ricevere</a:t>
            </a:r>
            <a:r>
              <a:rPr lang="en-US" dirty="0" smtClean="0"/>
              <a:t> input </a:t>
            </a:r>
            <a:r>
              <a:rPr lang="en-US" dirty="0" err="1" smtClean="0"/>
              <a:t>multipli</a:t>
            </a:r>
            <a:r>
              <a:rPr lang="en-US" dirty="0" smtClean="0"/>
              <a:t> (</a:t>
            </a:r>
            <a:r>
              <a:rPr lang="en-US" dirty="0" err="1" smtClean="0"/>
              <a:t>potenza</a:t>
            </a:r>
            <a:r>
              <a:rPr lang="en-US" dirty="0" smtClean="0"/>
              <a:t>, </a:t>
            </a:r>
            <a:r>
              <a:rPr lang="en-US" dirty="0" err="1" smtClean="0"/>
              <a:t>gradi</a:t>
            </a:r>
            <a:r>
              <a:rPr lang="en-US" dirty="0" smtClean="0"/>
              <a:t> e </a:t>
            </a:r>
            <a:r>
              <a:rPr lang="en-US" dirty="0" err="1" smtClean="0"/>
              <a:t>colori</a:t>
            </a:r>
            <a:r>
              <a:rPr lang="en-US" dirty="0" smtClean="0"/>
              <a:t>)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molto utile </a:t>
            </a:r>
          </a:p>
          <a:p>
            <a:pPr marL="233363" indent="-233363">
              <a:buFont typeface="Arial"/>
              <a:buChar char="•"/>
            </a:pP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dovete</a:t>
            </a:r>
            <a:r>
              <a:rPr lang="en-US" dirty="0" smtClean="0"/>
              <a:t> </a:t>
            </a:r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ma per </a:t>
            </a:r>
            <a:r>
              <a:rPr lang="en-US" dirty="0" err="1" smtClean="0"/>
              <a:t>distanze</a:t>
            </a:r>
            <a:r>
              <a:rPr lang="en-US" dirty="0" smtClean="0"/>
              <a:t> diverse, </a:t>
            </a:r>
            <a:r>
              <a:rPr lang="en-US" dirty="0" err="1" smtClean="0"/>
              <a:t>dovrete</a:t>
            </a:r>
            <a:r>
              <a:rPr lang="en-US" dirty="0" smtClean="0"/>
              <a:t> solo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l’input</a:t>
            </a:r>
            <a:r>
              <a:rPr lang="en-US" dirty="0" smtClean="0"/>
              <a:t>! </a:t>
            </a:r>
            <a:endParaRPr lang="en-US" b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Suggerimenti</a:t>
            </a:r>
            <a:r>
              <a:rPr lang="en-US" dirty="0" smtClean="0"/>
              <a:t> per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successo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</a:t>
            </a:r>
            <a:r>
              <a:rPr lang="en-US" dirty="0" err="1" smtClean="0"/>
              <a:t>saper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per </a:t>
            </a:r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e come </a:t>
            </a:r>
            <a:r>
              <a:rPr lang="en-US" dirty="0" err="1" smtClean="0"/>
              <a:t>realizzare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con input</a:t>
            </a:r>
          </a:p>
          <a:p>
            <a:pPr marL="0" indent="0">
              <a:buNone/>
            </a:pP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userete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in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colore</a:t>
            </a:r>
            <a:r>
              <a:rPr lang="en-US" dirty="0" smtClean="0"/>
              <a:t>, per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non </a:t>
            </a:r>
            <a:r>
              <a:rPr lang="en-US" dirty="0" err="1" smtClean="0"/>
              <a:t>avrete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</a:t>
            </a:r>
            <a:r>
              <a:rPr lang="en-US" dirty="0" err="1" smtClean="0"/>
              <a:t>calibrarlo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Controllate</a:t>
            </a:r>
            <a:r>
              <a:rPr lang="en-US" dirty="0" smtClean="0"/>
              <a:t> in quale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collegato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aggiustate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se </a:t>
            </a:r>
            <a:r>
              <a:rPr lang="en-US" dirty="0" err="1" smtClean="0"/>
              <a:t>necessario</a:t>
            </a:r>
            <a:endParaRPr lang="en-US" dirty="0" smtClean="0"/>
          </a:p>
          <a:p>
            <a:pPr marL="0" indent="0">
              <a:buNone/>
            </a:pPr>
            <a:r>
              <a:rPr lang="it-IT" dirty="0"/>
              <a:t>Potrebbe essere necessario regolare la velocità o la direzione per lavorare con il robot. Assicurarsi che il sensore del colore si trovi di fronte alle ruote nella direzione di marcia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Assicuratevi </a:t>
            </a:r>
            <a:r>
              <a:rPr lang="it-IT" dirty="0"/>
              <a:t>di posizionare il robot sul lato della linea che </a:t>
            </a:r>
            <a:r>
              <a:rPr lang="it-IT" dirty="0" smtClean="0"/>
              <a:t>volete seguire. </a:t>
            </a:r>
            <a:r>
              <a:rPr lang="it-IT" dirty="0"/>
              <a:t>L'errore più comune è quello di posizionare il robot sul lato sbagliato della linea per iniziare.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8927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userete</a:t>
            </a:r>
            <a:r>
              <a:rPr lang="en-US" dirty="0" smtClean="0"/>
              <a:t> 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dal tab </a:t>
            </a:r>
            <a:r>
              <a:rPr lang="en-US" dirty="0" err="1" smtClean="0"/>
              <a:t>giallo</a:t>
            </a:r>
            <a:r>
              <a:rPr lang="en-US" dirty="0" smtClean="0"/>
              <a:t> per la prima </a:t>
            </a:r>
            <a:r>
              <a:rPr lang="en-US" dirty="0" err="1" smtClean="0"/>
              <a:t>volta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4" y="1870691"/>
            <a:ext cx="7986452" cy="109737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82" y="3392717"/>
            <a:ext cx="4580368" cy="27334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3132944"/>
            <a:ext cx="3380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Useremo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“</a:t>
            </a:r>
            <a:r>
              <a:rPr lang="en-US" dirty="0" err="1" smtClean="0"/>
              <a:t>Rotazioni</a:t>
            </a:r>
            <a:r>
              <a:rPr lang="en-US" dirty="0" smtClean="0"/>
              <a:t> del </a:t>
            </a:r>
            <a:r>
              <a:rPr lang="en-US" dirty="0" err="1" smtClean="0"/>
              <a:t>motore</a:t>
            </a:r>
            <a:r>
              <a:rPr lang="en-US" dirty="0" smtClean="0"/>
              <a:t>” </a:t>
            </a:r>
            <a:r>
              <a:rPr lang="en-US" dirty="0" err="1" smtClean="0"/>
              <a:t>Questo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rotazione</a:t>
            </a:r>
            <a:r>
              <a:rPr lang="en-US" dirty="0" smtClean="0"/>
              <a:t>. Il </a:t>
            </a:r>
            <a:r>
              <a:rPr lang="en-US" dirty="0" err="1" smtClean="0"/>
              <a:t>blocco</a:t>
            </a:r>
            <a:r>
              <a:rPr lang="en-US" dirty="0" smtClean="0"/>
              <a:t> ha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en-US" dirty="0"/>
          </a:p>
          <a:p>
            <a:endParaRPr lang="en-US" dirty="0"/>
          </a:p>
          <a:p>
            <a:r>
              <a:rPr lang="it-IT" dirty="0"/>
              <a:t>In questa lezione, impariamo a usarlo in modalità reset in modo che il valore nel sensore sia impostato su 0.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058136" y="5503404"/>
            <a:ext cx="1551007" cy="3302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966080" y="1524318"/>
            <a:ext cx="3602187" cy="43207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89" y="287088"/>
            <a:ext cx="8840822" cy="8740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Seguire</a:t>
            </a:r>
            <a:r>
              <a:rPr lang="en-US" dirty="0" smtClean="0"/>
              <a:t> un </a:t>
            </a:r>
            <a:r>
              <a:rPr lang="en-US" dirty="0" err="1" smtClean="0"/>
              <a:t>colore</a:t>
            </a:r>
            <a:r>
              <a:rPr lang="en-US" dirty="0" smtClean="0"/>
              <a:t> per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distanza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599422" cy="46545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</a:t>
            </a:r>
            <a:r>
              <a:rPr lang="en-US" dirty="0" smtClean="0"/>
              <a:t>Create un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per </a:t>
            </a:r>
            <a:r>
              <a:rPr lang="en-US" dirty="0" err="1" smtClean="0"/>
              <a:t>seguire</a:t>
            </a:r>
            <a:r>
              <a:rPr lang="en-US" dirty="0" smtClean="0"/>
              <a:t> un </a:t>
            </a:r>
            <a:r>
              <a:rPr lang="en-US" dirty="0" err="1" smtClean="0"/>
              <a:t>colore</a:t>
            </a:r>
            <a:endParaRPr lang="en-US" dirty="0"/>
          </a:p>
          <a:p>
            <a:r>
              <a:rPr lang="en-US" dirty="0"/>
              <a:t>STEP 2: 	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 smtClean="0"/>
              <a:t>Includete</a:t>
            </a:r>
            <a:r>
              <a:rPr lang="en-US" dirty="0" smtClean="0"/>
              <a:t> un  </a:t>
            </a:r>
            <a:r>
              <a:rPr lang="en-US" dirty="0" err="1" smtClean="0"/>
              <a:t>blocco</a:t>
            </a:r>
            <a:r>
              <a:rPr lang="en-US" dirty="0" smtClean="0"/>
              <a:t> “</a:t>
            </a:r>
            <a:r>
              <a:rPr lang="en-US" dirty="0" err="1" smtClean="0"/>
              <a:t>resetta</a:t>
            </a:r>
            <a:r>
              <a:rPr lang="en-US" dirty="0" smtClean="0"/>
              <a:t> </a:t>
            </a:r>
            <a:r>
              <a:rPr lang="en-US" dirty="0" err="1" smtClean="0"/>
              <a:t>rotazione</a:t>
            </a:r>
            <a:r>
              <a:rPr lang="en-US" dirty="0" smtClean="0"/>
              <a:t>” in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del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resetti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</a:t>
            </a:r>
            <a:r>
              <a:rPr lang="en-US" dirty="0" err="1" smtClean="0"/>
              <a:t>lettura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 smtClean="0"/>
              <a:t>Uscite</a:t>
            </a:r>
            <a:r>
              <a:rPr lang="en-US" dirty="0" smtClean="0"/>
              <a:t> dal loop del </a:t>
            </a:r>
            <a:r>
              <a:rPr lang="en-US" dirty="0" err="1" smtClean="0"/>
              <a:t>programma</a:t>
            </a:r>
            <a:r>
              <a:rPr lang="en-US" dirty="0" smtClean="0"/>
              <a:t> per </a:t>
            </a:r>
            <a:r>
              <a:rPr lang="en-US" dirty="0" err="1" smtClean="0"/>
              <a:t>seguire</a:t>
            </a:r>
            <a:r>
              <a:rPr lang="en-US" dirty="0" smtClean="0"/>
              <a:t> la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si</a:t>
            </a:r>
            <a:r>
              <a:rPr lang="en-US" dirty="0" smtClean="0"/>
              <a:t> è </a:t>
            </a:r>
            <a:r>
              <a:rPr lang="en-US" dirty="0" err="1" smtClean="0"/>
              <a:t>mosso</a:t>
            </a:r>
            <a:r>
              <a:rPr lang="en-US" dirty="0" smtClean="0"/>
              <a:t> di un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gradi</a:t>
            </a:r>
            <a:endParaRPr lang="en-US" dirty="0"/>
          </a:p>
          <a:p>
            <a:r>
              <a:rPr lang="en-US" dirty="0"/>
              <a:t>STEP 3:</a:t>
            </a:r>
          </a:p>
          <a:p>
            <a:r>
              <a:rPr lang="en-US" dirty="0" smtClean="0"/>
              <a:t>A</a:t>
            </a:r>
            <a:r>
              <a:rPr lang="en-US" dirty="0"/>
              <a:t>. Create </a:t>
            </a:r>
            <a:r>
              <a:rPr lang="en-US" dirty="0" smtClean="0"/>
              <a:t>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step 2 con </a:t>
            </a:r>
            <a:r>
              <a:rPr lang="en-US" dirty="0" err="1" smtClean="0"/>
              <a:t>gli</a:t>
            </a:r>
            <a:r>
              <a:rPr lang="en-US" dirty="0" smtClean="0"/>
              <a:t> input per </a:t>
            </a:r>
            <a:r>
              <a:rPr lang="en-US" dirty="0" err="1" smtClean="0"/>
              <a:t>gradi</a:t>
            </a:r>
            <a:r>
              <a:rPr lang="en-US" dirty="0" smtClean="0"/>
              <a:t>, </a:t>
            </a:r>
            <a:r>
              <a:rPr lang="en-US" dirty="0" err="1" smtClean="0"/>
              <a:t>potenza</a:t>
            </a:r>
            <a:r>
              <a:rPr lang="en-US" dirty="0" smtClean="0"/>
              <a:t> e </a:t>
            </a:r>
            <a:r>
              <a:rPr lang="en-US" dirty="0" err="1" smtClean="0"/>
              <a:t>colore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 smtClean="0"/>
              <a:t>Collegate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input del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0342" y="1622734"/>
            <a:ext cx="33345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Sfida</a:t>
            </a:r>
            <a:r>
              <a:rPr lang="en-US" sz="1400" dirty="0" smtClean="0">
                <a:solidFill>
                  <a:srgbClr val="FF0000"/>
                </a:solidFill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</a:rPr>
              <a:t>Scrivete</a:t>
            </a:r>
            <a:r>
              <a:rPr lang="en-US" sz="1400" dirty="0" smtClean="0">
                <a:solidFill>
                  <a:srgbClr val="FF0000"/>
                </a:solidFill>
              </a:rPr>
              <a:t> un </a:t>
            </a:r>
            <a:r>
              <a:rPr lang="en-US" sz="1400" dirty="0" err="1" smtClean="0">
                <a:solidFill>
                  <a:srgbClr val="FF0000"/>
                </a:solidFill>
              </a:rPr>
              <a:t>programma</a:t>
            </a:r>
            <a:r>
              <a:rPr lang="en-US" sz="1400" dirty="0" smtClean="0">
                <a:solidFill>
                  <a:srgbClr val="FF0000"/>
                </a:solidFill>
              </a:rPr>
              <a:t> per </a:t>
            </a:r>
            <a:r>
              <a:rPr lang="en-US" sz="1400" dirty="0" err="1" smtClean="0">
                <a:solidFill>
                  <a:srgbClr val="FF0000"/>
                </a:solidFill>
              </a:rPr>
              <a:t>seguire</a:t>
            </a:r>
            <a:r>
              <a:rPr lang="en-US" sz="1400" dirty="0" smtClean="0">
                <a:solidFill>
                  <a:srgbClr val="FF0000"/>
                </a:solidFill>
              </a:rPr>
              <a:t> la </a:t>
            </a:r>
            <a:r>
              <a:rPr lang="en-US" sz="1400" dirty="0" err="1" smtClean="0">
                <a:solidFill>
                  <a:srgbClr val="FF0000"/>
                </a:solidFill>
              </a:rPr>
              <a:t>linea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colorata</a:t>
            </a:r>
            <a:r>
              <a:rPr lang="en-US" sz="1400" dirty="0" smtClean="0">
                <a:solidFill>
                  <a:srgbClr val="FF0000"/>
                </a:solidFill>
              </a:rPr>
              <a:t> e </a:t>
            </a:r>
            <a:r>
              <a:rPr lang="en-US" sz="1400" dirty="0" err="1" smtClean="0">
                <a:solidFill>
                  <a:srgbClr val="FF0000"/>
                </a:solidFill>
              </a:rPr>
              <a:t>che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fermi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dopo</a:t>
            </a:r>
            <a:r>
              <a:rPr lang="en-US" sz="1400" dirty="0" smtClean="0">
                <a:solidFill>
                  <a:srgbClr val="FF0000"/>
                </a:solidFill>
              </a:rPr>
              <a:t> un </a:t>
            </a:r>
            <a:r>
              <a:rPr lang="en-US" sz="1400" dirty="0" err="1" smtClean="0">
                <a:solidFill>
                  <a:srgbClr val="FF0000"/>
                </a:solidFill>
              </a:rPr>
              <a:t>certo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numero</a:t>
            </a:r>
            <a:r>
              <a:rPr lang="en-US" sz="1400" dirty="0" smtClean="0">
                <a:solidFill>
                  <a:srgbClr val="FF0000"/>
                </a:solidFill>
              </a:rPr>
              <a:t> di </a:t>
            </a:r>
            <a:r>
              <a:rPr lang="en-US" sz="1400" dirty="0" err="1" smtClean="0">
                <a:solidFill>
                  <a:srgbClr val="FF0000"/>
                </a:solidFill>
              </a:rPr>
              <a:t>gradi</a:t>
            </a:r>
            <a:r>
              <a:rPr lang="en-US" sz="1400" dirty="0" smtClean="0">
                <a:solidFill>
                  <a:srgbClr val="FF0000"/>
                </a:solidFill>
              </a:rPr>
              <a:t>.  Il </a:t>
            </a:r>
            <a:r>
              <a:rPr lang="en-US" sz="1400" dirty="0" err="1" smtClean="0">
                <a:solidFill>
                  <a:srgbClr val="FF0000"/>
                </a:solidFill>
              </a:rPr>
              <a:t>programma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dovrebbe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prendere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tre</a:t>
            </a:r>
            <a:r>
              <a:rPr lang="en-US" sz="1400" dirty="0" smtClean="0">
                <a:solidFill>
                  <a:srgbClr val="FF0000"/>
                </a:solidFill>
              </a:rPr>
              <a:t> input: </a:t>
            </a:r>
            <a:r>
              <a:rPr lang="en-US" sz="1400" dirty="0" err="1" smtClean="0">
                <a:solidFill>
                  <a:srgbClr val="FF0000"/>
                </a:solidFill>
              </a:rPr>
              <a:t>gradi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potenza</a:t>
            </a:r>
            <a:r>
              <a:rPr lang="en-US" sz="1400" dirty="0" smtClean="0">
                <a:solidFill>
                  <a:srgbClr val="FF0000"/>
                </a:solidFill>
              </a:rPr>
              <a:t> e </a:t>
            </a:r>
            <a:r>
              <a:rPr lang="en-US" sz="1400" dirty="0" err="1" smtClean="0">
                <a:solidFill>
                  <a:srgbClr val="FF0000"/>
                </a:solidFill>
              </a:rPr>
              <a:t>colore</a:t>
            </a:r>
            <a:r>
              <a:rPr lang="en-US" sz="1400" dirty="0" smtClean="0">
                <a:solidFill>
                  <a:srgbClr val="FF0000"/>
                </a:solidFill>
              </a:rPr>
              <a:t> da </a:t>
            </a:r>
            <a:r>
              <a:rPr lang="en-US" sz="1400" dirty="0" err="1" smtClean="0">
                <a:solidFill>
                  <a:srgbClr val="FF0000"/>
                </a:solidFill>
              </a:rPr>
              <a:t>seguire</a:t>
            </a:r>
            <a:r>
              <a:rPr lang="en-US" sz="1400" dirty="0" smtClean="0">
                <a:solidFill>
                  <a:srgbClr val="FF0000"/>
                </a:solidFill>
              </a:rPr>
              <a:t>. 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198351" y="3232780"/>
            <a:ext cx="0" cy="205756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868071" y="4454221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47376" y="3570788"/>
            <a:ext cx="1220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Scopo</a:t>
            </a:r>
            <a:r>
              <a:rPr lang="en-US" sz="1200" dirty="0" smtClean="0"/>
              <a:t>: </a:t>
            </a:r>
            <a:r>
              <a:rPr lang="en-US" sz="1200" dirty="0" err="1" smtClean="0"/>
              <a:t>fermarsi</a:t>
            </a:r>
            <a:r>
              <a:rPr lang="en-US" sz="1200" dirty="0" smtClean="0"/>
              <a:t> </a:t>
            </a:r>
            <a:r>
              <a:rPr lang="en-US" sz="1200" dirty="0" err="1" smtClean="0"/>
              <a:t>dopo</a:t>
            </a:r>
            <a:r>
              <a:rPr lang="en-US" sz="1200" dirty="0" smtClean="0"/>
              <a:t> </a:t>
            </a:r>
            <a:r>
              <a:rPr lang="en-US" sz="1200" dirty="0"/>
              <a:t>720 </a:t>
            </a:r>
            <a:r>
              <a:rPr lang="en-US" sz="1200" dirty="0" err="1" smtClean="0"/>
              <a:t>gradi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9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00121 -0.33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err="1" smtClean="0"/>
              <a:t>Seguire</a:t>
            </a:r>
            <a:r>
              <a:rPr lang="en-US" dirty="0" smtClean="0"/>
              <a:t> la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colorata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pic>
        <p:nvPicPr>
          <p:cNvPr id="7" name="Picture 6" descr="Screen Shot 2014-10-12 at 7.11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5" y="1471448"/>
            <a:ext cx="8323233" cy="4781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5712" y="1578284"/>
            <a:ext cx="1625974" cy="9130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it-IT" sz="1400" dirty="0" smtClean="0"/>
              <a:t>Scopo: creare un programma che segua una linea col colore come input</a:t>
            </a:r>
            <a:endParaRPr lang="en-US" sz="1400" dirty="0"/>
          </a:p>
        </p:txBody>
      </p:sp>
      <p:sp>
        <p:nvSpPr>
          <p:cNvPr id="6" name="TextBox 4"/>
          <p:cNvSpPr txBox="1"/>
          <p:nvPr/>
        </p:nvSpPr>
        <p:spPr>
          <a:xfrm>
            <a:off x="3218990" y="1602934"/>
            <a:ext cx="3108961" cy="990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200" dirty="0" err="1" smtClean="0"/>
              <a:t>Step</a:t>
            </a:r>
            <a:r>
              <a:rPr lang="it-IT" sz="1200" dirty="0" smtClean="0"/>
              <a:t> 1: creare un semplice programma che segua una linea partendo dal lato destro di essa.</a:t>
            </a:r>
          </a:p>
          <a:p>
            <a:pPr>
              <a:lnSpc>
                <a:spcPts val="1000"/>
              </a:lnSpc>
            </a:pPr>
            <a:r>
              <a:rPr lang="it-IT" sz="1200" dirty="0" smtClean="0"/>
              <a:t>Pseudocodice:</a:t>
            </a:r>
          </a:p>
          <a:p>
            <a:pPr>
              <a:lnSpc>
                <a:spcPts val="1000"/>
              </a:lnSpc>
            </a:pPr>
            <a:r>
              <a:rPr lang="it-IT" sz="1200" dirty="0" smtClean="0"/>
              <a:t>- Se il robot vede rosso, vai a destra</a:t>
            </a:r>
          </a:p>
          <a:p>
            <a:pPr>
              <a:lnSpc>
                <a:spcPts val="1000"/>
              </a:lnSpc>
            </a:pPr>
            <a:r>
              <a:rPr lang="it-IT" sz="1200" dirty="0" smtClean="0"/>
              <a:t>- Se il robot vede un altro colore, vai a sinistra</a:t>
            </a:r>
          </a:p>
          <a:p>
            <a:pPr>
              <a:lnSpc>
                <a:spcPts val="1000"/>
              </a:lnSpc>
            </a:pPr>
            <a:r>
              <a:rPr lang="it-IT" sz="1200" dirty="0" smtClean="0"/>
              <a:t>- Ripeti </a:t>
            </a:r>
            <a:endParaRPr lang="en-US" sz="1200" dirty="0"/>
          </a:p>
        </p:txBody>
      </p:sp>
      <p:sp>
        <p:nvSpPr>
          <p:cNvPr id="8" name="TextBox 4"/>
          <p:cNvSpPr txBox="1"/>
          <p:nvPr/>
        </p:nvSpPr>
        <p:spPr>
          <a:xfrm>
            <a:off x="2311312" y="5036546"/>
            <a:ext cx="1155004" cy="990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Nota: in questo esempio il sensore colore è sulla porta 3. Correggete se lo avete collegato ad una porta diversa.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</a:t>
            </a:r>
            <a:r>
              <a:rPr lang="en-US" dirty="0" err="1" smtClean="0"/>
              <a:t>Aggiungere</a:t>
            </a:r>
            <a:r>
              <a:rPr lang="en-US" dirty="0" smtClean="0"/>
              <a:t> Reset &amp; Loop Exit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pic>
        <p:nvPicPr>
          <p:cNvPr id="6" name="Picture 5" descr="Screen Shot 2014-10-12 at 7.1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6" y="1788012"/>
            <a:ext cx="8702674" cy="426996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0946" y="3075068"/>
            <a:ext cx="1279987" cy="20489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1158686" y="1885385"/>
            <a:ext cx="3015281" cy="1248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Questo programma è lo stesso di quello allo </a:t>
            </a:r>
            <a:r>
              <a:rPr lang="it-IT" sz="1000" dirty="0" err="1" smtClean="0"/>
              <a:t>step</a:t>
            </a:r>
            <a:r>
              <a:rPr lang="it-IT" sz="1000" dirty="0" smtClean="0"/>
              <a:t> 1 con la differenza che si ferma dopo 720° di rotazione del motore (potete cambiare questo valore, secondo le vostre necessità)</a:t>
            </a:r>
          </a:p>
          <a:p>
            <a:pPr>
              <a:lnSpc>
                <a:spcPts val="1000"/>
              </a:lnSpc>
            </a:pPr>
            <a:r>
              <a:rPr lang="it-IT" sz="1000" dirty="0" smtClean="0"/>
              <a:t>Pseudocodice:</a:t>
            </a:r>
          </a:p>
          <a:p>
            <a:pPr marL="171450" indent="-171450">
              <a:lnSpc>
                <a:spcPts val="1000"/>
              </a:lnSpc>
              <a:buFontTx/>
              <a:buChar char="-"/>
            </a:pPr>
            <a:r>
              <a:rPr lang="it-IT" sz="1000" dirty="0" smtClean="0"/>
              <a:t>Resetta il sensore di rotazione del motore</a:t>
            </a:r>
          </a:p>
          <a:p>
            <a:pPr marL="171450" indent="-171450">
              <a:lnSpc>
                <a:spcPts val="1000"/>
              </a:lnSpc>
              <a:buFontTx/>
              <a:buChar char="-"/>
            </a:pPr>
            <a:r>
              <a:rPr lang="it-IT" sz="1000" dirty="0" smtClean="0"/>
              <a:t>Se il robot vede rosso, gira a destra</a:t>
            </a:r>
          </a:p>
          <a:p>
            <a:pPr marL="171450" indent="-171450">
              <a:lnSpc>
                <a:spcPts val="1000"/>
              </a:lnSpc>
              <a:buFontTx/>
              <a:buChar char="-"/>
            </a:pPr>
            <a:r>
              <a:rPr lang="it-IT" sz="1000" dirty="0" smtClean="0"/>
              <a:t>Se vede qualsiasi altro colore, gira a sinistra</a:t>
            </a:r>
          </a:p>
          <a:p>
            <a:pPr marL="171450" indent="-171450">
              <a:lnSpc>
                <a:spcPts val="1000"/>
              </a:lnSpc>
              <a:buFontTx/>
              <a:buChar char="-"/>
            </a:pPr>
            <a:r>
              <a:rPr lang="it-IT" sz="1000" dirty="0" smtClean="0"/>
              <a:t>Ripeti fino a 720° di rotazione del motore</a:t>
            </a:r>
            <a:endParaRPr lang="en-US" sz="1000" dirty="0"/>
          </a:p>
        </p:txBody>
      </p:sp>
      <p:sp>
        <p:nvSpPr>
          <p:cNvPr id="9" name="TextBox 4"/>
          <p:cNvSpPr txBox="1"/>
          <p:nvPr/>
        </p:nvSpPr>
        <p:spPr>
          <a:xfrm>
            <a:off x="323437" y="5159807"/>
            <a:ext cx="1155004" cy="1118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Resetta il sensore di rotazione del motore per cancellare ogni precedente valore  registrato in modo da ottenere il movimento esatto</a:t>
            </a:r>
            <a:endParaRPr lang="en-US" sz="1000" dirty="0"/>
          </a:p>
        </p:txBody>
      </p:sp>
      <p:sp>
        <p:nvSpPr>
          <p:cNvPr id="10" name="TextBox 4"/>
          <p:cNvSpPr txBox="1"/>
          <p:nvPr/>
        </p:nvSpPr>
        <p:spPr>
          <a:xfrm>
            <a:off x="2666326" y="4939724"/>
            <a:ext cx="1155004" cy="990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Nota: in questo esempio il sensore colore è sulla porta 3. Correggete se lo avete collegato ad una porta diversa.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85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40" y="1441542"/>
            <a:ext cx="5017225" cy="180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6" y="287088"/>
            <a:ext cx="9004149" cy="87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3a: </a:t>
            </a: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0613" y="1445558"/>
            <a:ext cx="4651351" cy="188210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833" y="1391353"/>
            <a:ext cx="35891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 err="1" smtClean="0">
                <a:solidFill>
                  <a:srgbClr val="00B0F0"/>
                </a:solidFill>
              </a:rPr>
              <a:t>Selezionare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tutti</a:t>
            </a:r>
            <a:r>
              <a:rPr lang="en-US" sz="2400" dirty="0" smtClean="0">
                <a:solidFill>
                  <a:srgbClr val="00B0F0"/>
                </a:solidFill>
              </a:rPr>
              <a:t> i </a:t>
            </a:r>
            <a:r>
              <a:rPr lang="en-US" sz="2400" dirty="0" err="1" smtClean="0">
                <a:solidFill>
                  <a:srgbClr val="00B0F0"/>
                </a:solidFill>
              </a:rPr>
              <a:t>blocchi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che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devono</a:t>
            </a:r>
            <a:r>
              <a:rPr lang="en-US" sz="2400" dirty="0" smtClean="0">
                <a:solidFill>
                  <a:srgbClr val="00B0F0"/>
                </a:solidFill>
              </a:rPr>
              <a:t> far parte del </a:t>
            </a:r>
            <a:r>
              <a:rPr lang="en-US" sz="2400" dirty="0" err="1" smtClean="0">
                <a:solidFill>
                  <a:srgbClr val="00B0F0"/>
                </a:solidFill>
              </a:rPr>
              <a:t>blocco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personalizzato</a:t>
            </a: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Aggiungere</a:t>
            </a:r>
            <a:r>
              <a:rPr lang="en-US" sz="2400" dirty="0" smtClean="0">
                <a:solidFill>
                  <a:srgbClr val="FF0000"/>
                </a:solidFill>
              </a:rPr>
              <a:t> 3 input: </a:t>
            </a:r>
            <a:r>
              <a:rPr lang="en-US" sz="2400" dirty="0" err="1" smtClean="0">
                <a:solidFill>
                  <a:srgbClr val="FF0000"/>
                </a:solidFill>
              </a:rPr>
              <a:t>uno</a:t>
            </a:r>
            <a:r>
              <a:rPr lang="en-US" sz="2400" dirty="0" smtClean="0">
                <a:solidFill>
                  <a:srgbClr val="FF0000"/>
                </a:solidFill>
              </a:rPr>
              <a:t> per la </a:t>
            </a:r>
            <a:r>
              <a:rPr lang="en-US" sz="2400" dirty="0" err="1" smtClean="0">
                <a:solidFill>
                  <a:srgbClr val="FF0000"/>
                </a:solidFill>
              </a:rPr>
              <a:t>potenza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uno</a:t>
            </a:r>
            <a:r>
              <a:rPr lang="en-US" sz="2400" dirty="0" smtClean="0">
                <a:solidFill>
                  <a:srgbClr val="FF0000"/>
                </a:solidFill>
              </a:rPr>
              <a:t> per </a:t>
            </a:r>
            <a:r>
              <a:rPr lang="en-US" sz="2400" dirty="0" err="1" smtClean="0">
                <a:solidFill>
                  <a:srgbClr val="FF0000"/>
                </a:solidFill>
              </a:rPr>
              <a:t>il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colore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uno</a:t>
            </a:r>
            <a:r>
              <a:rPr lang="en-US" sz="2400" dirty="0" smtClean="0">
                <a:solidFill>
                  <a:srgbClr val="FF0000"/>
                </a:solidFill>
              </a:rPr>
              <a:t> per i </a:t>
            </a:r>
            <a:r>
              <a:rPr lang="en-US" sz="2400" dirty="0" err="1" smtClean="0">
                <a:solidFill>
                  <a:srgbClr val="FF0000"/>
                </a:solidFill>
              </a:rPr>
              <a:t>gradi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Se </a:t>
            </a:r>
            <a:r>
              <a:rPr lang="en-US" sz="2400" i="1" dirty="0" err="1" smtClean="0"/>
              <a:t>avete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bisogno</a:t>
            </a:r>
            <a:r>
              <a:rPr lang="en-US" sz="2400" i="1" dirty="0" smtClean="0"/>
              <a:t> di </a:t>
            </a:r>
            <a:r>
              <a:rPr lang="en-US" sz="2400" i="1" dirty="0" err="1" smtClean="0"/>
              <a:t>aiuto</a:t>
            </a:r>
            <a:r>
              <a:rPr lang="en-US" sz="2400" i="1" dirty="0" smtClean="0"/>
              <a:t> fate </a:t>
            </a:r>
            <a:r>
              <a:rPr lang="en-US" sz="2400" i="1" dirty="0" err="1" smtClean="0"/>
              <a:t>riferimento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alla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lezione</a:t>
            </a:r>
            <a:r>
              <a:rPr lang="en-US" sz="2400" i="1" dirty="0" smtClean="0"/>
              <a:t> sui </a:t>
            </a:r>
            <a:r>
              <a:rPr lang="en-US" sz="2400" i="1" dirty="0" err="1" smtClean="0"/>
              <a:t>blocchi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personalizzati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11" y="3497874"/>
            <a:ext cx="3034982" cy="2766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4663" y="1567028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31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9838</TotalTime>
  <Words>1031</Words>
  <Application>Microsoft Office PowerPoint</Application>
  <PresentationFormat>Presentazione su schermo (4:3)</PresentationFormat>
  <Paragraphs>106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Retrospect</vt:lpstr>
      <vt:lpstr>intermediatev2</vt:lpstr>
      <vt:lpstr>LEZIONI INTERMEDIE</vt:lpstr>
      <vt:lpstr>Obiettivi della Lezione</vt:lpstr>
      <vt:lpstr>Blocco personalizzato per seguire una linea con input</vt:lpstr>
      <vt:lpstr>Suggerimenti per avere successo</vt:lpstr>
      <vt:lpstr>Un nuovo blocco</vt:lpstr>
      <vt:lpstr>Seguire un colore per una certa distanza</vt:lpstr>
      <vt:lpstr>Step 1: Seguire la linea colorata</vt:lpstr>
      <vt:lpstr>Step 2: Aggiungere Reset &amp; Loop Exit</vt:lpstr>
      <vt:lpstr>Step 3a: Creare un blocco personalizzato</vt:lpstr>
      <vt:lpstr>Step 3b: Collegare il blocco personalizzato</vt:lpstr>
      <vt:lpstr>STEP 3c: Usare il blocco personalizzato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GIUCO</cp:lastModifiedBy>
  <cp:revision>64</cp:revision>
  <dcterms:created xsi:type="dcterms:W3CDTF">2014-08-07T02:19:13Z</dcterms:created>
  <dcterms:modified xsi:type="dcterms:W3CDTF">2018-04-17T08:46:27Z</dcterms:modified>
</cp:coreProperties>
</file>