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50" r:id="rId2"/>
  </p:sldMasterIdLst>
  <p:notesMasterIdLst>
    <p:notesMasterId r:id="rId16"/>
  </p:notesMasterIdLst>
  <p:handoutMasterIdLst>
    <p:handoutMasterId r:id="rId17"/>
  </p:handoutMasterIdLst>
  <p:sldIdLst>
    <p:sldId id="379" r:id="rId3"/>
    <p:sldId id="372" r:id="rId4"/>
    <p:sldId id="371" r:id="rId5"/>
    <p:sldId id="345" r:id="rId6"/>
    <p:sldId id="375" r:id="rId7"/>
    <p:sldId id="376" r:id="rId8"/>
    <p:sldId id="374" r:id="rId9"/>
    <p:sldId id="357" r:id="rId10"/>
    <p:sldId id="373" r:id="rId11"/>
    <p:sldId id="378" r:id="rId12"/>
    <p:sldId id="355" r:id="rId13"/>
    <p:sldId id="377" r:id="rId14"/>
    <p:sldId id="3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05"/>
    <p:restoredTop sz="96271" autoAdjust="0"/>
  </p:normalViewPr>
  <p:slideViewPr>
    <p:cSldViewPr snapToGrid="0" snapToObjects="1">
      <p:cViewPr varScale="1">
        <p:scale>
          <a:sx n="89" d="100"/>
          <a:sy n="89" d="100"/>
        </p:scale>
        <p:origin x="-834" y="-9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4/16/2018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‹N›</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4/16/2018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‹N›</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60675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a:p>
        </p:txBody>
      </p:sp>
    </p:spTree>
    <p:extLst>
      <p:ext uri="{BB962C8B-B14F-4D97-AF65-F5344CB8AC3E}">
        <p14:creationId xmlns:p14="http://schemas.microsoft.com/office/powerpoint/2010/main" val="14594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13</a:t>
            </a:fld>
            <a:endParaRPr lang="en-US"/>
          </a:p>
        </p:txBody>
      </p:sp>
    </p:spTree>
    <p:extLst>
      <p:ext uri="{BB962C8B-B14F-4D97-AF65-F5344CB8AC3E}">
        <p14:creationId xmlns:p14="http://schemas.microsoft.com/office/powerpoint/2010/main" val="3108317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FDA73B5-4D47-4C12-B031-C6EB4DD47DF2}"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EV3Lessons.com"/>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4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25B47E-7241-4EF1-9178-D9CE84F0FCC1}"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3330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E6C95-474F-43A9-9CA0-2486568B0A34}"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76470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2895A2-2FAB-40D9-BB30-AA72D76004B4}"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‹N›</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503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232B7-6933-4E43-94A2-9C134E606B88}"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271164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4FDE7-3A6F-43AB-8CC4-C2C3DB65659A}"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‹N›</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1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C8EE6C-F386-40F1-BAA1-2D05A7DD93CB}" type="datetime1">
              <a:rPr lang="en-US" smtClean="0"/>
              <a:t>4/16/2018</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52954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55211-F34D-49C5-8F06-9E0BDFA3F36F}" type="datetime1">
              <a:rPr lang="en-US" smtClean="0"/>
              <a:t>4/16/2018</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109810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9BF5A-F22C-422A-B687-4D54AB8B3370}" type="datetime1">
              <a:rPr lang="en-US" smtClean="0"/>
              <a:t>4/16/2018</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2132306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777C6A-CC9E-476A-A8CB-6D2F1A445E9F}" type="datetime1">
              <a:rPr lang="en-US" smtClean="0"/>
              <a:t>4/16/2018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2793530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B636F8-040F-4A36-83DD-2DD4FC328617}" type="datetime1">
              <a:rPr lang="en-US" smtClean="0"/>
              <a:t>4/16/2018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‹N›</a:t>
            </a:fld>
            <a:endParaRPr lang="en-US"/>
          </a:p>
        </p:txBody>
      </p:sp>
    </p:spTree>
    <p:extLst>
      <p:ext uri="{BB962C8B-B14F-4D97-AF65-F5344CB8AC3E}">
        <p14:creationId xmlns:p14="http://schemas.microsoft.com/office/powerpoint/2010/main" val="47222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FE116-022A-45C4-8A2D-FD19E89DEC6F}"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712552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00353D-7D0A-455D-B6CF-6C3C611ADDE8}" type="datetime1">
              <a:rPr lang="en-US" smtClean="0"/>
              <a:t>4/16/2018</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3572218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F0575-AC5A-445B-96BD-8E118C9EDC87}"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4262810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EDF6A-14D0-4714-9811-5F77F93AE8A6}"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28194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525E5-E152-493C-9BF9-5DD827C69D60}" type="datetime1">
              <a:rPr lang="en-US" smtClean="0"/>
              <a:t>4/16/2018</a:t>
            </a:fld>
            <a:endParaRPr lang="en-US"/>
          </a:p>
        </p:txBody>
      </p:sp>
      <p:sp>
        <p:nvSpPr>
          <p:cNvPr id="5" name="Footer Placeholder 4"/>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‹N›</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3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DBB99-88E0-49BC-A615-1923AC1D1092}" type="datetime1">
              <a:rPr lang="en-US" smtClean="0"/>
              <a:t>4/16/2018</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9495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78686-3407-46C4-920C-F51B64F20514}" type="datetime1">
              <a:rPr lang="en-US" smtClean="0"/>
              <a:t>4/16/2018</a:t>
            </a:fld>
            <a:endParaRPr lang="en-US"/>
          </a:p>
        </p:txBody>
      </p:sp>
      <p:sp>
        <p:nvSpPr>
          <p:cNvPr id="8" name="Footer Placeholder 7"/>
          <p:cNvSpPr>
            <a:spLocks noGrp="1"/>
          </p:cNvSpPr>
          <p:nvPr>
            <p:ph type="ftr" sz="quarter" idx="11"/>
          </p:nvPr>
        </p:nvSpPr>
        <p:spPr/>
        <p:txBody>
          <a:body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20022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DB5E4-BF92-4A6E-81A8-60F64D43764C}" type="datetime1">
              <a:rPr lang="en-US" smtClean="0"/>
              <a:t>4/16/2018</a:t>
            </a:fld>
            <a:endParaRPr lang="en-US"/>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50473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B88050-A3C3-4F14-B737-AC5556212625}" type="datetime1">
              <a:rPr lang="en-US" smtClean="0"/>
              <a:t>4/16/2018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Copytight ©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62300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D984CD8-ECD1-41E2-840B-30CBDD89B79E}" type="datetime1">
              <a:rPr lang="en-US" smtClean="0"/>
              <a:t>4/16/2018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Copytight ©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‹N›</a:t>
            </a:fld>
            <a:endParaRPr lang="en-US"/>
          </a:p>
        </p:txBody>
      </p:sp>
    </p:spTree>
    <p:extLst>
      <p:ext uri="{BB962C8B-B14F-4D97-AF65-F5344CB8AC3E}">
        <p14:creationId xmlns:p14="http://schemas.microsoft.com/office/powerpoint/2010/main" val="88993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A5C16-E78E-45B0-9285-96EBEDCF97EF}" type="datetime1">
              <a:rPr lang="en-US" smtClean="0"/>
              <a:t>4/16/2018</a:t>
            </a:fld>
            <a:endParaRPr lang="en-US"/>
          </a:p>
        </p:txBody>
      </p:sp>
      <p:sp>
        <p:nvSpPr>
          <p:cNvPr id="6" name="Footer Placeholder 5"/>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‹N›</a:t>
            </a:fld>
            <a:endParaRPr lang="en-US"/>
          </a:p>
        </p:txBody>
      </p:sp>
    </p:spTree>
    <p:extLst>
      <p:ext uri="{BB962C8B-B14F-4D97-AF65-F5344CB8AC3E}">
        <p14:creationId xmlns:p14="http://schemas.microsoft.com/office/powerpoint/2010/main" val="55334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404A58-D6A3-4A1D-AB67-D80AE18AD20B}" type="datetime1">
              <a:rPr lang="en-US" smtClean="0"/>
              <a:t>4/16/2018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‹N›</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9941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E849573-F806-4A61-8973-234EE3BAF147}" type="datetime1">
              <a:rPr lang="en-US" smtClean="0"/>
              <a:t>4/16/2018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Copytight ©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‹N›</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5194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LEZIONI INTERMEDIE</a:t>
            </a:r>
            <a:endParaRPr lang="en-US" dirty="0"/>
          </a:p>
        </p:txBody>
      </p:sp>
      <p:sp>
        <p:nvSpPr>
          <p:cNvPr id="3" name="Subtitle 2"/>
          <p:cNvSpPr>
            <a:spLocks noGrp="1"/>
          </p:cNvSpPr>
          <p:nvPr>
            <p:ph type="subTitle" idx="1"/>
          </p:nvPr>
        </p:nvSpPr>
        <p:spPr>
          <a:xfrm>
            <a:off x="1282041" y="3452894"/>
            <a:ext cx="6579919" cy="401411"/>
          </a:xfrm>
        </p:spPr>
        <p:txBody>
          <a:bodyPr>
            <a:normAutofit fontScale="62500" lnSpcReduction="20000"/>
          </a:bodyPr>
          <a:lstStyle/>
          <a:p>
            <a:r>
              <a:rPr lang="en-US" dirty="0" err="1" smtClean="0"/>
              <a:t>Blocchi</a:t>
            </a:r>
            <a:r>
              <a:rPr lang="en-US" dirty="0" smtClean="0"/>
              <a:t> </a:t>
            </a:r>
            <a:r>
              <a:rPr lang="en-US" dirty="0" err="1" smtClean="0"/>
              <a:t>personalizzati</a:t>
            </a:r>
            <a:r>
              <a:rPr lang="en-US" dirty="0" smtClean="0"/>
              <a:t> per </a:t>
            </a:r>
            <a:r>
              <a:rPr lang="en-US" dirty="0" err="1" smtClean="0"/>
              <a:t>muoversi</a:t>
            </a:r>
            <a:r>
              <a:rPr lang="en-US" dirty="0" smtClean="0"/>
              <a:t> (</a:t>
            </a:r>
            <a:r>
              <a:rPr lang="en-US" dirty="0" err="1" smtClean="0"/>
              <a:t>muoversi</a:t>
            </a:r>
            <a:r>
              <a:rPr lang="en-US" dirty="0" smtClean="0"/>
              <a:t> in CM)</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37284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44" y="1708027"/>
            <a:ext cx="8351421" cy="1853050"/>
          </a:xfrm>
          <a:prstGeom prst="rect">
            <a:avLst/>
          </a:prstGeom>
        </p:spPr>
      </p:pic>
      <p:sp>
        <p:nvSpPr>
          <p:cNvPr id="2" name="Title 1"/>
          <p:cNvSpPr>
            <a:spLocks noGrp="1"/>
          </p:cNvSpPr>
          <p:nvPr>
            <p:ph type="title"/>
          </p:nvPr>
        </p:nvSpPr>
        <p:spPr>
          <a:xfrm>
            <a:off x="82062" y="287088"/>
            <a:ext cx="9061937" cy="874055"/>
          </a:xfrm>
        </p:spPr>
        <p:txBody>
          <a:bodyPr>
            <a:normAutofit fontScale="90000"/>
          </a:bodyPr>
          <a:lstStyle/>
          <a:p>
            <a:r>
              <a:rPr lang="en-US" spc="-80" dirty="0">
                <a:cs typeface="Courier"/>
              </a:rPr>
              <a:t>Step 3B: </a:t>
            </a:r>
            <a:r>
              <a:rPr lang="en-US" spc="-80" dirty="0" err="1" smtClean="0">
                <a:cs typeface="Courier"/>
              </a:rPr>
              <a:t>collegare</a:t>
            </a:r>
            <a:r>
              <a:rPr lang="en-US" spc="-80" dirty="0" smtClean="0">
                <a:cs typeface="Courier"/>
              </a:rPr>
              <a:t> </a:t>
            </a:r>
            <a:r>
              <a:rPr lang="en-US" spc="-80" dirty="0" err="1" smtClean="0">
                <a:cs typeface="Courier"/>
              </a:rPr>
              <a:t>il</a:t>
            </a:r>
            <a:r>
              <a:rPr lang="en-US" spc="-80" dirty="0" smtClean="0">
                <a:cs typeface="Courier"/>
              </a:rPr>
              <a:t> </a:t>
            </a:r>
            <a:r>
              <a:rPr lang="en-US" spc="-80" dirty="0" err="1" smtClean="0">
                <a:cs typeface="Courier"/>
              </a:rPr>
              <a:t>blocco</a:t>
            </a:r>
            <a:r>
              <a:rPr lang="en-US" spc="-80" dirty="0" smtClean="0">
                <a:cs typeface="Courier"/>
              </a:rPr>
              <a:t> </a:t>
            </a:r>
            <a:r>
              <a:rPr lang="en-US" spc="-80" dirty="0" err="1" smtClean="0">
                <a:cs typeface="Courier"/>
              </a:rPr>
              <a:t>personalizzato</a:t>
            </a:r>
            <a:endParaRPr lang="en-US" spc="-8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10</a:t>
            </a:fld>
            <a:endParaRPr lang="en-US"/>
          </a:p>
        </p:txBody>
      </p:sp>
      <p:sp>
        <p:nvSpPr>
          <p:cNvPr id="7" name="TextBox 6"/>
          <p:cNvSpPr txBox="1"/>
          <p:nvPr/>
        </p:nvSpPr>
        <p:spPr>
          <a:xfrm>
            <a:off x="631837" y="3744786"/>
            <a:ext cx="7660640" cy="1200329"/>
          </a:xfrm>
          <a:prstGeom prst="rect">
            <a:avLst/>
          </a:prstGeom>
          <a:noFill/>
        </p:spPr>
        <p:txBody>
          <a:bodyPr wrap="square" rtlCol="0">
            <a:spAutoFit/>
          </a:bodyPr>
          <a:lstStyle/>
          <a:p>
            <a:r>
              <a:rPr lang="en-US" dirty="0">
                <a:solidFill>
                  <a:srgbClr val="7030A0"/>
                </a:solidFill>
              </a:rPr>
              <a:t>B</a:t>
            </a:r>
            <a:r>
              <a:rPr lang="en-US" dirty="0" smtClean="0">
                <a:solidFill>
                  <a:srgbClr val="7030A0"/>
                </a:solidFill>
              </a:rPr>
              <a:t>. </a:t>
            </a:r>
            <a:r>
              <a:rPr lang="en-US" dirty="0" err="1" smtClean="0">
                <a:solidFill>
                  <a:srgbClr val="7030A0"/>
                </a:solidFill>
              </a:rPr>
              <a:t>Collegare</a:t>
            </a:r>
            <a:r>
              <a:rPr lang="en-US" dirty="0" smtClean="0">
                <a:solidFill>
                  <a:srgbClr val="7030A0"/>
                </a:solidFill>
              </a:rPr>
              <a:t> </a:t>
            </a:r>
            <a:r>
              <a:rPr lang="en-US" dirty="0" err="1" smtClean="0">
                <a:solidFill>
                  <a:srgbClr val="7030A0"/>
                </a:solidFill>
              </a:rPr>
              <a:t>gli</a:t>
            </a:r>
            <a:r>
              <a:rPr lang="en-US" dirty="0" smtClean="0">
                <a:solidFill>
                  <a:srgbClr val="7030A0"/>
                </a:solidFill>
              </a:rPr>
              <a:t> </a:t>
            </a:r>
            <a:r>
              <a:rPr lang="en-US" dirty="0" err="1" smtClean="0">
                <a:solidFill>
                  <a:srgbClr val="7030A0"/>
                </a:solidFill>
              </a:rPr>
              <a:t>ingressi</a:t>
            </a:r>
            <a:r>
              <a:rPr lang="en-US" dirty="0" smtClean="0">
                <a:solidFill>
                  <a:srgbClr val="7030A0"/>
                </a:solidFill>
              </a:rPr>
              <a:t> </a:t>
            </a:r>
            <a:r>
              <a:rPr lang="en-US" dirty="0" err="1" smtClean="0">
                <a:solidFill>
                  <a:srgbClr val="7030A0"/>
                </a:solidFill>
              </a:rPr>
              <a:t>nel</a:t>
            </a:r>
            <a:r>
              <a:rPr lang="en-US" dirty="0" smtClean="0">
                <a:solidFill>
                  <a:srgbClr val="7030A0"/>
                </a:solidFill>
              </a:rPr>
              <a:t> </a:t>
            </a:r>
            <a:r>
              <a:rPr lang="en-US" dirty="0" err="1" smtClean="0">
                <a:solidFill>
                  <a:srgbClr val="7030A0"/>
                </a:solidFill>
              </a:rPr>
              <a:t>blocco</a:t>
            </a:r>
            <a:r>
              <a:rPr lang="en-US" dirty="0" smtClean="0">
                <a:solidFill>
                  <a:srgbClr val="7030A0"/>
                </a:solidFill>
              </a:rPr>
              <a:t> </a:t>
            </a:r>
            <a:r>
              <a:rPr lang="en-US" dirty="0" err="1" smtClean="0">
                <a:solidFill>
                  <a:srgbClr val="7030A0"/>
                </a:solidFill>
              </a:rPr>
              <a:t>grigio</a:t>
            </a:r>
            <a:r>
              <a:rPr lang="en-US" dirty="0" smtClean="0">
                <a:solidFill>
                  <a:srgbClr val="7030A0"/>
                </a:solidFill>
              </a:rPr>
              <a:t>. </a:t>
            </a:r>
            <a:r>
              <a:rPr lang="en-US" dirty="0" err="1" smtClean="0">
                <a:solidFill>
                  <a:srgbClr val="7030A0"/>
                </a:solidFill>
              </a:rPr>
              <a:t>L’ingresso</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centimetri</a:t>
            </a:r>
            <a:r>
              <a:rPr lang="en-US" dirty="0" smtClean="0">
                <a:solidFill>
                  <a:srgbClr val="7030A0"/>
                </a:solidFill>
              </a:rPr>
              <a:t> </a:t>
            </a:r>
            <a:r>
              <a:rPr lang="en-US" dirty="0" err="1" smtClean="0">
                <a:solidFill>
                  <a:srgbClr val="7030A0"/>
                </a:solidFill>
              </a:rPr>
              <a:t>deve</a:t>
            </a:r>
            <a:r>
              <a:rPr lang="en-US" dirty="0" smtClean="0">
                <a:solidFill>
                  <a:srgbClr val="7030A0"/>
                </a:solidFill>
              </a:rPr>
              <a:t> </a:t>
            </a:r>
            <a:r>
              <a:rPr lang="en-US" dirty="0" err="1" smtClean="0">
                <a:solidFill>
                  <a:srgbClr val="7030A0"/>
                </a:solidFill>
              </a:rPr>
              <a:t>essere</a:t>
            </a:r>
            <a:r>
              <a:rPr lang="en-US" dirty="0" smtClean="0">
                <a:solidFill>
                  <a:srgbClr val="7030A0"/>
                </a:solidFill>
              </a:rPr>
              <a:t> </a:t>
            </a:r>
            <a:r>
              <a:rPr lang="en-US" dirty="0" err="1" smtClean="0">
                <a:solidFill>
                  <a:srgbClr val="7030A0"/>
                </a:solidFill>
              </a:rPr>
              <a:t>collegato</a:t>
            </a:r>
            <a:r>
              <a:rPr lang="en-US" dirty="0" smtClean="0">
                <a:solidFill>
                  <a:srgbClr val="7030A0"/>
                </a:solidFill>
              </a:rPr>
              <a:t> col </a:t>
            </a:r>
            <a:r>
              <a:rPr lang="en-US" dirty="0" err="1" smtClean="0">
                <a:solidFill>
                  <a:srgbClr val="7030A0"/>
                </a:solidFill>
              </a:rPr>
              <a:t>blocco</a:t>
            </a:r>
            <a:r>
              <a:rPr lang="en-US" dirty="0" smtClean="0">
                <a:solidFill>
                  <a:srgbClr val="7030A0"/>
                </a:solidFill>
              </a:rPr>
              <a:t> </a:t>
            </a:r>
            <a:r>
              <a:rPr lang="en-US" dirty="0" err="1" smtClean="0">
                <a:solidFill>
                  <a:srgbClr val="7030A0"/>
                </a:solidFill>
              </a:rPr>
              <a:t>matematico</a:t>
            </a:r>
            <a:r>
              <a:rPr lang="en-US" dirty="0" smtClean="0">
                <a:solidFill>
                  <a:srgbClr val="7030A0"/>
                </a:solidFill>
              </a:rPr>
              <a:t>. La </a:t>
            </a:r>
            <a:r>
              <a:rPr lang="en-US" dirty="0" err="1" smtClean="0">
                <a:solidFill>
                  <a:srgbClr val="7030A0"/>
                </a:solidFill>
              </a:rPr>
              <a:t>potenza</a:t>
            </a:r>
            <a:r>
              <a:rPr lang="en-US" dirty="0" smtClean="0">
                <a:solidFill>
                  <a:srgbClr val="7030A0"/>
                </a:solidFill>
              </a:rPr>
              <a:t> </a:t>
            </a:r>
            <a:r>
              <a:rPr lang="en-US" dirty="0" err="1" smtClean="0">
                <a:solidFill>
                  <a:srgbClr val="7030A0"/>
                </a:solidFill>
              </a:rPr>
              <a:t>va</a:t>
            </a:r>
            <a:r>
              <a:rPr lang="en-US" dirty="0" smtClean="0">
                <a:solidFill>
                  <a:srgbClr val="7030A0"/>
                </a:solidFill>
              </a:rPr>
              <a:t> </a:t>
            </a:r>
            <a:r>
              <a:rPr lang="en-US" dirty="0" err="1" smtClean="0">
                <a:solidFill>
                  <a:srgbClr val="7030A0"/>
                </a:solidFill>
              </a:rPr>
              <a:t>collegata</a:t>
            </a:r>
            <a:r>
              <a:rPr lang="en-US" dirty="0" smtClean="0">
                <a:solidFill>
                  <a:srgbClr val="7030A0"/>
                </a:solidFill>
              </a:rPr>
              <a:t> </a:t>
            </a:r>
            <a:r>
              <a:rPr lang="en-US" dirty="0" err="1" smtClean="0">
                <a:solidFill>
                  <a:srgbClr val="7030A0"/>
                </a:solidFill>
              </a:rPr>
              <a:t>alla</a:t>
            </a:r>
            <a:r>
              <a:rPr lang="en-US" dirty="0" smtClean="0">
                <a:solidFill>
                  <a:srgbClr val="7030A0"/>
                </a:solidFill>
              </a:rPr>
              <a:t> </a:t>
            </a:r>
            <a:r>
              <a:rPr lang="en-US" dirty="0" err="1" smtClean="0">
                <a:solidFill>
                  <a:srgbClr val="7030A0"/>
                </a:solidFill>
              </a:rPr>
              <a:t>potenza</a:t>
            </a:r>
            <a:r>
              <a:rPr lang="en-US" dirty="0" smtClean="0">
                <a:solidFill>
                  <a:srgbClr val="7030A0"/>
                </a:solidFill>
              </a:rPr>
              <a:t> del </a:t>
            </a:r>
            <a:r>
              <a:rPr lang="en-US" dirty="0" err="1" smtClean="0">
                <a:solidFill>
                  <a:srgbClr val="7030A0"/>
                </a:solidFill>
              </a:rPr>
              <a:t>blocco</a:t>
            </a:r>
            <a:r>
              <a:rPr lang="en-US" dirty="0" smtClean="0">
                <a:solidFill>
                  <a:srgbClr val="7030A0"/>
                </a:solidFill>
              </a:rPr>
              <a:t> di </a:t>
            </a:r>
            <a:r>
              <a:rPr lang="en-US" dirty="0" err="1" smtClean="0">
                <a:solidFill>
                  <a:srgbClr val="7030A0"/>
                </a:solidFill>
              </a:rPr>
              <a:t>movimento</a:t>
            </a:r>
            <a:r>
              <a:rPr lang="en-US" dirty="0" smtClean="0">
                <a:solidFill>
                  <a:srgbClr val="7030A0"/>
                </a:solidFill>
              </a:rPr>
              <a:t> </a:t>
            </a:r>
            <a:r>
              <a:rPr lang="en-US" dirty="0" err="1" smtClean="0">
                <a:solidFill>
                  <a:srgbClr val="7030A0"/>
                </a:solidFill>
              </a:rPr>
              <a:t>sterzante</a:t>
            </a:r>
            <a:r>
              <a:rPr lang="en-US" dirty="0" smtClean="0">
                <a:solidFill>
                  <a:srgbClr val="7030A0"/>
                </a:solidFill>
              </a:rPr>
              <a:t>. Il </a:t>
            </a:r>
            <a:r>
              <a:rPr lang="en-US" dirty="0" err="1" smtClean="0">
                <a:solidFill>
                  <a:srgbClr val="7030A0"/>
                </a:solidFill>
              </a:rPr>
              <a:t>risultato</a:t>
            </a:r>
            <a:r>
              <a:rPr lang="en-US" dirty="0" smtClean="0">
                <a:solidFill>
                  <a:srgbClr val="7030A0"/>
                </a:solidFill>
              </a:rPr>
              <a:t> del </a:t>
            </a:r>
            <a:r>
              <a:rPr lang="en-US" dirty="0" err="1" smtClean="0">
                <a:solidFill>
                  <a:srgbClr val="7030A0"/>
                </a:solidFill>
              </a:rPr>
              <a:t>blocco</a:t>
            </a:r>
            <a:r>
              <a:rPr lang="en-US" dirty="0" smtClean="0">
                <a:solidFill>
                  <a:srgbClr val="7030A0"/>
                </a:solidFill>
              </a:rPr>
              <a:t> </a:t>
            </a:r>
            <a:r>
              <a:rPr lang="en-US" dirty="0" err="1" smtClean="0">
                <a:solidFill>
                  <a:srgbClr val="7030A0"/>
                </a:solidFill>
              </a:rPr>
              <a:t>matematico</a:t>
            </a:r>
            <a:r>
              <a:rPr lang="en-US" dirty="0" smtClean="0">
                <a:solidFill>
                  <a:srgbClr val="7030A0"/>
                </a:solidFill>
              </a:rPr>
              <a:t> </a:t>
            </a:r>
            <a:r>
              <a:rPr lang="en-US" dirty="0" smtClean="0">
                <a:solidFill>
                  <a:srgbClr val="7030A0"/>
                </a:solidFill>
              </a:rPr>
              <a:t>è </a:t>
            </a:r>
            <a:r>
              <a:rPr lang="en-US" dirty="0" err="1" smtClean="0">
                <a:solidFill>
                  <a:srgbClr val="7030A0"/>
                </a:solidFill>
              </a:rPr>
              <a:t>collegato</a:t>
            </a:r>
            <a:r>
              <a:rPr lang="en-US" dirty="0" smtClean="0">
                <a:solidFill>
                  <a:srgbClr val="7030A0"/>
                </a:solidFill>
              </a:rPr>
              <a:t> </a:t>
            </a:r>
            <a:r>
              <a:rPr lang="en-US" dirty="0" err="1" smtClean="0">
                <a:solidFill>
                  <a:srgbClr val="7030A0"/>
                </a:solidFill>
              </a:rPr>
              <a:t>all’ingresso</a:t>
            </a:r>
            <a:r>
              <a:rPr lang="en-US" dirty="0" smtClean="0">
                <a:solidFill>
                  <a:srgbClr val="7030A0"/>
                </a:solidFill>
              </a:rPr>
              <a:t> </a:t>
            </a:r>
            <a:r>
              <a:rPr lang="en-US" dirty="0" err="1" smtClean="0">
                <a:solidFill>
                  <a:srgbClr val="7030A0"/>
                </a:solidFill>
              </a:rPr>
              <a:t>dei</a:t>
            </a:r>
            <a:r>
              <a:rPr lang="en-US" dirty="0" smtClean="0">
                <a:solidFill>
                  <a:srgbClr val="7030A0"/>
                </a:solidFill>
              </a:rPr>
              <a:t> </a:t>
            </a:r>
            <a:r>
              <a:rPr lang="en-US" dirty="0" err="1" smtClean="0">
                <a:solidFill>
                  <a:srgbClr val="7030A0"/>
                </a:solidFill>
              </a:rPr>
              <a:t>gradi</a:t>
            </a:r>
            <a:r>
              <a:rPr lang="en-US" dirty="0" smtClean="0">
                <a:solidFill>
                  <a:srgbClr val="7030A0"/>
                </a:solidFill>
              </a:rPr>
              <a:t> del </a:t>
            </a:r>
            <a:r>
              <a:rPr lang="en-US" dirty="0" err="1" smtClean="0">
                <a:solidFill>
                  <a:srgbClr val="7030A0"/>
                </a:solidFill>
              </a:rPr>
              <a:t>blocco</a:t>
            </a:r>
            <a:r>
              <a:rPr lang="en-US" dirty="0" smtClean="0">
                <a:solidFill>
                  <a:srgbClr val="7030A0"/>
                </a:solidFill>
              </a:rPr>
              <a:t> di </a:t>
            </a:r>
            <a:r>
              <a:rPr lang="en-US" dirty="0" err="1" smtClean="0">
                <a:solidFill>
                  <a:srgbClr val="7030A0"/>
                </a:solidFill>
              </a:rPr>
              <a:t>movimento</a:t>
            </a:r>
            <a:r>
              <a:rPr lang="en-US" dirty="0" smtClean="0">
                <a:solidFill>
                  <a:srgbClr val="7030A0"/>
                </a:solidFill>
              </a:rPr>
              <a:t>.</a:t>
            </a:r>
            <a:endParaRPr lang="en-US" dirty="0">
              <a:solidFill>
                <a:srgbClr val="7030A0"/>
              </a:solidFill>
            </a:endParaRPr>
          </a:p>
        </p:txBody>
      </p:sp>
    </p:spTree>
    <p:extLst>
      <p:ext uri="{BB962C8B-B14F-4D97-AF65-F5344CB8AC3E}">
        <p14:creationId xmlns:p14="http://schemas.microsoft.com/office/powerpoint/2010/main" val="19875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37" y="287088"/>
            <a:ext cx="8916126" cy="874055"/>
          </a:xfrm>
        </p:spPr>
        <p:txBody>
          <a:bodyPr>
            <a:normAutofit/>
          </a:bodyPr>
          <a:lstStyle/>
          <a:p>
            <a:r>
              <a:rPr lang="en-US" dirty="0"/>
              <a:t>Step 3C: </a:t>
            </a:r>
            <a:r>
              <a:rPr lang="en-US" dirty="0" err="1" smtClean="0"/>
              <a:t>completare</a:t>
            </a:r>
            <a:r>
              <a:rPr lang="en-US" dirty="0" smtClean="0"/>
              <a:t> </a:t>
            </a:r>
            <a:r>
              <a:rPr lang="en-US" dirty="0" err="1" smtClean="0"/>
              <a:t>il</a:t>
            </a:r>
            <a:r>
              <a:rPr lang="en-US" dirty="0" smtClean="0"/>
              <a:t> </a:t>
            </a:r>
            <a:r>
              <a:rPr lang="en-US" dirty="0" err="1" smtClean="0"/>
              <a:t>blocco</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11</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2" y="1413392"/>
            <a:ext cx="4891766" cy="4586032"/>
          </a:xfrm>
          <a:prstGeom prst="rect">
            <a:avLst/>
          </a:prstGeom>
        </p:spPr>
      </p:pic>
      <p:sp>
        <p:nvSpPr>
          <p:cNvPr id="6" name="TextBox 4"/>
          <p:cNvSpPr txBox="1"/>
          <p:nvPr/>
        </p:nvSpPr>
        <p:spPr>
          <a:xfrm>
            <a:off x="2502135" y="1790724"/>
            <a:ext cx="4393517" cy="990015"/>
          </a:xfrm>
          <a:prstGeom prst="rect">
            <a:avLst/>
          </a:prstGeom>
          <a:solidFill>
            <a:schemeClr val="bg1">
              <a:lumMod val="85000"/>
            </a:schemeClr>
          </a:solidFill>
        </p:spPr>
        <p:txBody>
          <a:bodyPr wrap="square" rtlCol="0">
            <a:spAutoFit/>
          </a:bodyPr>
          <a:lstStyle/>
          <a:p>
            <a:pPr>
              <a:lnSpc>
                <a:spcPts val="1400"/>
              </a:lnSpc>
            </a:pPr>
            <a:r>
              <a:rPr lang="it-IT" sz="1600" dirty="0" smtClean="0"/>
              <a:t>Questo è lo </a:t>
            </a:r>
            <a:r>
              <a:rPr lang="it-IT" sz="1600" dirty="0" err="1" smtClean="0"/>
              <a:t>step</a:t>
            </a:r>
            <a:r>
              <a:rPr lang="it-IT" sz="1600" dirty="0" smtClean="0"/>
              <a:t> 2 convertito in blocco personalizzato. Lo abbiamo chiamato </a:t>
            </a:r>
            <a:r>
              <a:rPr lang="it-IT" sz="1600" dirty="0" err="1" smtClean="0"/>
              <a:t>Move_CM</a:t>
            </a:r>
            <a:r>
              <a:rPr lang="it-IT" sz="1600" dirty="0" smtClean="0"/>
              <a:t>. </a:t>
            </a:r>
            <a:r>
              <a:rPr lang="it-IT" sz="1600" dirty="0" smtClean="0">
                <a:latin typeface="Calibri"/>
                <a:cs typeface="Calibri"/>
              </a:rPr>
              <a:t>È costituito da input aggiunti: Potenza e Centimetri che sono stati aggiunti con lo strumento per la creazione dei blocchi personalizzati</a:t>
            </a:r>
            <a:endParaRPr lang="en-US" sz="1600" dirty="0"/>
          </a:p>
        </p:txBody>
      </p:sp>
      <p:sp>
        <p:nvSpPr>
          <p:cNvPr id="7" name="TextBox 4"/>
          <p:cNvSpPr txBox="1"/>
          <p:nvPr/>
        </p:nvSpPr>
        <p:spPr>
          <a:xfrm>
            <a:off x="3352671" y="4438896"/>
            <a:ext cx="3542981" cy="1358321"/>
          </a:xfrm>
          <a:prstGeom prst="rect">
            <a:avLst/>
          </a:prstGeom>
          <a:solidFill>
            <a:schemeClr val="bg1">
              <a:lumMod val="85000"/>
            </a:schemeClr>
          </a:solidFill>
        </p:spPr>
        <p:txBody>
          <a:bodyPr wrap="square" rtlCol="0">
            <a:spAutoFit/>
          </a:bodyPr>
          <a:lstStyle/>
          <a:p>
            <a:pPr>
              <a:lnSpc>
                <a:spcPts val="1400"/>
              </a:lnSpc>
            </a:pPr>
            <a:r>
              <a:rPr lang="it-IT" sz="1600" dirty="0" smtClean="0"/>
              <a:t>Lo stesso blocco personalizzato è usato per diversi movimenti. Uno muove per 10 cm avanti con potenza di 50. L’altro muove indietro per 20 cm alla potenza di 100. Cambiando gli input si può riutilizzare il blocco.</a:t>
            </a:r>
          </a:p>
          <a:p>
            <a:pPr>
              <a:lnSpc>
                <a:spcPts val="1400"/>
              </a:lnSpc>
            </a:pPr>
            <a:endParaRPr lang="en-US" sz="1600" dirty="0"/>
          </a:p>
        </p:txBody>
      </p:sp>
    </p:spTree>
    <p:extLst>
      <p:ext uri="{BB962C8B-B14F-4D97-AF65-F5344CB8AC3E}">
        <p14:creationId xmlns:p14="http://schemas.microsoft.com/office/powerpoint/2010/main" val="357247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Discussione</a:t>
            </a:r>
            <a:endParaRPr lang="en-US" dirty="0"/>
          </a:p>
        </p:txBody>
      </p:sp>
      <p:sp>
        <p:nvSpPr>
          <p:cNvPr id="3" name="Content Placeholder 2"/>
          <p:cNvSpPr>
            <a:spLocks noGrp="1"/>
          </p:cNvSpPr>
          <p:nvPr>
            <p:ph idx="1"/>
          </p:nvPr>
        </p:nvSpPr>
        <p:spPr/>
        <p:txBody>
          <a:bodyPr>
            <a:normAutofit/>
          </a:bodyPr>
          <a:lstStyle/>
          <a:p>
            <a:r>
              <a:rPr lang="en-US" dirty="0" err="1" smtClean="0"/>
              <a:t>Perché</a:t>
            </a:r>
            <a:r>
              <a:rPr lang="en-US" dirty="0" smtClean="0"/>
              <a:t> un </a:t>
            </a:r>
            <a:r>
              <a:rPr lang="en-US" dirty="0" err="1" smtClean="0"/>
              <a:t>blocco</a:t>
            </a:r>
            <a:r>
              <a:rPr lang="en-US" dirty="0" smtClean="0"/>
              <a:t> </a:t>
            </a:r>
            <a:r>
              <a:rPr lang="en-US" dirty="0" err="1" smtClean="0"/>
              <a:t>personalizzato</a:t>
            </a:r>
            <a:r>
              <a:rPr lang="en-US" dirty="0" smtClean="0"/>
              <a:t> </a:t>
            </a:r>
            <a:r>
              <a:rPr lang="en-US" dirty="0" err="1" smtClean="0"/>
              <a:t>che</a:t>
            </a:r>
            <a:r>
              <a:rPr lang="en-US" dirty="0" smtClean="0"/>
              <a:t> </a:t>
            </a:r>
            <a:r>
              <a:rPr lang="en-US" dirty="0" err="1" smtClean="0"/>
              <a:t>può</a:t>
            </a:r>
            <a:r>
              <a:rPr lang="en-US" dirty="0" smtClean="0"/>
              <a:t> </a:t>
            </a:r>
            <a:r>
              <a:rPr lang="en-US" dirty="0" err="1" smtClean="0"/>
              <a:t>muovere</a:t>
            </a:r>
            <a:r>
              <a:rPr lang="en-US" dirty="0" smtClean="0"/>
              <a:t> in </a:t>
            </a:r>
            <a:r>
              <a:rPr lang="en-US" dirty="0" err="1" smtClean="0"/>
              <a:t>centimetri</a:t>
            </a:r>
            <a:r>
              <a:rPr lang="en-US" dirty="0" smtClean="0"/>
              <a:t> è utile?</a:t>
            </a:r>
            <a:endParaRPr lang="en-US" dirty="0"/>
          </a:p>
          <a:p>
            <a:pPr lvl="1"/>
            <a:r>
              <a:rPr lang="en-US" dirty="0" err="1" smtClean="0"/>
              <a:t>Perché</a:t>
            </a:r>
            <a:r>
              <a:rPr lang="en-US" dirty="0" smtClean="0"/>
              <a:t> </a:t>
            </a:r>
            <a:r>
              <a:rPr lang="en-US" dirty="0" err="1" smtClean="0"/>
              <a:t>potete</a:t>
            </a:r>
            <a:r>
              <a:rPr lang="en-US" dirty="0" smtClean="0"/>
              <a:t> </a:t>
            </a:r>
            <a:r>
              <a:rPr lang="en-US" dirty="0" err="1" smtClean="0"/>
              <a:t>misurare</a:t>
            </a:r>
            <a:r>
              <a:rPr lang="en-US" dirty="0" smtClean="0"/>
              <a:t> le </a:t>
            </a:r>
            <a:r>
              <a:rPr lang="en-US" dirty="0" err="1" smtClean="0"/>
              <a:t>distanze</a:t>
            </a:r>
            <a:r>
              <a:rPr lang="en-US" dirty="0" smtClean="0"/>
              <a:t> in </a:t>
            </a:r>
            <a:r>
              <a:rPr lang="en-US" dirty="0" err="1" smtClean="0"/>
              <a:t>centimetri</a:t>
            </a:r>
            <a:r>
              <a:rPr lang="en-US" dirty="0" smtClean="0"/>
              <a:t> </a:t>
            </a:r>
            <a:r>
              <a:rPr lang="en-US" dirty="0" err="1" smtClean="0"/>
              <a:t>ed</a:t>
            </a:r>
            <a:r>
              <a:rPr lang="en-US" dirty="0" smtClean="0"/>
              <a:t> </a:t>
            </a:r>
            <a:r>
              <a:rPr lang="en-US" dirty="0" err="1" smtClean="0"/>
              <a:t>inserire</a:t>
            </a:r>
            <a:r>
              <a:rPr lang="en-US" dirty="0" smtClean="0"/>
              <a:t> </a:t>
            </a:r>
            <a:r>
              <a:rPr lang="en-US" dirty="0" err="1" smtClean="0"/>
              <a:t>questo</a:t>
            </a:r>
            <a:r>
              <a:rPr lang="en-US" dirty="0" smtClean="0"/>
              <a:t> </a:t>
            </a:r>
            <a:r>
              <a:rPr lang="en-US" dirty="0" err="1" smtClean="0"/>
              <a:t>valore</a:t>
            </a:r>
            <a:r>
              <a:rPr lang="en-US" dirty="0" smtClean="0"/>
              <a:t> </a:t>
            </a:r>
            <a:r>
              <a:rPr lang="en-US" dirty="0" err="1" smtClean="0"/>
              <a:t>nel</a:t>
            </a:r>
            <a:r>
              <a:rPr lang="en-US" dirty="0" smtClean="0"/>
              <a:t> </a:t>
            </a:r>
            <a:r>
              <a:rPr lang="en-US" dirty="0" err="1" smtClean="0"/>
              <a:t>blocco</a:t>
            </a:r>
            <a:r>
              <a:rPr lang="en-US" dirty="0" smtClean="0"/>
              <a:t> </a:t>
            </a:r>
            <a:r>
              <a:rPr lang="en-US" dirty="0" err="1" smtClean="0"/>
              <a:t>personalizzato</a:t>
            </a:r>
            <a:r>
              <a:rPr lang="en-US" dirty="0" smtClean="0"/>
              <a:t> </a:t>
            </a:r>
            <a:r>
              <a:rPr lang="en-US" dirty="0" err="1" smtClean="0"/>
              <a:t>all’interno</a:t>
            </a:r>
            <a:r>
              <a:rPr lang="en-US" dirty="0" smtClean="0"/>
              <a:t> di un </a:t>
            </a:r>
            <a:r>
              <a:rPr lang="en-US" dirty="0" err="1" smtClean="0"/>
              <a:t>programma</a:t>
            </a:r>
            <a:r>
              <a:rPr lang="en-US" dirty="0" smtClean="0"/>
              <a:t> per </a:t>
            </a:r>
            <a:r>
              <a:rPr lang="en-US" dirty="0" err="1" smtClean="0"/>
              <a:t>programmare</a:t>
            </a:r>
            <a:r>
              <a:rPr lang="en-US" dirty="0" smtClean="0"/>
              <a:t> in </a:t>
            </a:r>
            <a:r>
              <a:rPr lang="en-US" dirty="0" err="1" smtClean="0"/>
              <a:t>gradi</a:t>
            </a:r>
            <a:r>
              <a:rPr lang="en-US" dirty="0" smtClean="0"/>
              <a:t> o </a:t>
            </a:r>
            <a:r>
              <a:rPr lang="en-US" dirty="0" err="1" smtClean="0"/>
              <a:t>rotazioni</a:t>
            </a:r>
            <a:endParaRPr lang="en-US" dirty="0"/>
          </a:p>
          <a:p>
            <a:pPr lvl="1"/>
            <a:endParaRPr lang="en-US" dirty="0"/>
          </a:p>
          <a:p>
            <a:r>
              <a:rPr lang="en-US" dirty="0" err="1" smtClean="0"/>
              <a:t>Cambiare</a:t>
            </a:r>
            <a:r>
              <a:rPr lang="en-US" dirty="0" smtClean="0"/>
              <a:t> i </a:t>
            </a:r>
            <a:r>
              <a:rPr lang="en-US" dirty="0" err="1" smtClean="0"/>
              <a:t>dati</a:t>
            </a:r>
            <a:r>
              <a:rPr lang="en-US" dirty="0" smtClean="0"/>
              <a:t> di </a:t>
            </a:r>
            <a:r>
              <a:rPr lang="en-US" dirty="0" err="1" smtClean="0"/>
              <a:t>ingresso</a:t>
            </a:r>
            <a:r>
              <a:rPr lang="en-US" dirty="0" smtClean="0"/>
              <a:t> in </a:t>
            </a:r>
            <a:r>
              <a:rPr lang="en-US" dirty="0" err="1" smtClean="0"/>
              <a:t>una</a:t>
            </a:r>
            <a:r>
              <a:rPr lang="en-US" dirty="0" smtClean="0"/>
              <a:t> </a:t>
            </a:r>
            <a:r>
              <a:rPr lang="en-US" dirty="0" err="1" smtClean="0"/>
              <a:t>copia</a:t>
            </a:r>
            <a:r>
              <a:rPr lang="en-US" dirty="0" smtClean="0"/>
              <a:t> del </a:t>
            </a:r>
            <a:r>
              <a:rPr lang="en-US" dirty="0" err="1" smtClean="0"/>
              <a:t>blocco</a:t>
            </a:r>
            <a:r>
              <a:rPr lang="en-US" dirty="0" smtClean="0"/>
              <a:t> </a:t>
            </a:r>
            <a:r>
              <a:rPr lang="en-US" dirty="0" err="1" smtClean="0"/>
              <a:t>influirà</a:t>
            </a:r>
            <a:r>
              <a:rPr lang="en-US" dirty="0" smtClean="0"/>
              <a:t> </a:t>
            </a:r>
            <a:r>
              <a:rPr lang="en-US" dirty="0" err="1" smtClean="0"/>
              <a:t>su</a:t>
            </a:r>
            <a:r>
              <a:rPr lang="en-US" dirty="0" smtClean="0"/>
              <a:t> </a:t>
            </a:r>
            <a:r>
              <a:rPr lang="en-US" dirty="0" err="1" smtClean="0"/>
              <a:t>eventuali</a:t>
            </a:r>
            <a:r>
              <a:rPr lang="en-US" dirty="0" smtClean="0"/>
              <a:t> </a:t>
            </a:r>
            <a:r>
              <a:rPr lang="en-US" dirty="0" err="1" smtClean="0"/>
              <a:t>altre</a:t>
            </a:r>
            <a:r>
              <a:rPr lang="en-US" dirty="0" smtClean="0"/>
              <a:t> </a:t>
            </a:r>
            <a:r>
              <a:rPr lang="en-US" dirty="0" err="1" smtClean="0"/>
              <a:t>copie</a:t>
            </a:r>
            <a:r>
              <a:rPr lang="en-US" dirty="0" smtClean="0"/>
              <a:t>?</a:t>
            </a:r>
          </a:p>
          <a:p>
            <a:pPr lvl="1"/>
            <a:r>
              <a:rPr lang="en-US" dirty="0" smtClean="0"/>
              <a:t>No. Ed è </a:t>
            </a:r>
            <a:r>
              <a:rPr lang="en-US" dirty="0" err="1" smtClean="0"/>
              <a:t>proprio</a:t>
            </a:r>
            <a:r>
              <a:rPr lang="en-US" dirty="0" smtClean="0"/>
              <a:t> per </a:t>
            </a:r>
            <a:r>
              <a:rPr lang="en-US" dirty="0" err="1" smtClean="0"/>
              <a:t>questo</a:t>
            </a:r>
            <a:r>
              <a:rPr lang="en-US" dirty="0" smtClean="0"/>
              <a:t> </a:t>
            </a:r>
            <a:r>
              <a:rPr lang="en-US" dirty="0" err="1" smtClean="0"/>
              <a:t>che</a:t>
            </a:r>
            <a:r>
              <a:rPr lang="en-US" dirty="0" smtClean="0"/>
              <a:t> </a:t>
            </a:r>
            <a:r>
              <a:rPr lang="en-US" dirty="0" err="1" smtClean="0"/>
              <a:t>il</a:t>
            </a:r>
            <a:r>
              <a:rPr lang="en-US" dirty="0" smtClean="0"/>
              <a:t> </a:t>
            </a:r>
            <a:r>
              <a:rPr lang="en-US" dirty="0" err="1" smtClean="0"/>
              <a:t>blocco</a:t>
            </a:r>
            <a:r>
              <a:rPr lang="en-US" dirty="0" smtClean="0"/>
              <a:t> </a:t>
            </a:r>
            <a:r>
              <a:rPr lang="en-US" dirty="0" err="1" smtClean="0"/>
              <a:t>personalizzato</a:t>
            </a:r>
            <a:r>
              <a:rPr lang="en-US" dirty="0" smtClean="0"/>
              <a:t> è utile. </a:t>
            </a:r>
            <a:r>
              <a:rPr lang="en-US" dirty="0" err="1" smtClean="0"/>
              <a:t>Potete</a:t>
            </a:r>
            <a:r>
              <a:rPr lang="en-US" dirty="0" smtClean="0"/>
              <a:t> </a:t>
            </a:r>
            <a:r>
              <a:rPr lang="en-US" dirty="0" err="1" smtClean="0"/>
              <a:t>utilizzare</a:t>
            </a:r>
            <a:r>
              <a:rPr lang="en-US" dirty="0" smtClean="0"/>
              <a:t> lo </a:t>
            </a:r>
            <a:r>
              <a:rPr lang="en-US" dirty="0" err="1" smtClean="0"/>
              <a:t>stesso</a:t>
            </a:r>
            <a:r>
              <a:rPr lang="en-US" dirty="0" smtClean="0"/>
              <a:t> </a:t>
            </a:r>
            <a:r>
              <a:rPr lang="en-US" dirty="0" err="1" smtClean="0"/>
              <a:t>blocco</a:t>
            </a:r>
            <a:r>
              <a:rPr lang="en-US" dirty="0" smtClean="0"/>
              <a:t> </a:t>
            </a:r>
            <a:r>
              <a:rPr lang="en-US" dirty="0" err="1" smtClean="0"/>
              <a:t>tante</a:t>
            </a:r>
            <a:r>
              <a:rPr lang="en-US" dirty="0" smtClean="0"/>
              <a:t> volte e </a:t>
            </a:r>
            <a:r>
              <a:rPr lang="en-US" dirty="0" err="1" smtClean="0"/>
              <a:t>ciascuna</a:t>
            </a:r>
            <a:r>
              <a:rPr lang="en-US" dirty="0" smtClean="0"/>
              <a:t> </a:t>
            </a:r>
            <a:r>
              <a:rPr lang="en-US" dirty="0" err="1" smtClean="0"/>
              <a:t>volta</a:t>
            </a:r>
            <a:r>
              <a:rPr lang="en-US" dirty="0" smtClean="0"/>
              <a:t> </a:t>
            </a:r>
            <a:r>
              <a:rPr lang="en-US" dirty="0" err="1" smtClean="0"/>
              <a:t>utilizzare</a:t>
            </a:r>
            <a:r>
              <a:rPr lang="en-US" dirty="0" smtClean="0"/>
              <a:t> un </a:t>
            </a:r>
            <a:r>
              <a:rPr lang="en-US" dirty="0" err="1" smtClean="0"/>
              <a:t>differente</a:t>
            </a:r>
            <a:r>
              <a:rPr lang="en-US" dirty="0" smtClean="0"/>
              <a:t> </a:t>
            </a:r>
            <a:r>
              <a:rPr lang="en-US" dirty="0" err="1" smtClean="0"/>
              <a:t>valore</a:t>
            </a:r>
            <a:r>
              <a:rPr lang="en-US" dirty="0" smtClean="0"/>
              <a:t> di </a:t>
            </a:r>
            <a:r>
              <a:rPr lang="en-US" dirty="0" err="1" smtClean="0"/>
              <a:t>potenza</a:t>
            </a:r>
            <a:r>
              <a:rPr lang="en-US" dirty="0" smtClean="0"/>
              <a:t> e di </a:t>
            </a:r>
            <a:r>
              <a:rPr lang="en-US" dirty="0" err="1" smtClean="0"/>
              <a:t>distanza</a:t>
            </a:r>
            <a:r>
              <a:rPr lang="en-US" dirty="0" smtClean="0"/>
              <a:t> in </a:t>
            </a:r>
            <a:r>
              <a:rPr lang="en-US" dirty="0" err="1" smtClean="0"/>
              <a:t>centimetri</a:t>
            </a:r>
            <a:r>
              <a:rPr lang="en-US" dirty="0" smtClean="0"/>
              <a:t> (o </a:t>
            </a:r>
            <a:r>
              <a:rPr lang="en-US" dirty="0" err="1" smtClean="0"/>
              <a:t>qualunque</a:t>
            </a:r>
            <a:r>
              <a:rPr lang="en-US" dirty="0" smtClean="0"/>
              <a:t> </a:t>
            </a:r>
            <a:r>
              <a:rPr lang="en-US" dirty="0" err="1" smtClean="0"/>
              <a:t>altro</a:t>
            </a:r>
            <a:r>
              <a:rPr lang="en-US" dirty="0" smtClean="0"/>
              <a:t> </a:t>
            </a:r>
            <a:r>
              <a:rPr lang="en-US" dirty="0" err="1" smtClean="0"/>
              <a:t>parametro</a:t>
            </a:r>
            <a:r>
              <a:rPr lang="en-US" dirty="0" smtClean="0"/>
              <a:t> </a:t>
            </a:r>
            <a:r>
              <a:rPr lang="en-US" dirty="0" err="1" smtClean="0"/>
              <a:t>vogliate</a:t>
            </a:r>
            <a:r>
              <a:rPr lang="en-US" dirty="0" smtClean="0"/>
              <a:t> </a:t>
            </a:r>
            <a:r>
              <a:rPr lang="en-US" dirty="0" err="1" smtClean="0"/>
              <a:t>settare</a:t>
            </a:r>
            <a:r>
              <a:rPr lang="en-US" dirty="0" smtClean="0"/>
              <a:t>)</a:t>
            </a:r>
          </a:p>
          <a:p>
            <a:pPr lvl="1"/>
            <a:endParaRPr lang="en-US" dirty="0"/>
          </a:p>
          <a:p>
            <a:r>
              <a:rPr lang="en-US" dirty="0" smtClean="0"/>
              <a:t>Si </a:t>
            </a:r>
            <a:r>
              <a:rPr lang="en-US" dirty="0" err="1" smtClean="0"/>
              <a:t>può</a:t>
            </a:r>
            <a:r>
              <a:rPr lang="en-US" dirty="0" smtClean="0"/>
              <a:t> </a:t>
            </a:r>
            <a:r>
              <a:rPr lang="en-US" dirty="0" err="1" smtClean="0"/>
              <a:t>alterare</a:t>
            </a:r>
            <a:r>
              <a:rPr lang="en-US" dirty="0" smtClean="0"/>
              <a:t> un </a:t>
            </a:r>
            <a:r>
              <a:rPr lang="en-US" dirty="0" err="1" smtClean="0"/>
              <a:t>blocco</a:t>
            </a:r>
            <a:r>
              <a:rPr lang="en-US" dirty="0" smtClean="0"/>
              <a:t> </a:t>
            </a:r>
            <a:r>
              <a:rPr lang="en-US" dirty="0" err="1" smtClean="0"/>
              <a:t>personalizzato</a:t>
            </a:r>
            <a:r>
              <a:rPr lang="en-US" dirty="0" smtClean="0"/>
              <a:t> </a:t>
            </a:r>
            <a:r>
              <a:rPr lang="en-US" dirty="0" err="1" smtClean="0"/>
              <a:t>dopo</a:t>
            </a:r>
            <a:r>
              <a:rPr lang="en-US" dirty="0" smtClean="0"/>
              <a:t> </a:t>
            </a:r>
            <a:r>
              <a:rPr lang="en-US" dirty="0" err="1" smtClean="0"/>
              <a:t>che</a:t>
            </a:r>
            <a:r>
              <a:rPr lang="en-US" dirty="0" smtClean="0"/>
              <a:t> è </a:t>
            </a:r>
            <a:r>
              <a:rPr lang="en-US" dirty="0" err="1" smtClean="0"/>
              <a:t>stato</a:t>
            </a:r>
            <a:r>
              <a:rPr lang="en-US" dirty="0" smtClean="0"/>
              <a:t> </a:t>
            </a:r>
            <a:r>
              <a:rPr lang="en-US" dirty="0" err="1" smtClean="0"/>
              <a:t>fatto</a:t>
            </a:r>
            <a:r>
              <a:rPr lang="en-US" dirty="0" smtClean="0"/>
              <a:t>?</a:t>
            </a:r>
            <a:endParaRPr lang="en-US" dirty="0"/>
          </a:p>
          <a:p>
            <a:pPr lvl="1"/>
            <a:r>
              <a:rPr lang="en-US" dirty="0" err="1" smtClean="0"/>
              <a:t>Potrete</a:t>
            </a:r>
            <a:r>
              <a:rPr lang="en-US" dirty="0" smtClean="0"/>
              <a:t> </a:t>
            </a:r>
            <a:r>
              <a:rPr lang="en-US" dirty="0" err="1" smtClean="0"/>
              <a:t>cambiare</a:t>
            </a:r>
            <a:r>
              <a:rPr lang="en-US" dirty="0" smtClean="0"/>
              <a:t> </a:t>
            </a:r>
            <a:r>
              <a:rPr lang="en-US" dirty="0" err="1" smtClean="0"/>
              <a:t>qualunque</a:t>
            </a:r>
            <a:r>
              <a:rPr lang="en-US" dirty="0" smtClean="0"/>
              <a:t> </a:t>
            </a:r>
            <a:r>
              <a:rPr lang="en-US" dirty="0" err="1" smtClean="0"/>
              <a:t>contenuto</a:t>
            </a:r>
            <a:r>
              <a:rPr lang="en-US" dirty="0" smtClean="0"/>
              <a:t>, ma non </a:t>
            </a:r>
            <a:r>
              <a:rPr lang="en-US" dirty="0" err="1" smtClean="0"/>
              <a:t>il</a:t>
            </a:r>
            <a:r>
              <a:rPr lang="en-US" dirty="0" smtClean="0"/>
              <a:t> </a:t>
            </a:r>
            <a:r>
              <a:rPr lang="en-US" dirty="0" err="1" smtClean="0"/>
              <a:t>blocco</a:t>
            </a:r>
            <a:r>
              <a:rPr lang="en-US" dirty="0" smtClean="0"/>
              <a:t> </a:t>
            </a:r>
            <a:r>
              <a:rPr lang="en-US" dirty="0" err="1" smtClean="0"/>
              <a:t>grigio</a:t>
            </a:r>
            <a:r>
              <a:rPr lang="en-US" dirty="0" smtClean="0"/>
              <a:t> (</a:t>
            </a:r>
            <a:r>
              <a:rPr lang="en-US" dirty="0" err="1" smtClean="0"/>
              <a:t>parametri</a:t>
            </a:r>
            <a:r>
              <a:rPr lang="en-US" dirty="0" smtClean="0"/>
              <a:t> di </a:t>
            </a:r>
            <a:r>
              <a:rPr lang="en-US" dirty="0" err="1" smtClean="0"/>
              <a:t>ingresso</a:t>
            </a:r>
            <a:r>
              <a:rPr lang="en-US" dirty="0" smtClean="0"/>
              <a:t> e </a:t>
            </a:r>
            <a:r>
              <a:rPr lang="en-US" dirty="0" err="1" smtClean="0"/>
              <a:t>uscita</a:t>
            </a:r>
            <a:r>
              <a:rPr lang="en-US" dirty="0" smtClean="0"/>
              <a:t>). Se </a:t>
            </a:r>
            <a:r>
              <a:rPr lang="en-US" dirty="0" err="1" smtClean="0"/>
              <a:t>avete</a:t>
            </a:r>
            <a:r>
              <a:rPr lang="en-US" dirty="0" smtClean="0"/>
              <a:t> </a:t>
            </a:r>
            <a:r>
              <a:rPr lang="en-US" dirty="0" err="1" smtClean="0"/>
              <a:t>bisogno</a:t>
            </a:r>
            <a:r>
              <a:rPr lang="en-US" dirty="0" smtClean="0"/>
              <a:t> di </a:t>
            </a:r>
            <a:r>
              <a:rPr lang="en-US" dirty="0" err="1" smtClean="0"/>
              <a:t>cambiare</a:t>
            </a:r>
            <a:r>
              <a:rPr lang="en-US" dirty="0" smtClean="0"/>
              <a:t> i </a:t>
            </a:r>
            <a:r>
              <a:rPr lang="en-US" dirty="0" err="1" smtClean="0"/>
              <a:t>parametri</a:t>
            </a:r>
            <a:r>
              <a:rPr lang="en-US" dirty="0" smtClean="0"/>
              <a:t>, </a:t>
            </a:r>
            <a:r>
              <a:rPr lang="en-US" dirty="0" err="1" smtClean="0"/>
              <a:t>dovrebbe</a:t>
            </a:r>
            <a:r>
              <a:rPr lang="en-US" dirty="0" smtClean="0"/>
              <a:t> </a:t>
            </a:r>
            <a:r>
              <a:rPr lang="en-US" dirty="0" err="1" smtClean="0"/>
              <a:t>rifare</a:t>
            </a:r>
            <a:r>
              <a:rPr lang="en-US" dirty="0" smtClean="0"/>
              <a:t> </a:t>
            </a:r>
            <a:r>
              <a:rPr lang="en-US" dirty="0" err="1" smtClean="0"/>
              <a:t>il</a:t>
            </a:r>
            <a:r>
              <a:rPr lang="en-US" dirty="0" smtClean="0"/>
              <a:t> </a:t>
            </a:r>
            <a:r>
              <a:rPr lang="en-US" dirty="0" err="1" smtClean="0"/>
              <a:t>blocco</a:t>
            </a:r>
            <a:r>
              <a:rPr lang="en-US" dirty="0" smtClean="0"/>
              <a:t> </a:t>
            </a:r>
            <a:r>
              <a:rPr lang="en-US" dirty="0" err="1" smtClean="0"/>
              <a:t>personalizzato</a:t>
            </a:r>
            <a:r>
              <a:rPr lang="en-US" dirty="0" smtClean="0"/>
              <a:t>.</a:t>
            </a:r>
            <a:endParaRPr lang="en-US" dirty="0"/>
          </a:p>
          <a:p>
            <a:pPr lvl="1"/>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pPr/>
              <a:t>12</a:t>
            </a:fld>
            <a:endParaRPr lang="en-US"/>
          </a:p>
        </p:txBody>
      </p:sp>
    </p:spTree>
    <p:extLst>
      <p:ext uri="{BB962C8B-B14F-4D97-AF65-F5344CB8AC3E}">
        <p14:creationId xmlns:p14="http://schemas.microsoft.com/office/powerpoint/2010/main" val="3733669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27874" y="287088"/>
            <a:ext cx="8596812" cy="874055"/>
          </a:xfrm>
        </p:spPr>
        <p:txBody>
          <a:bodyPr/>
          <a:lstStyle/>
          <a:p>
            <a:r>
              <a:rPr lang="en-US" dirty="0" smtClean="0"/>
              <a:t>CREDITS</a:t>
            </a:r>
            <a:endParaRPr lang="en-US" dirty="0"/>
          </a:p>
        </p:txBody>
      </p:sp>
      <p:sp>
        <p:nvSpPr>
          <p:cNvPr id="11" name="Content Placeholder 2"/>
          <p:cNvSpPr>
            <a:spLocks noGrp="1"/>
          </p:cNvSpPr>
          <p:nvPr>
            <p:ph idx="1"/>
          </p:nvPr>
        </p:nvSpPr>
        <p:spPr>
          <a:xfrm>
            <a:off x="227874" y="1505616"/>
            <a:ext cx="8596811" cy="4654528"/>
          </a:xfrm>
        </p:spPr>
        <p:txBody>
          <a:bodyPr/>
          <a:lstStyle/>
          <a:p>
            <a:r>
              <a:rPr lang="en-US" dirty="0" err="1" smtClean="0"/>
              <a:t>Questo</a:t>
            </a:r>
            <a:r>
              <a:rPr lang="en-US" dirty="0" smtClean="0"/>
              <a:t> tutorial è </a:t>
            </a:r>
            <a:r>
              <a:rPr lang="en-US" dirty="0" err="1" smtClean="0"/>
              <a:t>stato</a:t>
            </a:r>
            <a:r>
              <a:rPr lang="en-US" dirty="0" smtClean="0"/>
              <a:t> </a:t>
            </a:r>
            <a:r>
              <a:rPr lang="en-US" dirty="0" err="1" smtClean="0"/>
              <a:t>creato</a:t>
            </a:r>
            <a:r>
              <a:rPr lang="en-US" dirty="0" smtClean="0"/>
              <a:t> da Sanjay </a:t>
            </a:r>
            <a:r>
              <a:rPr lang="en-US" dirty="0"/>
              <a:t>Seshan and Arvind Seshan</a:t>
            </a:r>
          </a:p>
          <a:p>
            <a:r>
              <a:rPr lang="en-US" dirty="0" err="1" smtClean="0"/>
              <a:t>Altre</a:t>
            </a:r>
            <a:r>
              <a:rPr lang="en-US" dirty="0" smtClean="0"/>
              <a:t> </a:t>
            </a:r>
            <a:r>
              <a:rPr lang="en-US" dirty="0" err="1" smtClean="0"/>
              <a:t>lezioni</a:t>
            </a:r>
            <a:r>
              <a:rPr lang="en-US" dirty="0" smtClean="0"/>
              <a:t> </a:t>
            </a:r>
            <a:r>
              <a:rPr lang="en-US" dirty="0" err="1" smtClean="0"/>
              <a:t>sono</a:t>
            </a:r>
            <a:r>
              <a:rPr lang="en-US" dirty="0" smtClean="0"/>
              <a:t> </a:t>
            </a:r>
            <a:r>
              <a:rPr lang="en-US" dirty="0" err="1" smtClean="0"/>
              <a:t>disponibili</a:t>
            </a:r>
            <a:r>
              <a:rPr lang="en-US" dirty="0" smtClean="0"/>
              <a:t> </a:t>
            </a:r>
            <a:r>
              <a:rPr lang="en-US" dirty="0" err="1" smtClean="0"/>
              <a:t>su</a:t>
            </a:r>
            <a:r>
              <a:rPr lang="en-US" dirty="0" smtClean="0"/>
              <a:t> </a:t>
            </a:r>
            <a:r>
              <a:rPr lang="en-US" dirty="0" smtClean="0">
                <a:hlinkClick r:id="rId3"/>
              </a:rPr>
              <a:t>www.ev3lessons.com</a:t>
            </a:r>
            <a:endParaRPr lang="en-US" dirty="0" smtClean="0"/>
          </a:p>
          <a:p>
            <a:r>
              <a:rPr lang="en-US" dirty="0" err="1" smtClean="0"/>
              <a:t>Tradotto</a:t>
            </a:r>
            <a:r>
              <a:rPr lang="en-US" dirty="0" smtClean="0"/>
              <a:t> da Giuseppe </a:t>
            </a:r>
            <a:r>
              <a:rPr lang="en-US" dirty="0" err="1" smtClean="0"/>
              <a:t>Comis</a:t>
            </a:r>
            <a:endParaRPr lang="en-US" dirty="0"/>
          </a:p>
        </p:txBody>
      </p:sp>
      <p:sp>
        <p:nvSpPr>
          <p:cNvPr id="12" name="Footer Placeholder 3"/>
          <p:cNvSpPr>
            <a:spLocks noGrp="1"/>
          </p:cNvSpPr>
          <p:nvPr>
            <p:ph type="ftr" sz="quarter" idx="11"/>
          </p:nvPr>
        </p:nvSpPr>
        <p:spPr>
          <a:xfrm>
            <a:off x="2764639" y="6459786"/>
            <a:ext cx="3617103" cy="365125"/>
          </a:xfrm>
        </p:spPr>
        <p:txBody>
          <a:bodyPr/>
          <a:lstStyle/>
          <a:p>
            <a:r>
              <a:rPr lang="en-US"/>
              <a:t>Copytight © 2015 EV3Lessons.com, Last edit 7/06/2016</a:t>
            </a:r>
            <a:endParaRPr lang="en-US" dirty="0"/>
          </a:p>
        </p:txBody>
      </p:sp>
      <p:sp>
        <p:nvSpPr>
          <p:cNvPr id="13" name="Slide Number Placeholder 8"/>
          <p:cNvSpPr>
            <a:spLocks noGrp="1"/>
          </p:cNvSpPr>
          <p:nvPr>
            <p:ph type="sldNum" sz="quarter" idx="12"/>
          </p:nvPr>
        </p:nvSpPr>
        <p:spPr>
          <a:xfrm>
            <a:off x="7425344" y="6459786"/>
            <a:ext cx="984019" cy="365125"/>
          </a:xfrm>
        </p:spPr>
        <p:txBody>
          <a:bodyPr/>
          <a:lstStyle/>
          <a:p>
            <a:fld id="{4DBC7FC8-25FB-FC45-8177-2B991DA6778C}" type="slidenum">
              <a:rPr lang="en-US" smtClean="0"/>
              <a:pPr/>
              <a:t>13</a:t>
            </a:fld>
            <a:endParaRPr lang="en-US"/>
          </a:p>
        </p:txBody>
      </p:sp>
      <p:sp>
        <p:nvSpPr>
          <p:cNvPr id="14"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err="1" smtClean="0">
                <a:ln>
                  <a:noFill/>
                </a:ln>
                <a:solidFill>
                  <a:srgbClr val="000000"/>
                </a:solidFill>
                <a:effectLst/>
                <a:latin typeface="Helvetica Neue"/>
              </a:rPr>
              <a:t>questo</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err="1" smtClean="0">
                <a:ln>
                  <a:noFill/>
                </a:ln>
                <a:solidFill>
                  <a:srgbClr val="000000"/>
                </a:solidFill>
                <a:effectLst/>
                <a:latin typeface="Helvetica Neue"/>
              </a:rPr>
              <a:t>lavoro</a:t>
            </a:r>
            <a:r>
              <a:rPr kumimoji="0" lang="en-US" altLang="en-US" sz="2000" b="0" i="0" u="none" strike="noStrike" cap="none" normalizeH="0" baseline="0" dirty="0" smtClean="0">
                <a:ln>
                  <a:noFill/>
                </a:ln>
                <a:solidFill>
                  <a:srgbClr val="000000"/>
                </a:solidFill>
                <a:effectLst/>
                <a:latin typeface="Helvetica Neue"/>
              </a:rPr>
              <a:t> è sotto </a:t>
            </a:r>
            <a:r>
              <a:rPr kumimoji="0" lang="en-US" altLang="en-US" sz="2000" b="0" i="0" u="none" strike="noStrike" cap="none" normalizeH="0" baseline="0" dirty="0" err="1" smtClean="0">
                <a:ln>
                  <a:noFill/>
                </a:ln>
                <a:solidFill>
                  <a:srgbClr val="000000"/>
                </a:solidFill>
                <a:effectLst/>
                <a:latin typeface="Helvetica Neue"/>
              </a:rPr>
              <a:t>licenza</a:t>
            </a:r>
            <a:r>
              <a:rPr kumimoji="0" lang="en-US" altLang="en-US" sz="2000" b="0" i="0" u="none" strike="noStrike" cap="none" normalizeH="0" baseline="0" dirty="0" smtClean="0">
                <a:ln>
                  <a:noFill/>
                </a:ln>
                <a:solidFill>
                  <a:srgbClr val="000000"/>
                </a:solidFill>
                <a:effectLst/>
                <a:latin typeface="Helvetica Neue"/>
              </a:rPr>
              <a:t> di</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15"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23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Obiettivi</a:t>
            </a:r>
            <a:r>
              <a:rPr lang="en-US" dirty="0" smtClean="0"/>
              <a:t> </a:t>
            </a:r>
            <a:r>
              <a:rPr lang="en-US" dirty="0" err="1" smtClean="0"/>
              <a:t>della</a:t>
            </a:r>
            <a:r>
              <a:rPr lang="en-US" dirty="0" smtClean="0"/>
              <a:t> </a:t>
            </a:r>
            <a:r>
              <a:rPr lang="en-US" dirty="0" err="1" smtClean="0"/>
              <a:t>lezione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Creare</a:t>
            </a:r>
            <a:r>
              <a:rPr lang="en-US" dirty="0" smtClean="0"/>
              <a:t> un </a:t>
            </a:r>
            <a:r>
              <a:rPr lang="en-US" dirty="0" err="1" smtClean="0"/>
              <a:t>blocco</a:t>
            </a:r>
            <a:r>
              <a:rPr lang="en-US" dirty="0" smtClean="0"/>
              <a:t> </a:t>
            </a:r>
            <a:r>
              <a:rPr lang="en-US" dirty="0" err="1" smtClean="0"/>
              <a:t>personalizzato</a:t>
            </a:r>
            <a:endParaRPr lang="en-US" dirty="0"/>
          </a:p>
          <a:p>
            <a:pPr marL="457200" indent="-457200">
              <a:buFont typeface="+mj-lt"/>
              <a:buAutoNum type="arabicPeriod"/>
            </a:pPr>
            <a:r>
              <a:rPr lang="en-US" dirty="0" err="1" smtClean="0"/>
              <a:t>Imparare</a:t>
            </a:r>
            <a:r>
              <a:rPr lang="en-US" dirty="0" smtClean="0"/>
              <a:t> </a:t>
            </a:r>
            <a:r>
              <a:rPr lang="en-US" dirty="0" err="1" smtClean="0"/>
              <a:t>perché</a:t>
            </a:r>
            <a:r>
              <a:rPr lang="en-US" dirty="0" smtClean="0"/>
              <a:t> </a:t>
            </a:r>
            <a:r>
              <a:rPr lang="en-US" dirty="0" err="1" smtClean="0"/>
              <a:t>creando</a:t>
            </a:r>
            <a:r>
              <a:rPr lang="en-US" dirty="0" smtClean="0"/>
              <a:t> un </a:t>
            </a:r>
            <a:r>
              <a:rPr lang="en-US" dirty="0" err="1" smtClean="0"/>
              <a:t>blocco</a:t>
            </a:r>
            <a:r>
              <a:rPr lang="en-US" dirty="0" smtClean="0"/>
              <a:t> </a:t>
            </a:r>
            <a:r>
              <a:rPr lang="en-US" dirty="0" err="1" smtClean="0"/>
              <a:t>personalizzato</a:t>
            </a:r>
            <a:r>
              <a:rPr lang="en-US" dirty="0" smtClean="0"/>
              <a:t> </a:t>
            </a:r>
            <a:r>
              <a:rPr lang="en-US" dirty="0" err="1" smtClean="0"/>
              <a:t>che</a:t>
            </a:r>
            <a:r>
              <a:rPr lang="en-US" dirty="0" smtClean="0"/>
              <a:t> </a:t>
            </a:r>
            <a:r>
              <a:rPr lang="en-US" dirty="0" err="1" smtClean="0"/>
              <a:t>prenda</a:t>
            </a:r>
            <a:r>
              <a:rPr lang="en-US" dirty="0" smtClean="0"/>
              <a:t> </a:t>
            </a:r>
            <a:r>
              <a:rPr lang="en-US" dirty="0" err="1" smtClean="0"/>
              <a:t>misure</a:t>
            </a:r>
            <a:r>
              <a:rPr lang="en-US" dirty="0" smtClean="0"/>
              <a:t> </a:t>
            </a:r>
            <a:r>
              <a:rPr lang="en-US" dirty="0" err="1" smtClean="0"/>
              <a:t>fatte</a:t>
            </a:r>
            <a:r>
              <a:rPr lang="en-US" dirty="0" smtClean="0"/>
              <a:t> con </a:t>
            </a:r>
            <a:r>
              <a:rPr lang="en-US" dirty="0" err="1" smtClean="0"/>
              <a:t>una</a:t>
            </a:r>
            <a:r>
              <a:rPr lang="en-US" dirty="0" smtClean="0"/>
              <a:t> </a:t>
            </a:r>
            <a:r>
              <a:rPr lang="en-US" dirty="0" err="1" smtClean="0"/>
              <a:t>riga</a:t>
            </a:r>
            <a:r>
              <a:rPr lang="en-US" dirty="0" smtClean="0"/>
              <a:t> </a:t>
            </a:r>
            <a:r>
              <a:rPr lang="en-US" dirty="0" err="1" smtClean="0"/>
              <a:t>può</a:t>
            </a:r>
            <a:r>
              <a:rPr lang="en-US" dirty="0" smtClean="0"/>
              <a:t> </a:t>
            </a:r>
            <a:r>
              <a:rPr lang="en-US" dirty="0" err="1" smtClean="0"/>
              <a:t>essere</a:t>
            </a:r>
            <a:r>
              <a:rPr lang="en-US" dirty="0" smtClean="0"/>
              <a:t> utile</a:t>
            </a:r>
            <a:endParaRPr lang="en-US" dirty="0"/>
          </a:p>
          <a:p>
            <a:pPr marL="457200" indent="-457200">
              <a:buFont typeface="+mj-lt"/>
              <a:buAutoNum type="arabicPeriod"/>
            </a:pPr>
            <a:r>
              <a:rPr lang="en-US" dirty="0" err="1" smtClean="0"/>
              <a:t>Realizzare</a:t>
            </a:r>
            <a:r>
              <a:rPr lang="en-US" dirty="0" smtClean="0"/>
              <a:t> un </a:t>
            </a:r>
            <a:r>
              <a:rPr lang="en-US" dirty="0" err="1" smtClean="0"/>
              <a:t>blocco</a:t>
            </a:r>
            <a:r>
              <a:rPr lang="en-US" dirty="0" smtClean="0"/>
              <a:t> </a:t>
            </a:r>
            <a:r>
              <a:rPr lang="en-US" dirty="0" err="1" smtClean="0"/>
              <a:t>personalizzato</a:t>
            </a:r>
            <a:r>
              <a:rPr lang="en-US" dirty="0" smtClean="0"/>
              <a:t> in </a:t>
            </a:r>
            <a:r>
              <a:rPr lang="en-US" dirty="0" err="1" smtClean="0"/>
              <a:t>centimetri</a:t>
            </a:r>
            <a:endParaRPr lang="en-US" dirty="0"/>
          </a:p>
          <a:p>
            <a:pPr marL="457200" indent="-457200">
              <a:buFont typeface="+mj-lt"/>
              <a:buAutoNum type="arabicPeriod"/>
            </a:pPr>
            <a:endParaRPr lang="en-US" dirty="0"/>
          </a:p>
          <a:p>
            <a:r>
              <a:rPr lang="en-US" dirty="0" err="1" smtClean="0"/>
              <a:t>Prerequisiti</a:t>
            </a:r>
            <a:r>
              <a:rPr lang="en-US" dirty="0" smtClean="0"/>
              <a:t>: </a:t>
            </a:r>
            <a:r>
              <a:rPr lang="en-US" dirty="0" err="1" smtClean="0"/>
              <a:t>Andare</a:t>
            </a:r>
            <a:r>
              <a:rPr lang="en-US" dirty="0" smtClean="0"/>
              <a:t> </a:t>
            </a:r>
            <a:r>
              <a:rPr lang="en-US" dirty="0" err="1"/>
              <a:t>dritto</a:t>
            </a:r>
            <a:r>
              <a:rPr lang="en-US" dirty="0"/>
              <a:t>,</a:t>
            </a:r>
          </a:p>
          <a:p>
            <a:r>
              <a:rPr lang="en-US" dirty="0" smtClean="0"/>
              <a:t>Port </a:t>
            </a:r>
            <a:r>
              <a:rPr lang="en-US" dirty="0"/>
              <a:t>View, </a:t>
            </a:r>
            <a:r>
              <a:rPr lang="en-US" dirty="0" err="1" smtClean="0"/>
              <a:t>blocchi</a:t>
            </a:r>
            <a:r>
              <a:rPr lang="en-US" dirty="0" smtClean="0"/>
              <a:t> </a:t>
            </a:r>
            <a:r>
              <a:rPr lang="en-US" dirty="0" err="1" smtClean="0"/>
              <a:t>personalizzati</a:t>
            </a:r>
            <a:r>
              <a:rPr lang="en-US" dirty="0" smtClean="0"/>
              <a:t> con </a:t>
            </a:r>
            <a:r>
              <a:rPr lang="en-US" dirty="0" err="1" smtClean="0"/>
              <a:t>ingressi</a:t>
            </a:r>
            <a:r>
              <a:rPr lang="en-US" dirty="0" smtClean="0"/>
              <a:t> e </a:t>
            </a:r>
            <a:r>
              <a:rPr lang="en-US" dirty="0" err="1" smtClean="0"/>
              <a:t>uscite</a:t>
            </a:r>
            <a:r>
              <a:rPr lang="en-US" dirty="0" smtClean="0"/>
              <a:t>, </a:t>
            </a:r>
            <a:r>
              <a:rPr lang="en-US" dirty="0" err="1" smtClean="0"/>
              <a:t>blocchi</a:t>
            </a:r>
            <a:r>
              <a:rPr lang="en-US" dirty="0" smtClean="0"/>
              <a:t> di </a:t>
            </a:r>
            <a:r>
              <a:rPr lang="en-US" dirty="0" err="1" smtClean="0"/>
              <a:t>calcolo</a:t>
            </a:r>
            <a:r>
              <a:rPr lang="en-US" dirty="0" smtClean="0"/>
              <a:t> </a:t>
            </a:r>
            <a:r>
              <a:rPr lang="en-US" dirty="0" err="1" smtClean="0"/>
              <a:t>collegamento</a:t>
            </a:r>
            <a:r>
              <a:rPr lang="en-US" dirty="0" smtClean="0"/>
              <a:t> di </a:t>
            </a:r>
            <a:r>
              <a:rPr lang="en-US" dirty="0" err="1" smtClean="0"/>
              <a:t>dati</a:t>
            </a:r>
            <a:r>
              <a:rPr lang="en-US" dirty="0" smtClean="0"/>
              <a:t> (Data wires)</a:t>
            </a:r>
          </a:p>
          <a:p>
            <a:pPr marL="457200" indent="-45720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67157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87"/>
            <a:ext cx="9144000" cy="874055"/>
          </a:xfrm>
        </p:spPr>
        <p:txBody>
          <a:bodyPr>
            <a:normAutofit fontScale="90000"/>
          </a:bodyPr>
          <a:lstStyle/>
          <a:p>
            <a:r>
              <a:rPr lang="en-US" spc="-150" dirty="0" err="1" smtClean="0"/>
              <a:t>Perché</a:t>
            </a:r>
            <a:r>
              <a:rPr lang="en-US" spc="-150" dirty="0" smtClean="0"/>
              <a:t> </a:t>
            </a:r>
            <a:r>
              <a:rPr lang="en-US" spc="-150" dirty="0" err="1" smtClean="0"/>
              <a:t>realizzare</a:t>
            </a:r>
            <a:r>
              <a:rPr lang="en-US" spc="-150" dirty="0" smtClean="0"/>
              <a:t> un </a:t>
            </a:r>
            <a:r>
              <a:rPr lang="en-US" spc="-150" dirty="0" err="1" smtClean="0"/>
              <a:t>blocco</a:t>
            </a:r>
            <a:r>
              <a:rPr lang="en-US" spc="-150" dirty="0" smtClean="0"/>
              <a:t> </a:t>
            </a:r>
            <a:r>
              <a:rPr lang="en-US" spc="-150" dirty="0" err="1" smtClean="0"/>
              <a:t>personalizzato</a:t>
            </a:r>
            <a:r>
              <a:rPr lang="en-US" spc="-150" dirty="0" smtClean="0"/>
              <a:t> per </a:t>
            </a:r>
            <a:r>
              <a:rPr lang="en-US" spc="-150" dirty="0" err="1" smtClean="0"/>
              <a:t>una</a:t>
            </a:r>
            <a:r>
              <a:rPr lang="en-US" spc="-150" dirty="0" smtClean="0"/>
              <a:t> </a:t>
            </a:r>
            <a:r>
              <a:rPr lang="en-US" spc="-150" dirty="0" err="1" smtClean="0"/>
              <a:t>distanza</a:t>
            </a:r>
            <a:r>
              <a:rPr lang="en-US" spc="-150" dirty="0" smtClean="0"/>
              <a:t>?</a:t>
            </a:r>
            <a:endParaRPr lang="en-US" spc="-150" dirty="0"/>
          </a:p>
        </p:txBody>
      </p:sp>
      <p:sp>
        <p:nvSpPr>
          <p:cNvPr id="3" name="Content Placeholder 2"/>
          <p:cNvSpPr>
            <a:spLocks noGrp="1"/>
          </p:cNvSpPr>
          <p:nvPr>
            <p:ph idx="1"/>
          </p:nvPr>
        </p:nvSpPr>
        <p:spPr/>
        <p:txBody>
          <a:bodyPr/>
          <a:lstStyle/>
          <a:p>
            <a:r>
              <a:rPr lang="en-US" dirty="0" smtClean="0"/>
              <a:t>I </a:t>
            </a:r>
            <a:r>
              <a:rPr lang="en-US" dirty="0" err="1" smtClean="0"/>
              <a:t>blocchi</a:t>
            </a:r>
            <a:r>
              <a:rPr lang="en-US" dirty="0" smtClean="0"/>
              <a:t> di per </a:t>
            </a:r>
            <a:r>
              <a:rPr lang="en-US" dirty="0" err="1" smtClean="0"/>
              <a:t>il</a:t>
            </a:r>
            <a:r>
              <a:rPr lang="en-US" dirty="0" smtClean="0"/>
              <a:t> </a:t>
            </a:r>
            <a:r>
              <a:rPr lang="en-US" dirty="0" err="1" smtClean="0"/>
              <a:t>movimento</a:t>
            </a:r>
            <a:r>
              <a:rPr lang="en-US" dirty="0" smtClean="0"/>
              <a:t> del </a:t>
            </a:r>
            <a:r>
              <a:rPr lang="en-US" dirty="0" err="1" smtClean="0"/>
              <a:t>programma</a:t>
            </a:r>
            <a:r>
              <a:rPr lang="en-US" dirty="0" smtClean="0"/>
              <a:t> EV3 non </a:t>
            </a:r>
            <a:r>
              <a:rPr lang="en-US" dirty="0" err="1" smtClean="0"/>
              <a:t>accettano</a:t>
            </a:r>
            <a:r>
              <a:rPr lang="en-US" dirty="0" smtClean="0"/>
              <a:t> i </a:t>
            </a:r>
            <a:r>
              <a:rPr lang="en-US" dirty="0" err="1" smtClean="0"/>
              <a:t>valori</a:t>
            </a:r>
            <a:r>
              <a:rPr lang="en-US" dirty="0" smtClean="0"/>
              <a:t> di </a:t>
            </a:r>
            <a:r>
              <a:rPr lang="en-US" dirty="0" err="1" smtClean="0"/>
              <a:t>ingresso</a:t>
            </a:r>
            <a:r>
              <a:rPr lang="en-US" dirty="0" smtClean="0"/>
              <a:t> in </a:t>
            </a:r>
            <a:r>
              <a:rPr lang="en-US" dirty="0" err="1" smtClean="0"/>
              <a:t>centimetri</a:t>
            </a:r>
            <a:r>
              <a:rPr lang="en-US" dirty="0" smtClean="0"/>
              <a:t> o in </a:t>
            </a:r>
            <a:r>
              <a:rPr lang="en-US" dirty="0" err="1" smtClean="0"/>
              <a:t>pollici</a:t>
            </a:r>
            <a:endParaRPr lang="en-US" dirty="0"/>
          </a:p>
          <a:p>
            <a:r>
              <a:rPr lang="en-US" dirty="0" smtClean="0"/>
              <a:t>È molto </a:t>
            </a:r>
            <a:r>
              <a:rPr lang="en-US" dirty="0" err="1" smtClean="0"/>
              <a:t>più</a:t>
            </a:r>
            <a:r>
              <a:rPr lang="en-US" dirty="0" smtClean="0"/>
              <a:t> </a:t>
            </a:r>
            <a:r>
              <a:rPr lang="en-US" dirty="0" err="1" smtClean="0"/>
              <a:t>semplice</a:t>
            </a:r>
            <a:r>
              <a:rPr lang="en-US" dirty="0" smtClean="0"/>
              <a:t> </a:t>
            </a:r>
            <a:r>
              <a:rPr lang="en-US" dirty="0" err="1" smtClean="0"/>
              <a:t>misurare</a:t>
            </a:r>
            <a:r>
              <a:rPr lang="en-US" dirty="0" smtClean="0"/>
              <a:t> la </a:t>
            </a:r>
            <a:r>
              <a:rPr lang="en-US" dirty="0" err="1" smtClean="0"/>
              <a:t>distanza</a:t>
            </a:r>
            <a:r>
              <a:rPr lang="en-US" dirty="0" smtClean="0"/>
              <a:t> con </a:t>
            </a:r>
            <a:r>
              <a:rPr lang="en-US" dirty="0" err="1" smtClean="0"/>
              <a:t>una</a:t>
            </a:r>
            <a:r>
              <a:rPr lang="en-US" dirty="0" smtClean="0"/>
              <a:t> </a:t>
            </a:r>
            <a:r>
              <a:rPr lang="en-US" dirty="0" err="1" smtClean="0"/>
              <a:t>riga</a:t>
            </a:r>
            <a:r>
              <a:rPr lang="en-US" dirty="0" smtClean="0"/>
              <a:t> </a:t>
            </a:r>
            <a:r>
              <a:rPr lang="en-US" dirty="0" err="1" smtClean="0"/>
              <a:t>piuttosto</a:t>
            </a:r>
            <a:r>
              <a:rPr lang="en-US" dirty="0" smtClean="0"/>
              <a:t> </a:t>
            </a:r>
            <a:r>
              <a:rPr lang="en-US" dirty="0" err="1" smtClean="0"/>
              <a:t>che</a:t>
            </a:r>
            <a:r>
              <a:rPr lang="en-US" dirty="0" smtClean="0"/>
              <a:t> in </a:t>
            </a:r>
            <a:r>
              <a:rPr lang="en-US" dirty="0" err="1" smtClean="0"/>
              <a:t>gradi</a:t>
            </a:r>
            <a:r>
              <a:rPr lang="en-US" dirty="0" smtClean="0"/>
              <a:t> o in </a:t>
            </a:r>
            <a:r>
              <a:rPr lang="en-US" dirty="0" err="1" smtClean="0"/>
              <a:t>rotazioni</a:t>
            </a:r>
            <a:endParaRPr lang="en-US" dirty="0"/>
          </a:p>
          <a:p>
            <a:r>
              <a:rPr lang="en-US" dirty="0" smtClean="0"/>
              <a:t>Se </a:t>
            </a:r>
            <a:r>
              <a:rPr lang="en-US" dirty="0" err="1" smtClean="0"/>
              <a:t>cambiate</a:t>
            </a:r>
            <a:r>
              <a:rPr lang="en-US" dirty="0" smtClean="0"/>
              <a:t> </a:t>
            </a:r>
            <a:r>
              <a:rPr lang="en-US" dirty="0" err="1" smtClean="0"/>
              <a:t>il</a:t>
            </a:r>
            <a:r>
              <a:rPr lang="en-US" dirty="0" smtClean="0"/>
              <a:t> design del </a:t>
            </a:r>
            <a:r>
              <a:rPr lang="en-US" dirty="0" err="1" smtClean="0"/>
              <a:t>vostro</a:t>
            </a:r>
            <a:r>
              <a:rPr lang="en-US" dirty="0" smtClean="0"/>
              <a:t> robot in </a:t>
            </a:r>
            <a:r>
              <a:rPr lang="en-US" dirty="0" err="1" smtClean="0"/>
              <a:t>modo</a:t>
            </a:r>
            <a:r>
              <a:rPr lang="en-US" dirty="0" smtClean="0"/>
              <a:t> da </a:t>
            </a:r>
            <a:r>
              <a:rPr lang="en-US" dirty="0" err="1" smtClean="0"/>
              <a:t>inserire</a:t>
            </a:r>
            <a:r>
              <a:rPr lang="en-US" dirty="0" smtClean="0"/>
              <a:t> in </a:t>
            </a:r>
            <a:r>
              <a:rPr lang="en-US" dirty="0" err="1" smtClean="0"/>
              <a:t>seguito</a:t>
            </a:r>
            <a:r>
              <a:rPr lang="en-US" dirty="0" smtClean="0"/>
              <a:t> </a:t>
            </a:r>
            <a:r>
              <a:rPr lang="en-US" dirty="0" err="1" smtClean="0"/>
              <a:t>delle</a:t>
            </a:r>
            <a:r>
              <a:rPr lang="en-US" dirty="0" smtClean="0"/>
              <a:t> </a:t>
            </a:r>
            <a:r>
              <a:rPr lang="en-US" dirty="0" err="1" smtClean="0"/>
              <a:t>ruote</a:t>
            </a:r>
            <a:r>
              <a:rPr lang="en-US" dirty="0" smtClean="0"/>
              <a:t> </a:t>
            </a:r>
            <a:r>
              <a:rPr lang="en-US" dirty="0" err="1" smtClean="0"/>
              <a:t>più</a:t>
            </a:r>
            <a:r>
              <a:rPr lang="en-US" dirty="0" smtClean="0"/>
              <a:t> </a:t>
            </a:r>
            <a:r>
              <a:rPr lang="en-US" dirty="0" err="1" smtClean="0"/>
              <a:t>grandi</a:t>
            </a:r>
            <a:r>
              <a:rPr lang="en-US" dirty="0" smtClean="0"/>
              <a:t> o </a:t>
            </a:r>
            <a:r>
              <a:rPr lang="en-US" dirty="0" err="1" smtClean="0"/>
              <a:t>più</a:t>
            </a:r>
            <a:r>
              <a:rPr lang="en-US" dirty="0" smtClean="0"/>
              <a:t> </a:t>
            </a:r>
            <a:r>
              <a:rPr lang="en-US" dirty="0" err="1" smtClean="0"/>
              <a:t>piccole</a:t>
            </a:r>
            <a:r>
              <a:rPr lang="en-US" dirty="0" smtClean="0"/>
              <a:t>, non </a:t>
            </a:r>
            <a:r>
              <a:rPr lang="en-US" dirty="0" err="1" smtClean="0"/>
              <a:t>dovrete</a:t>
            </a:r>
            <a:r>
              <a:rPr lang="en-US" dirty="0" smtClean="0"/>
              <a:t> prima </a:t>
            </a:r>
            <a:r>
              <a:rPr lang="en-US" dirty="0" err="1" smtClean="0"/>
              <a:t>misurare</a:t>
            </a:r>
            <a:r>
              <a:rPr lang="en-US" dirty="0" smtClean="0"/>
              <a:t> </a:t>
            </a:r>
            <a:r>
              <a:rPr lang="en-US" dirty="0" err="1" smtClean="0"/>
              <a:t>ogni</a:t>
            </a:r>
            <a:r>
              <a:rPr lang="en-US" dirty="0" smtClean="0"/>
              <a:t> </a:t>
            </a:r>
            <a:r>
              <a:rPr lang="en-US" dirty="0" err="1" smtClean="0"/>
              <a:t>movimento</a:t>
            </a:r>
            <a:r>
              <a:rPr lang="en-US" dirty="0" smtClean="0"/>
              <a:t> del </a:t>
            </a:r>
            <a:r>
              <a:rPr lang="en-US" dirty="0" err="1" smtClean="0"/>
              <a:t>vostro</a:t>
            </a:r>
            <a:r>
              <a:rPr lang="en-US" dirty="0" smtClean="0"/>
              <a:t> robot</a:t>
            </a:r>
            <a:endParaRPr lang="en-US" dirty="0"/>
          </a:p>
          <a:p>
            <a:pPr lvl="1"/>
            <a:r>
              <a:rPr lang="it-IT" dirty="0"/>
              <a:t>Invece di cambiare </a:t>
            </a:r>
            <a:r>
              <a:rPr lang="it-IT" dirty="0" smtClean="0"/>
              <a:t>le distanze </a:t>
            </a:r>
            <a:r>
              <a:rPr lang="it-IT" dirty="0"/>
              <a:t>in ogni singolo programma che </a:t>
            </a:r>
            <a:r>
              <a:rPr lang="it-IT" dirty="0" smtClean="0"/>
              <a:t>avete scritto</a:t>
            </a:r>
            <a:r>
              <a:rPr lang="en-US" dirty="0" smtClean="0"/>
              <a:t>, </a:t>
            </a:r>
            <a:r>
              <a:rPr lang="en-US" dirty="0" err="1" smtClean="0"/>
              <a:t>andate</a:t>
            </a:r>
            <a:r>
              <a:rPr lang="en-US" dirty="0" smtClean="0"/>
              <a:t> </a:t>
            </a:r>
            <a:r>
              <a:rPr lang="en-US" dirty="0" err="1" smtClean="0"/>
              <a:t>direttamente</a:t>
            </a:r>
            <a:r>
              <a:rPr lang="en-US" dirty="0" smtClean="0"/>
              <a:t> </a:t>
            </a:r>
            <a:r>
              <a:rPr lang="en-US" dirty="0" err="1" smtClean="0"/>
              <a:t>nel</a:t>
            </a:r>
            <a:r>
              <a:rPr lang="en-US" dirty="0" smtClean="0"/>
              <a:t> </a:t>
            </a:r>
            <a:r>
              <a:rPr lang="en-US" dirty="0" err="1" smtClean="0"/>
              <a:t>vostro</a:t>
            </a:r>
            <a:r>
              <a:rPr lang="en-US" dirty="0" smtClean="0"/>
              <a:t> </a:t>
            </a:r>
            <a:r>
              <a:rPr lang="en-US" dirty="0" err="1" smtClean="0"/>
              <a:t>nuovo</a:t>
            </a:r>
            <a:r>
              <a:rPr lang="en-US" dirty="0" smtClean="0"/>
              <a:t> </a:t>
            </a:r>
            <a:r>
              <a:rPr lang="en-US" dirty="0" err="1" smtClean="0"/>
              <a:t>blocco</a:t>
            </a:r>
            <a:r>
              <a:rPr lang="en-US" dirty="0" smtClean="0"/>
              <a:t> </a:t>
            </a:r>
            <a:r>
              <a:rPr lang="en-US" dirty="0" err="1" smtClean="0"/>
              <a:t>personalizzato</a:t>
            </a:r>
            <a:r>
              <a:rPr lang="en-US" dirty="0" smtClean="0"/>
              <a:t> “</a:t>
            </a:r>
            <a:r>
              <a:rPr lang="en-US" dirty="0" smtClean="0"/>
              <a:t>Move Distance” </a:t>
            </a:r>
            <a:r>
              <a:rPr lang="en-US" dirty="0"/>
              <a:t>e </a:t>
            </a:r>
            <a:r>
              <a:rPr lang="en-US" dirty="0" err="1" smtClean="0"/>
              <a:t>cambiate</a:t>
            </a:r>
            <a:r>
              <a:rPr lang="en-US" dirty="0" smtClean="0"/>
              <a:t> </a:t>
            </a:r>
            <a:r>
              <a:rPr lang="en-US" dirty="0" err="1" smtClean="0"/>
              <a:t>il</a:t>
            </a:r>
            <a:r>
              <a:rPr lang="en-US" dirty="0" smtClean="0"/>
              <a:t> </a:t>
            </a:r>
            <a:r>
              <a:rPr lang="en-US" dirty="0" err="1" smtClean="0"/>
              <a:t>valore</a:t>
            </a:r>
            <a:r>
              <a:rPr lang="en-US" dirty="0" smtClean="0"/>
              <a:t> di </a:t>
            </a:r>
            <a:r>
              <a:rPr lang="en-US" dirty="0" err="1" smtClean="0"/>
              <a:t>quanti</a:t>
            </a:r>
            <a:r>
              <a:rPr lang="en-US" dirty="0" smtClean="0"/>
              <a:t> </a:t>
            </a:r>
            <a:r>
              <a:rPr lang="en-US" dirty="0" err="1" smtClean="0"/>
              <a:t>pollici</a:t>
            </a:r>
            <a:r>
              <a:rPr lang="en-US" dirty="0" smtClean="0"/>
              <a:t> o </a:t>
            </a:r>
            <a:r>
              <a:rPr lang="en-US" dirty="0" err="1" smtClean="0"/>
              <a:t>centimetri</a:t>
            </a:r>
            <a:r>
              <a:rPr lang="en-US" dirty="0" smtClean="0"/>
              <a:t> </a:t>
            </a:r>
            <a:r>
              <a:rPr lang="en-US" dirty="0" err="1" smtClean="0"/>
              <a:t>deve</a:t>
            </a:r>
            <a:r>
              <a:rPr lang="en-US" dirty="0" smtClean="0"/>
              <a:t> </a:t>
            </a:r>
            <a:r>
              <a:rPr lang="en-US" dirty="0" err="1" smtClean="0"/>
              <a:t>muoversi</a:t>
            </a:r>
            <a:r>
              <a:rPr lang="en-US" dirty="0" smtClean="0"/>
              <a:t> un </a:t>
            </a:r>
            <a:r>
              <a:rPr lang="en-US" dirty="0" err="1" smtClean="0"/>
              <a:t>motore</a:t>
            </a:r>
            <a:r>
              <a:rPr lang="en-US" dirty="0" smtClean="0"/>
              <a:t>.</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7" name="Slide Number Placeholder 6"/>
          <p:cNvSpPr>
            <a:spLocks noGrp="1"/>
          </p:cNvSpPr>
          <p:nvPr>
            <p:ph type="sldNum" sz="quarter" idx="12"/>
          </p:nvPr>
        </p:nvSpPr>
        <p:spPr/>
        <p:txBody>
          <a:bodyPr/>
          <a:lstStyle/>
          <a:p>
            <a:fld id="{4DBC7FC8-25FB-FC45-8177-2B991DA6778C}" type="slidenum">
              <a:rPr lang="en-US" smtClean="0"/>
              <a:pPr/>
              <a:t>3</a:t>
            </a:fld>
            <a:endParaRPr lang="en-US"/>
          </a:p>
        </p:txBody>
      </p:sp>
      <p:pic>
        <p:nvPicPr>
          <p:cNvPr id="5" name="Picture 4"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84" y="4806107"/>
            <a:ext cx="3484790" cy="1138177"/>
          </a:xfrm>
          <a:prstGeom prst="rect">
            <a:avLst/>
          </a:prstGeom>
        </p:spPr>
      </p:pic>
    </p:spTree>
    <p:extLst>
      <p:ext uri="{BB962C8B-B14F-4D97-AF65-F5344CB8AC3E}">
        <p14:creationId xmlns:p14="http://schemas.microsoft.com/office/powerpoint/2010/main" val="2996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MUOVERSI IN CM </a:t>
            </a:r>
            <a:r>
              <a:rPr lang="en-US" sz="4000" dirty="0"/>
              <a:t>IN </a:t>
            </a:r>
            <a:r>
              <a:rPr lang="en-US" sz="4000" dirty="0" smtClean="0"/>
              <a:t>TRE SEMPLICI PASSI</a:t>
            </a:r>
            <a:endParaRPr lang="en-US" sz="4000" dirty="0"/>
          </a:p>
        </p:txBody>
      </p:sp>
      <p:sp>
        <p:nvSpPr>
          <p:cNvPr id="3" name="Content Placeholder 2"/>
          <p:cNvSpPr>
            <a:spLocks noGrp="1"/>
          </p:cNvSpPr>
          <p:nvPr>
            <p:ph idx="1"/>
          </p:nvPr>
        </p:nvSpPr>
        <p:spPr>
          <a:xfrm>
            <a:off x="227874" y="1519353"/>
            <a:ext cx="7940842" cy="4373563"/>
          </a:xfrm>
        </p:spPr>
        <p:txBody>
          <a:bodyPr>
            <a:normAutofit/>
          </a:bodyPr>
          <a:lstStyle/>
          <a:p>
            <a:r>
              <a:rPr lang="en-US" b="1" dirty="0" err="1" smtClean="0"/>
              <a:t>Passo</a:t>
            </a:r>
            <a:r>
              <a:rPr lang="en-US" b="1" dirty="0" smtClean="0"/>
              <a:t> 1</a:t>
            </a:r>
            <a:r>
              <a:rPr lang="en-US" b="1" dirty="0"/>
              <a:t>: </a:t>
            </a:r>
            <a:r>
              <a:rPr lang="en-US" b="0" dirty="0" err="1" smtClean="0"/>
              <a:t>Determinare</a:t>
            </a:r>
            <a:r>
              <a:rPr lang="en-US" b="0" dirty="0" smtClean="0"/>
              <a:t> come di </a:t>
            </a:r>
            <a:r>
              <a:rPr lang="en-US" b="0" dirty="0" err="1" smtClean="0"/>
              <a:t>quanti</a:t>
            </a:r>
            <a:r>
              <a:rPr lang="en-US" b="0" dirty="0" smtClean="0"/>
              <a:t> </a:t>
            </a:r>
            <a:r>
              <a:rPr lang="en-US" b="0" dirty="0" err="1" smtClean="0"/>
              <a:t>gradi</a:t>
            </a:r>
            <a:r>
              <a:rPr lang="en-US" b="0" dirty="0" smtClean="0"/>
              <a:t> </a:t>
            </a:r>
            <a:r>
              <a:rPr lang="en-US" b="0" dirty="0" err="1" smtClean="0"/>
              <a:t>il</a:t>
            </a:r>
            <a:r>
              <a:rPr lang="en-US" b="0" dirty="0" smtClean="0"/>
              <a:t> </a:t>
            </a:r>
            <a:r>
              <a:rPr lang="en-US" b="0" dirty="0" err="1" smtClean="0"/>
              <a:t>motore</a:t>
            </a:r>
            <a:r>
              <a:rPr lang="en-US" b="0" dirty="0" smtClean="0"/>
              <a:t> del </a:t>
            </a:r>
            <a:r>
              <a:rPr lang="en-US" b="0" dirty="0" err="1" smtClean="0"/>
              <a:t>nostro</a:t>
            </a:r>
            <a:r>
              <a:rPr lang="en-US" b="0" dirty="0" smtClean="0"/>
              <a:t> robot </a:t>
            </a:r>
            <a:r>
              <a:rPr lang="en-US" b="0" dirty="0" err="1" smtClean="0"/>
              <a:t>si</a:t>
            </a:r>
            <a:r>
              <a:rPr lang="en-US" b="0" dirty="0" smtClean="0"/>
              <a:t> </a:t>
            </a:r>
            <a:r>
              <a:rPr lang="en-US" b="0" dirty="0" err="1" smtClean="0"/>
              <a:t>muove</a:t>
            </a:r>
            <a:r>
              <a:rPr lang="en-US" b="0" dirty="0" smtClean="0"/>
              <a:t> per la </a:t>
            </a:r>
            <a:r>
              <a:rPr lang="en-US" b="0" dirty="0" err="1" smtClean="0"/>
              <a:t>lunghezza</a:t>
            </a:r>
            <a:r>
              <a:rPr lang="en-US" b="0" dirty="0" smtClean="0"/>
              <a:t> di 1 cm </a:t>
            </a:r>
          </a:p>
          <a:p>
            <a:r>
              <a:rPr lang="en-US" b="0" dirty="0"/>
              <a:t>	</a:t>
            </a:r>
            <a:r>
              <a:rPr lang="en-US" b="0" dirty="0" err="1" smtClean="0"/>
              <a:t>passo</a:t>
            </a:r>
            <a:r>
              <a:rPr lang="en-US" b="0" dirty="0" smtClean="0"/>
              <a:t> 1A</a:t>
            </a:r>
            <a:r>
              <a:rPr lang="en-US" b="0" dirty="0"/>
              <a:t>: </a:t>
            </a:r>
            <a:r>
              <a:rPr lang="en-US" b="0" dirty="0" err="1" smtClean="0"/>
              <a:t>misurare</a:t>
            </a:r>
            <a:r>
              <a:rPr lang="en-US" b="0" dirty="0" smtClean="0"/>
              <a:t> la </a:t>
            </a:r>
            <a:r>
              <a:rPr lang="en-US" b="0" dirty="0" err="1" smtClean="0"/>
              <a:t>ruota</a:t>
            </a:r>
            <a:endParaRPr lang="en-US" b="0" dirty="0"/>
          </a:p>
          <a:p>
            <a:r>
              <a:rPr lang="en-US" b="0" dirty="0"/>
              <a:t>	</a:t>
            </a:r>
            <a:r>
              <a:rPr lang="en-US" b="0" dirty="0" err="1" smtClean="0"/>
              <a:t>passo</a:t>
            </a:r>
            <a:r>
              <a:rPr lang="en-US" b="0" dirty="0" smtClean="0"/>
              <a:t> 1B</a:t>
            </a:r>
            <a:r>
              <a:rPr lang="en-US" b="0" dirty="0"/>
              <a:t>: </a:t>
            </a:r>
            <a:r>
              <a:rPr lang="en-US" b="0" dirty="0" err="1" smtClean="0"/>
              <a:t>programmare</a:t>
            </a:r>
            <a:r>
              <a:rPr lang="en-US" b="0" dirty="0" smtClean="0"/>
              <a:t> </a:t>
            </a:r>
            <a:r>
              <a:rPr lang="en-US" b="0" dirty="0" err="1" smtClean="0"/>
              <a:t>il</a:t>
            </a:r>
            <a:r>
              <a:rPr lang="en-US" b="0" dirty="0" smtClean="0"/>
              <a:t> robot per </a:t>
            </a:r>
            <a:r>
              <a:rPr lang="en-US" b="0" dirty="0" err="1" smtClean="0"/>
              <a:t>muoversi</a:t>
            </a:r>
            <a:r>
              <a:rPr lang="en-US" b="0" dirty="0" smtClean="0"/>
              <a:t> di 1cm</a:t>
            </a:r>
            <a:endParaRPr lang="en-US" b="0" dirty="0"/>
          </a:p>
          <a:p>
            <a:endParaRPr lang="en-US" b="0" dirty="0"/>
          </a:p>
          <a:p>
            <a:r>
              <a:rPr lang="en-US" b="1" dirty="0" err="1" smtClean="0"/>
              <a:t>Passo</a:t>
            </a:r>
            <a:r>
              <a:rPr lang="en-US" b="1" dirty="0" smtClean="0"/>
              <a:t> 2</a:t>
            </a:r>
            <a:r>
              <a:rPr lang="en-US" b="1" dirty="0"/>
              <a:t>: </a:t>
            </a:r>
            <a:r>
              <a:rPr lang="en-US" dirty="0" err="1"/>
              <a:t>aggiungere</a:t>
            </a:r>
            <a:r>
              <a:rPr lang="en-US" dirty="0"/>
              <a:t> un </a:t>
            </a:r>
            <a:r>
              <a:rPr lang="en-US" dirty="0" err="1" smtClean="0"/>
              <a:t>blocco</a:t>
            </a:r>
            <a:r>
              <a:rPr lang="en-US" dirty="0" smtClean="0"/>
              <a:t> </a:t>
            </a:r>
            <a:r>
              <a:rPr lang="en-US" dirty="0" err="1" smtClean="0"/>
              <a:t>matematico</a:t>
            </a:r>
            <a:r>
              <a:rPr lang="en-US" dirty="0" smtClean="0"/>
              <a:t> </a:t>
            </a:r>
            <a:r>
              <a:rPr lang="en-US" b="0" dirty="0" smtClean="0"/>
              <a:t>per </a:t>
            </a:r>
            <a:r>
              <a:rPr lang="en-US" b="0" dirty="0" err="1" smtClean="0"/>
              <a:t>convertire</a:t>
            </a:r>
            <a:r>
              <a:rPr lang="en-US" b="0" dirty="0" smtClean="0"/>
              <a:t> i </a:t>
            </a:r>
            <a:r>
              <a:rPr lang="en-US" b="0" dirty="0" err="1" smtClean="0"/>
              <a:t>centimetri</a:t>
            </a:r>
            <a:r>
              <a:rPr lang="en-US" b="0" dirty="0" smtClean="0"/>
              <a:t> in </a:t>
            </a:r>
            <a:r>
              <a:rPr lang="en-US" b="0" dirty="0" err="1" smtClean="0"/>
              <a:t>gradi</a:t>
            </a:r>
            <a:endParaRPr lang="en-US" b="0" dirty="0"/>
          </a:p>
          <a:p>
            <a:endParaRPr lang="en-US" b="0" dirty="0"/>
          </a:p>
          <a:p>
            <a:r>
              <a:rPr lang="en-US" b="1" dirty="0" err="1" smtClean="0"/>
              <a:t>Passo</a:t>
            </a:r>
            <a:r>
              <a:rPr lang="en-US" b="1" dirty="0" smtClean="0"/>
              <a:t> 3</a:t>
            </a:r>
            <a:r>
              <a:rPr lang="en-US" b="1" dirty="0"/>
              <a:t>: </a:t>
            </a:r>
            <a:r>
              <a:rPr lang="en-US" b="1" dirty="0" err="1" smtClean="0"/>
              <a:t>c</a:t>
            </a:r>
            <a:r>
              <a:rPr lang="en-US" dirty="0" err="1" smtClean="0"/>
              <a:t>reare</a:t>
            </a:r>
            <a:r>
              <a:rPr lang="en-US" dirty="0" smtClean="0"/>
              <a:t> un </a:t>
            </a:r>
            <a:r>
              <a:rPr lang="en-US" dirty="0" err="1" smtClean="0"/>
              <a:t>blocco</a:t>
            </a:r>
            <a:r>
              <a:rPr lang="en-US" dirty="0" smtClean="0"/>
              <a:t> </a:t>
            </a:r>
            <a:r>
              <a:rPr lang="en-US" dirty="0" err="1" smtClean="0"/>
              <a:t>personalizzato</a:t>
            </a:r>
            <a:r>
              <a:rPr lang="en-US" dirty="0" smtClean="0"/>
              <a:t> </a:t>
            </a:r>
            <a:r>
              <a:rPr lang="en-US" b="0" dirty="0" err="1" smtClean="0"/>
              <a:t>Move_CM</a:t>
            </a:r>
            <a:r>
              <a:rPr lang="en-US" b="0" dirty="0" smtClean="0"/>
              <a:t> con 2 </a:t>
            </a:r>
            <a:r>
              <a:rPr lang="en-US" b="0" dirty="0" err="1" smtClean="0"/>
              <a:t>ingressi</a:t>
            </a:r>
            <a:r>
              <a:rPr lang="en-US" dirty="0" smtClean="0"/>
              <a:t>: </a:t>
            </a:r>
            <a:r>
              <a:rPr lang="en-US" b="0" dirty="0" err="1" smtClean="0"/>
              <a:t>accensione</a:t>
            </a:r>
            <a:r>
              <a:rPr lang="en-US" b="0" dirty="0" smtClean="0"/>
              <a:t> (power) e </a:t>
            </a:r>
            <a:r>
              <a:rPr lang="en-US" b="0" dirty="0" err="1" smtClean="0"/>
              <a:t>gradi</a:t>
            </a:r>
            <a:endParaRPr lang="en-US" b="0"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11277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4" y="465764"/>
            <a:ext cx="8596812" cy="874055"/>
          </a:xfrm>
        </p:spPr>
        <p:txBody>
          <a:bodyPr>
            <a:normAutofit fontScale="90000"/>
          </a:bodyPr>
          <a:lstStyle/>
          <a:p>
            <a:r>
              <a:rPr lang="en-US" dirty="0" err="1" smtClean="0"/>
              <a:t>Passo</a:t>
            </a:r>
            <a:r>
              <a:rPr lang="en-US" dirty="0" smtClean="0"/>
              <a:t> 1A</a:t>
            </a:r>
            <a:r>
              <a:rPr lang="en-US" dirty="0"/>
              <a:t>: </a:t>
            </a:r>
            <a:r>
              <a:rPr lang="en-US" dirty="0" smtClean="0"/>
              <a:t>di </a:t>
            </a:r>
            <a:r>
              <a:rPr lang="en-US" dirty="0" err="1" smtClean="0"/>
              <a:t>quanti</a:t>
            </a:r>
            <a:r>
              <a:rPr lang="en-US" dirty="0" smtClean="0"/>
              <a:t> </a:t>
            </a:r>
            <a:r>
              <a:rPr lang="en-US" dirty="0" err="1" smtClean="0"/>
              <a:t>gradi</a:t>
            </a:r>
            <a:r>
              <a:rPr lang="en-US" dirty="0" smtClean="0"/>
              <a:t> </a:t>
            </a:r>
            <a:r>
              <a:rPr lang="en-US" dirty="0" err="1" smtClean="0"/>
              <a:t>gira</a:t>
            </a:r>
            <a:r>
              <a:rPr lang="en-US" dirty="0" smtClean="0"/>
              <a:t> </a:t>
            </a:r>
            <a:r>
              <a:rPr lang="en-US" dirty="0" err="1" smtClean="0"/>
              <a:t>il</a:t>
            </a:r>
            <a:r>
              <a:rPr lang="en-US" dirty="0" smtClean="0"/>
              <a:t> </a:t>
            </a:r>
            <a:r>
              <a:rPr lang="en-US" dirty="0" err="1" smtClean="0"/>
              <a:t>motore</a:t>
            </a:r>
            <a:r>
              <a:rPr lang="en-US" dirty="0" smtClean="0"/>
              <a:t> per la </a:t>
            </a:r>
            <a:r>
              <a:rPr lang="en-US" dirty="0" err="1" smtClean="0"/>
              <a:t>distanza</a:t>
            </a:r>
            <a:r>
              <a:rPr lang="en-US" dirty="0" smtClean="0"/>
              <a:t> di 1 cm?</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74784" y="1582537"/>
            <a:ext cx="7742722" cy="2062103"/>
          </a:xfrm>
          <a:prstGeom prst="rect">
            <a:avLst/>
          </a:prstGeom>
          <a:noFill/>
        </p:spPr>
        <p:txBody>
          <a:bodyPr wrap="square" rtlCol="0">
            <a:spAutoFit/>
          </a:bodyPr>
          <a:lstStyle/>
          <a:p>
            <a:r>
              <a:rPr lang="en-US" sz="1600" b="1" dirty="0" err="1" smtClean="0"/>
              <a:t>Metodo</a:t>
            </a:r>
            <a:r>
              <a:rPr lang="en-US" sz="1600" b="1" dirty="0" smtClean="0"/>
              <a:t> </a:t>
            </a:r>
            <a:r>
              <a:rPr lang="en-US" sz="1600" b="1" dirty="0"/>
              <a:t>1: </a:t>
            </a:r>
          </a:p>
          <a:p>
            <a:pPr marL="800100" lvl="1" indent="-342900">
              <a:buAutoNum type="arabicPeriod"/>
            </a:pPr>
            <a:r>
              <a:rPr lang="en-US" sz="1600" dirty="0" err="1" smtClean="0"/>
              <a:t>Controllate</a:t>
            </a:r>
            <a:r>
              <a:rPr lang="en-US" sz="1600" dirty="0" smtClean="0"/>
              <a:t> </a:t>
            </a:r>
            <a:r>
              <a:rPr lang="en-US" sz="1600" dirty="0" err="1" smtClean="0"/>
              <a:t>il</a:t>
            </a:r>
            <a:r>
              <a:rPr lang="en-US" sz="1600" dirty="0" smtClean="0"/>
              <a:t> </a:t>
            </a:r>
            <a:r>
              <a:rPr lang="en-US" sz="1600" dirty="0" err="1" smtClean="0"/>
              <a:t>diametro</a:t>
            </a:r>
            <a:r>
              <a:rPr lang="en-US" sz="1600" dirty="0" smtClean="0"/>
              <a:t> </a:t>
            </a:r>
            <a:r>
              <a:rPr lang="en-US" sz="1600" dirty="0" err="1" smtClean="0"/>
              <a:t>delle</a:t>
            </a:r>
            <a:r>
              <a:rPr lang="en-US" sz="1600" dirty="0" smtClean="0"/>
              <a:t> </a:t>
            </a:r>
            <a:r>
              <a:rPr lang="en-US" sz="1600" dirty="0" err="1" smtClean="0"/>
              <a:t>ruote</a:t>
            </a:r>
            <a:r>
              <a:rPr lang="en-US" sz="1600" dirty="0"/>
              <a:t> </a:t>
            </a:r>
            <a:r>
              <a:rPr lang="en-US" sz="1600" dirty="0" err="1" smtClean="0"/>
              <a:t>che</a:t>
            </a:r>
            <a:r>
              <a:rPr lang="en-US" sz="1600" dirty="0" smtClean="0"/>
              <a:t> </a:t>
            </a:r>
            <a:r>
              <a:rPr lang="en-US" sz="1600" dirty="0" err="1" smtClean="0"/>
              <a:t>trovate</a:t>
            </a:r>
            <a:r>
              <a:rPr lang="en-US" sz="1600" dirty="0" smtClean="0"/>
              <a:t> </a:t>
            </a:r>
            <a:r>
              <a:rPr lang="en-US" sz="1600" dirty="0" err="1" smtClean="0"/>
              <a:t>stampato</a:t>
            </a:r>
            <a:r>
              <a:rPr lang="en-US" sz="1600" dirty="0" smtClean="0"/>
              <a:t> in </a:t>
            </a:r>
            <a:r>
              <a:rPr lang="en-US" sz="1600" dirty="0" err="1" smtClean="0"/>
              <a:t>millimetri</a:t>
            </a:r>
            <a:r>
              <a:rPr lang="en-US" sz="1600" dirty="0" smtClean="0"/>
              <a:t> </a:t>
            </a:r>
            <a:r>
              <a:rPr lang="en-US" sz="1600" dirty="0" err="1" smtClean="0"/>
              <a:t>su</a:t>
            </a:r>
            <a:r>
              <a:rPr lang="en-US" sz="1600" dirty="0" smtClean="0"/>
              <a:t> </a:t>
            </a:r>
            <a:r>
              <a:rPr lang="en-US" sz="1600" dirty="0" err="1" smtClean="0"/>
              <a:t>ogni</a:t>
            </a:r>
            <a:r>
              <a:rPr lang="en-US" sz="1600" dirty="0" smtClean="0"/>
              <a:t> </a:t>
            </a:r>
            <a:r>
              <a:rPr lang="en-US" sz="1600" dirty="0" err="1" smtClean="0"/>
              <a:t>copertone</a:t>
            </a:r>
            <a:r>
              <a:rPr lang="en-US" sz="1600" dirty="0" smtClean="0"/>
              <a:t> e </a:t>
            </a:r>
            <a:r>
              <a:rPr lang="en-US" sz="1600" dirty="0" err="1" smtClean="0"/>
              <a:t>dividete</a:t>
            </a:r>
            <a:r>
              <a:rPr lang="en-US" sz="1600" dirty="0" smtClean="0"/>
              <a:t> per 10 per </a:t>
            </a:r>
            <a:r>
              <a:rPr lang="en-US" sz="1600" dirty="0" err="1" smtClean="0"/>
              <a:t>convertirlo</a:t>
            </a:r>
            <a:r>
              <a:rPr lang="en-US" sz="1600" dirty="0" smtClean="0"/>
              <a:t> in </a:t>
            </a:r>
            <a:r>
              <a:rPr lang="en-US" sz="1600" dirty="0" err="1" smtClean="0"/>
              <a:t>centimetri</a:t>
            </a:r>
            <a:r>
              <a:rPr lang="en-US" sz="1600" dirty="0" smtClean="0"/>
              <a:t> (</a:t>
            </a:r>
            <a:r>
              <a:rPr lang="en-US" sz="1600" dirty="0" err="1" smtClean="0"/>
              <a:t>poiché</a:t>
            </a:r>
            <a:r>
              <a:rPr lang="en-US" sz="1600" dirty="0" smtClean="0"/>
              <a:t> 1cm=10mm</a:t>
            </a:r>
            <a:r>
              <a:rPr lang="en-US" sz="1600" dirty="0"/>
              <a:t>)</a:t>
            </a:r>
          </a:p>
          <a:p>
            <a:pPr marL="800100" lvl="1" indent="-342900">
              <a:buAutoNum type="arabicPeriod"/>
            </a:pPr>
            <a:r>
              <a:rPr lang="en-US" sz="1600" dirty="0" err="1" smtClean="0"/>
              <a:t>Moltiplicate</a:t>
            </a:r>
            <a:r>
              <a:rPr lang="en-US" sz="1600" dirty="0" smtClean="0"/>
              <a:t> </a:t>
            </a:r>
            <a:r>
              <a:rPr lang="en-US" sz="1600" dirty="0" err="1" smtClean="0"/>
              <a:t>il</a:t>
            </a:r>
            <a:r>
              <a:rPr lang="en-US" sz="1600" dirty="0" smtClean="0"/>
              <a:t> </a:t>
            </a:r>
            <a:r>
              <a:rPr lang="en-US" sz="1600" dirty="0" err="1" smtClean="0"/>
              <a:t>risultato</a:t>
            </a:r>
            <a:r>
              <a:rPr lang="en-US" sz="1600" dirty="0" smtClean="0"/>
              <a:t> del </a:t>
            </a:r>
            <a:r>
              <a:rPr lang="en-US" sz="1600" dirty="0" err="1" smtClean="0"/>
              <a:t>passo</a:t>
            </a:r>
            <a:r>
              <a:rPr lang="en-US" sz="1600" dirty="0" smtClean="0"/>
              <a:t> 1 per </a:t>
            </a:r>
            <a:r>
              <a:rPr lang="el-GR" sz="1600" dirty="0" smtClean="0"/>
              <a:t>π</a:t>
            </a:r>
            <a:r>
              <a:rPr lang="en-US" sz="1600" dirty="0" smtClean="0"/>
              <a:t> </a:t>
            </a:r>
            <a:r>
              <a:rPr lang="en-US" sz="1600" dirty="0"/>
              <a:t>(3.1415…) </a:t>
            </a:r>
            <a:r>
              <a:rPr lang="en-US" sz="1600" dirty="0" smtClean="0"/>
              <a:t>per </a:t>
            </a:r>
            <a:r>
              <a:rPr lang="en-US" sz="1600" dirty="0" err="1" smtClean="0"/>
              <a:t>calcolare</a:t>
            </a:r>
            <a:r>
              <a:rPr lang="en-US" sz="1600" dirty="0" smtClean="0"/>
              <a:t> la </a:t>
            </a:r>
            <a:r>
              <a:rPr lang="en-US" sz="1600" dirty="0" err="1" smtClean="0"/>
              <a:t>circonferenza</a:t>
            </a:r>
            <a:r>
              <a:rPr lang="en-US" sz="1600" dirty="0" smtClean="0"/>
              <a:t> </a:t>
            </a:r>
            <a:endParaRPr lang="en-US" sz="1600" dirty="0"/>
          </a:p>
          <a:p>
            <a:pPr marL="800100" lvl="1" indent="-342900">
              <a:buFont typeface="+mj-lt"/>
              <a:buAutoNum type="arabicPeriod"/>
            </a:pPr>
            <a:r>
              <a:rPr lang="en-US" sz="1600" dirty="0" err="1" smtClean="0"/>
              <a:t>Dividete</a:t>
            </a:r>
            <a:r>
              <a:rPr lang="en-US" sz="1600" dirty="0" smtClean="0"/>
              <a:t> </a:t>
            </a:r>
            <a:r>
              <a:rPr lang="en-US" sz="1600" dirty="0"/>
              <a:t>360 </a:t>
            </a:r>
            <a:r>
              <a:rPr lang="en-US" sz="1600" dirty="0" err="1" smtClean="0"/>
              <a:t>gradi</a:t>
            </a:r>
            <a:r>
              <a:rPr lang="en-US" sz="1600" dirty="0" smtClean="0"/>
              <a:t> per </a:t>
            </a:r>
            <a:r>
              <a:rPr lang="en-US" sz="1600" dirty="0" err="1" smtClean="0"/>
              <a:t>il</a:t>
            </a:r>
            <a:r>
              <a:rPr lang="en-US" sz="1600" dirty="0" smtClean="0"/>
              <a:t> </a:t>
            </a:r>
            <a:r>
              <a:rPr lang="en-US" sz="1600" dirty="0" err="1" smtClean="0"/>
              <a:t>valore</a:t>
            </a:r>
            <a:r>
              <a:rPr lang="en-US" sz="1600" dirty="0" smtClean="0"/>
              <a:t> </a:t>
            </a:r>
            <a:r>
              <a:rPr lang="en-US" sz="1600" dirty="0" err="1" smtClean="0"/>
              <a:t>appena</a:t>
            </a:r>
            <a:r>
              <a:rPr lang="en-US" sz="1600" dirty="0" smtClean="0"/>
              <a:t> </a:t>
            </a:r>
            <a:r>
              <a:rPr lang="en-US" sz="1600" dirty="0" err="1" smtClean="0"/>
              <a:t>trovato</a:t>
            </a:r>
            <a:r>
              <a:rPr lang="en-US" sz="1600" dirty="0" smtClean="0"/>
              <a:t>. </a:t>
            </a:r>
            <a:r>
              <a:rPr lang="it-IT" sz="1600" dirty="0"/>
              <a:t>Questo calcola i gradi in 1 cm poiché si percorre una circonferenza in 1 rotazione e 1 rotazione è 360 gradi</a:t>
            </a:r>
            <a:endParaRPr lang="en-US" sz="1600" dirty="0" smtClean="0"/>
          </a:p>
          <a:p>
            <a:pPr marL="800100" lvl="1" indent="-342900">
              <a:buFont typeface="+mj-lt"/>
              <a:buAutoNum type="arabicPeriod"/>
            </a:pPr>
            <a:r>
              <a:rPr lang="en-US" sz="1600" dirty="0" err="1" smtClean="0"/>
              <a:t>Così</a:t>
            </a:r>
            <a:r>
              <a:rPr lang="en-US" sz="1600" dirty="0" smtClean="0"/>
              <a:t> </a:t>
            </a:r>
            <a:r>
              <a:rPr lang="en-US" sz="1600" dirty="0" err="1" smtClean="0"/>
              <a:t>avete</a:t>
            </a:r>
            <a:r>
              <a:rPr lang="en-US" sz="1600" dirty="0" smtClean="0"/>
              <a:t> </a:t>
            </a:r>
            <a:r>
              <a:rPr lang="en-US" sz="1600" dirty="0" err="1" smtClean="0"/>
              <a:t>calcolato</a:t>
            </a:r>
            <a:r>
              <a:rPr lang="en-US" sz="1600" dirty="0" smtClean="0"/>
              <a:t> i </a:t>
            </a:r>
            <a:r>
              <a:rPr lang="en-US" sz="1600" dirty="0" err="1" smtClean="0"/>
              <a:t>gradi</a:t>
            </a:r>
            <a:r>
              <a:rPr lang="en-US" sz="1600" dirty="0" smtClean="0"/>
              <a:t> in 1 cm</a:t>
            </a:r>
            <a:endParaRPr lang="en-US" sz="1600" dirty="0"/>
          </a:p>
          <a:p>
            <a:pPr marL="800100" lvl="1" indent="-342900">
              <a:buFont typeface="+mj-lt"/>
              <a:buAutoNum type="arabicPeriod"/>
            </a:pPr>
            <a:endParaRPr lang="en-US" sz="1600" dirty="0"/>
          </a:p>
        </p:txBody>
      </p:sp>
      <p:sp>
        <p:nvSpPr>
          <p:cNvPr id="5" name="Rectangle 4"/>
          <p:cNvSpPr/>
          <p:nvPr/>
        </p:nvSpPr>
        <p:spPr>
          <a:xfrm>
            <a:off x="507468" y="4313549"/>
            <a:ext cx="5265207" cy="1815882"/>
          </a:xfrm>
          <a:prstGeom prst="rect">
            <a:avLst/>
          </a:prstGeom>
        </p:spPr>
        <p:txBody>
          <a:bodyPr wrap="square">
            <a:spAutoFit/>
          </a:bodyPr>
          <a:lstStyle/>
          <a:p>
            <a:r>
              <a:rPr lang="en-US" sz="1600" b="1" dirty="0" err="1" smtClean="0"/>
              <a:t>Esempio</a:t>
            </a:r>
            <a:r>
              <a:rPr lang="en-US" sz="1600" b="1" dirty="0" smtClean="0"/>
              <a:t> di </a:t>
            </a:r>
            <a:r>
              <a:rPr lang="en-US" sz="1600" b="1" dirty="0" err="1" smtClean="0"/>
              <a:t>calcolo</a:t>
            </a:r>
            <a:r>
              <a:rPr lang="en-US" sz="1600" b="1" dirty="0" smtClean="0"/>
              <a:t> </a:t>
            </a:r>
            <a:r>
              <a:rPr lang="en-US" sz="1600" b="1" dirty="0" err="1" smtClean="0"/>
              <a:t>usando</a:t>
            </a:r>
            <a:r>
              <a:rPr lang="en-US" sz="1600" b="1" dirty="0" smtClean="0"/>
              <a:t> </a:t>
            </a:r>
            <a:r>
              <a:rPr lang="en-US" sz="1600" b="1" dirty="0" err="1" smtClean="0"/>
              <a:t>il</a:t>
            </a:r>
            <a:r>
              <a:rPr lang="en-US" sz="1600" b="1" dirty="0" smtClean="0"/>
              <a:t> set standard di </a:t>
            </a:r>
            <a:r>
              <a:rPr lang="en-US" sz="1600" b="1" dirty="0" err="1" smtClean="0"/>
              <a:t>ruote</a:t>
            </a:r>
            <a:r>
              <a:rPr lang="en-US" sz="1600" b="1" dirty="0" smtClean="0"/>
              <a:t> </a:t>
            </a:r>
            <a:r>
              <a:rPr lang="en-US" sz="1600" b="1" dirty="0" err="1" smtClean="0"/>
              <a:t>contenuto</a:t>
            </a:r>
            <a:r>
              <a:rPr lang="en-US" sz="1600" b="1" dirty="0" smtClean="0"/>
              <a:t> </a:t>
            </a:r>
            <a:r>
              <a:rPr lang="en-US" sz="1600" b="1" dirty="0" err="1" smtClean="0"/>
              <a:t>nel</a:t>
            </a:r>
            <a:r>
              <a:rPr lang="en-US" sz="1600" b="1" dirty="0" smtClean="0"/>
              <a:t> </a:t>
            </a:r>
            <a:r>
              <a:rPr lang="en-US" sz="1600" b="1" dirty="0" err="1" smtClean="0"/>
              <a:t>pacchetto</a:t>
            </a:r>
            <a:r>
              <a:rPr lang="en-US" sz="1600" b="1" dirty="0" smtClean="0"/>
              <a:t> </a:t>
            </a:r>
            <a:r>
              <a:rPr lang="en-US" sz="1600" b="1" dirty="0"/>
              <a:t>EV3 </a:t>
            </a:r>
            <a:r>
              <a:rPr lang="en-US" sz="1600" b="1" dirty="0" err="1"/>
              <a:t>Edu</a:t>
            </a:r>
            <a:r>
              <a:rPr lang="en-US" sz="1600" b="1" dirty="0"/>
              <a:t> </a:t>
            </a:r>
            <a:r>
              <a:rPr lang="en-US" sz="1600" b="1" dirty="0" smtClean="0"/>
              <a:t>45544:</a:t>
            </a:r>
            <a:endParaRPr lang="en-US" sz="1600" b="1" dirty="0"/>
          </a:p>
          <a:p>
            <a:pPr marL="800100" lvl="1" indent="-342900">
              <a:buFont typeface="+mj-lt"/>
              <a:buAutoNum type="arabicPeriod"/>
            </a:pPr>
            <a:r>
              <a:rPr lang="en-US" sz="1600" dirty="0"/>
              <a:t>EV3 EDU (45544) </a:t>
            </a:r>
            <a:r>
              <a:rPr lang="en-US" sz="1600" dirty="0" err="1" smtClean="0"/>
              <a:t>il</a:t>
            </a:r>
            <a:r>
              <a:rPr lang="en-US" sz="1600" dirty="0" smtClean="0"/>
              <a:t> </a:t>
            </a:r>
            <a:r>
              <a:rPr lang="en-US" sz="1600" dirty="0" err="1" smtClean="0"/>
              <a:t>diametro</a:t>
            </a:r>
            <a:r>
              <a:rPr lang="en-US" sz="1600" dirty="0" smtClean="0"/>
              <a:t> </a:t>
            </a:r>
            <a:r>
              <a:rPr lang="en-US" sz="1600" dirty="0" err="1" smtClean="0"/>
              <a:t>delle</a:t>
            </a:r>
            <a:r>
              <a:rPr lang="en-US" sz="1600" dirty="0" smtClean="0"/>
              <a:t> </a:t>
            </a:r>
            <a:r>
              <a:rPr lang="en-US" sz="1600" dirty="0" err="1" smtClean="0"/>
              <a:t>ruote</a:t>
            </a:r>
            <a:r>
              <a:rPr lang="en-US" sz="1600" dirty="0" smtClean="0"/>
              <a:t> è di 56mm </a:t>
            </a:r>
            <a:r>
              <a:rPr lang="en-US" sz="1600" dirty="0"/>
              <a:t>= </a:t>
            </a:r>
            <a:r>
              <a:rPr lang="en-US" sz="1600" dirty="0" smtClean="0"/>
              <a:t>5.6cm</a:t>
            </a:r>
            <a:endParaRPr lang="en-US" sz="1600" dirty="0"/>
          </a:p>
          <a:p>
            <a:pPr marL="800100" lvl="1" indent="-342900">
              <a:buFont typeface="+mj-lt"/>
              <a:buAutoNum type="arabicPeriod"/>
            </a:pPr>
            <a:r>
              <a:rPr lang="en-US" sz="1600" dirty="0"/>
              <a:t>5.6cm × </a:t>
            </a:r>
            <a:r>
              <a:rPr lang="el-GR" sz="1600" dirty="0"/>
              <a:t>π</a:t>
            </a:r>
            <a:r>
              <a:rPr lang="en-US" sz="1600" dirty="0"/>
              <a:t> = 17.6cm per </a:t>
            </a:r>
            <a:r>
              <a:rPr lang="en-US" sz="1600" dirty="0" err="1" smtClean="0"/>
              <a:t>rotazione</a:t>
            </a:r>
            <a:endParaRPr lang="en-US" sz="1600" dirty="0"/>
          </a:p>
          <a:p>
            <a:pPr marL="800100" lvl="1" indent="-342900">
              <a:buFont typeface="+mj-lt"/>
              <a:buAutoNum type="arabicPeriod"/>
            </a:pPr>
            <a:r>
              <a:rPr lang="en-US" sz="1600" dirty="0"/>
              <a:t>360 </a:t>
            </a:r>
            <a:r>
              <a:rPr lang="en-US" sz="1600" dirty="0" err="1" smtClean="0"/>
              <a:t>gradi</a:t>
            </a:r>
            <a:r>
              <a:rPr lang="en-US" sz="1600" dirty="0" smtClean="0"/>
              <a:t> ÷ </a:t>
            </a:r>
            <a:r>
              <a:rPr lang="en-US" sz="1600" dirty="0"/>
              <a:t>17.6cm = 20.5 </a:t>
            </a:r>
            <a:r>
              <a:rPr lang="en-US" sz="1600" dirty="0" err="1" smtClean="0"/>
              <a:t>gradi</a:t>
            </a:r>
            <a:r>
              <a:rPr lang="en-US" sz="1600" dirty="0" smtClean="0"/>
              <a:t> del </a:t>
            </a:r>
            <a:r>
              <a:rPr lang="en-US" sz="1600" dirty="0" err="1" smtClean="0"/>
              <a:t>motore</a:t>
            </a:r>
            <a:r>
              <a:rPr lang="en-US" sz="1600" dirty="0" smtClean="0"/>
              <a:t> per 1 cm</a:t>
            </a:r>
            <a:endParaRPr lang="en-US" sz="1600" dirty="0"/>
          </a:p>
        </p:txBody>
      </p:sp>
      <p:sp>
        <p:nvSpPr>
          <p:cNvPr id="6" name="TextBox 5"/>
          <p:cNvSpPr txBox="1"/>
          <p:nvPr/>
        </p:nvSpPr>
        <p:spPr>
          <a:xfrm>
            <a:off x="5772675" y="4313549"/>
            <a:ext cx="2860307" cy="1200329"/>
          </a:xfrm>
          <a:prstGeom prst="rect">
            <a:avLst/>
          </a:prstGeom>
          <a:solidFill>
            <a:srgbClr val="FF0000"/>
          </a:solidFill>
        </p:spPr>
        <p:txBody>
          <a:bodyPr wrap="square" rtlCol="0">
            <a:spAutoFit/>
          </a:bodyPr>
          <a:lstStyle/>
          <a:p>
            <a:pPr algn="ctr"/>
            <a:r>
              <a:rPr lang="it-IT" dirty="0" smtClean="0"/>
              <a:t>Tabella con le più comuni ruote Lego </a:t>
            </a:r>
            <a:r>
              <a:rPr lang="it-IT" dirty="0"/>
              <a:t>e il loro diametro</a:t>
            </a:r>
            <a:r>
              <a:rPr lang="it-IT" dirty="0" smtClean="0"/>
              <a:t>.</a:t>
            </a:r>
          </a:p>
          <a:p>
            <a:pPr algn="ctr"/>
            <a:r>
              <a:rPr lang="en-US" dirty="0" smtClean="0">
                <a:solidFill>
                  <a:schemeClr val="bg1"/>
                </a:solidFill>
              </a:rPr>
              <a:t>http</a:t>
            </a:r>
            <a:r>
              <a:rPr lang="en-US" dirty="0">
                <a:solidFill>
                  <a:schemeClr val="bg1"/>
                </a:solidFill>
              </a:rPr>
              <a:t>://</a:t>
            </a:r>
            <a:r>
              <a:rPr lang="en-US" dirty="0" smtClean="0">
                <a:solidFill>
                  <a:schemeClr val="bg1"/>
                </a:solidFill>
              </a:rPr>
              <a:t>wheels.sariel.pl/</a:t>
            </a:r>
            <a:endParaRPr lang="en-US" dirty="0">
              <a:solidFill>
                <a:schemeClr val="bg1"/>
              </a:solidFill>
            </a:endParaRPr>
          </a:p>
        </p:txBody>
      </p:sp>
    </p:spTree>
    <p:extLst>
      <p:ext uri="{BB962C8B-B14F-4D97-AF65-F5344CB8AC3E}">
        <p14:creationId xmlns:p14="http://schemas.microsoft.com/office/powerpoint/2010/main" val="330655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939269" y="4477827"/>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0272" y="4930450"/>
            <a:ext cx="254000" cy="135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err="1" smtClean="0"/>
              <a:t>Passo</a:t>
            </a:r>
            <a:r>
              <a:rPr lang="en-US" dirty="0" smtClean="0"/>
              <a:t> 1A</a:t>
            </a:r>
            <a:r>
              <a:rPr lang="en-US" dirty="0"/>
              <a:t>: </a:t>
            </a:r>
            <a:r>
              <a:rPr lang="en-US" dirty="0" err="1" smtClean="0"/>
              <a:t>Metodo</a:t>
            </a:r>
            <a:r>
              <a:rPr lang="en-US" dirty="0" smtClean="0"/>
              <a:t> </a:t>
            </a:r>
            <a:r>
              <a:rPr lang="en-US" dirty="0" err="1" smtClean="0"/>
              <a:t>Alternativo</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310055" y="1419101"/>
            <a:ext cx="7742722" cy="2800767"/>
          </a:xfrm>
          <a:prstGeom prst="rect">
            <a:avLst/>
          </a:prstGeom>
          <a:noFill/>
        </p:spPr>
        <p:txBody>
          <a:bodyPr wrap="square" rtlCol="0">
            <a:spAutoFit/>
          </a:bodyPr>
          <a:lstStyle/>
          <a:p>
            <a:pPr marL="0" lvl="1"/>
            <a:r>
              <a:rPr lang="en-US" sz="1600" dirty="0" err="1" smtClean="0"/>
              <a:t>Metodo</a:t>
            </a:r>
            <a:r>
              <a:rPr lang="en-US" sz="1600" dirty="0" smtClean="0"/>
              <a:t> </a:t>
            </a:r>
            <a:r>
              <a:rPr lang="en-US" sz="1600" dirty="0" err="1" smtClean="0"/>
              <a:t>alternativo</a:t>
            </a:r>
            <a:r>
              <a:rPr lang="en-US" sz="1600" dirty="0" smtClean="0"/>
              <a:t>: </a:t>
            </a:r>
            <a:r>
              <a:rPr lang="en-US" sz="1600" dirty="0" err="1" smtClean="0"/>
              <a:t>Usate</a:t>
            </a:r>
            <a:r>
              <a:rPr lang="en-US" sz="1600" dirty="0" smtClean="0"/>
              <a:t> </a:t>
            </a:r>
            <a:r>
              <a:rPr lang="en-US" sz="1600" dirty="0"/>
              <a:t>Port View </a:t>
            </a:r>
            <a:r>
              <a:rPr lang="en-US" sz="1600" dirty="0" smtClean="0"/>
              <a:t>per </a:t>
            </a:r>
            <a:r>
              <a:rPr lang="en-US" sz="1600" dirty="0" err="1" smtClean="0"/>
              <a:t>trovare</a:t>
            </a:r>
            <a:r>
              <a:rPr lang="en-US" sz="1600" dirty="0" smtClean="0"/>
              <a:t> </a:t>
            </a:r>
            <a:r>
              <a:rPr lang="en-US" sz="1600" dirty="0" err="1" smtClean="0"/>
              <a:t>il</a:t>
            </a:r>
            <a:r>
              <a:rPr lang="en-US" sz="1600" dirty="0" smtClean="0"/>
              <a:t> </a:t>
            </a:r>
            <a:r>
              <a:rPr lang="en-US" sz="1600" dirty="0" err="1" smtClean="0"/>
              <a:t>valore</a:t>
            </a:r>
            <a:r>
              <a:rPr lang="en-US" sz="1600" dirty="0" smtClean="0"/>
              <a:t> </a:t>
            </a:r>
            <a:r>
              <a:rPr lang="en-US" sz="1600" dirty="0" err="1" smtClean="0"/>
              <a:t>dei</a:t>
            </a:r>
            <a:r>
              <a:rPr lang="en-US" sz="1600" dirty="0" smtClean="0"/>
              <a:t> </a:t>
            </a:r>
            <a:r>
              <a:rPr lang="en-US" sz="1600" dirty="0" err="1" smtClean="0"/>
              <a:t>gradi</a:t>
            </a:r>
            <a:r>
              <a:rPr lang="en-US" sz="1600" dirty="0" smtClean="0"/>
              <a:t> del </a:t>
            </a:r>
            <a:r>
              <a:rPr lang="en-US" sz="1600" dirty="0" err="1" smtClean="0"/>
              <a:t>motore</a:t>
            </a:r>
            <a:r>
              <a:rPr lang="en-US" sz="1600" dirty="0" smtClean="0"/>
              <a:t>. </a:t>
            </a:r>
            <a:r>
              <a:rPr lang="en-US" sz="1600" dirty="0" err="1" smtClean="0"/>
              <a:t>Usate</a:t>
            </a:r>
            <a:r>
              <a:rPr lang="en-US" sz="1600" dirty="0" smtClean="0"/>
              <a:t> </a:t>
            </a:r>
            <a:r>
              <a:rPr lang="en-US" sz="1600" dirty="0" err="1" smtClean="0"/>
              <a:t>questo</a:t>
            </a:r>
            <a:r>
              <a:rPr lang="en-US" sz="1600" dirty="0" smtClean="0"/>
              <a:t> </a:t>
            </a:r>
            <a:r>
              <a:rPr lang="en-US" sz="1600" dirty="0" err="1" smtClean="0"/>
              <a:t>metodo</a:t>
            </a:r>
            <a:r>
              <a:rPr lang="en-US" sz="1600" dirty="0" smtClean="0"/>
              <a:t> se non </a:t>
            </a:r>
            <a:r>
              <a:rPr lang="en-US" sz="1600" dirty="0" err="1" smtClean="0"/>
              <a:t>trovate</a:t>
            </a:r>
            <a:r>
              <a:rPr lang="en-US" sz="1600" dirty="0" smtClean="0"/>
              <a:t> </a:t>
            </a:r>
            <a:r>
              <a:rPr lang="en-US" sz="1600" dirty="0" err="1" smtClean="0"/>
              <a:t>il</a:t>
            </a:r>
            <a:r>
              <a:rPr lang="en-US" sz="1600" dirty="0" smtClean="0"/>
              <a:t> </a:t>
            </a:r>
            <a:r>
              <a:rPr lang="en-US" sz="1600" dirty="0" err="1" smtClean="0"/>
              <a:t>diametro</a:t>
            </a:r>
            <a:r>
              <a:rPr lang="en-US" sz="1600" dirty="0" smtClean="0"/>
              <a:t> </a:t>
            </a:r>
            <a:r>
              <a:rPr lang="en-US" sz="1600" dirty="0" err="1" smtClean="0"/>
              <a:t>stampato</a:t>
            </a:r>
            <a:r>
              <a:rPr lang="en-US" sz="1600" dirty="0" smtClean="0"/>
              <a:t> </a:t>
            </a:r>
            <a:r>
              <a:rPr lang="en-US" sz="1600" dirty="0" err="1" smtClean="0"/>
              <a:t>sulle</a:t>
            </a:r>
            <a:r>
              <a:rPr lang="en-US" sz="1600" dirty="0" smtClean="0"/>
              <a:t> </a:t>
            </a:r>
            <a:r>
              <a:rPr lang="en-US" sz="1600" dirty="0" err="1" smtClean="0"/>
              <a:t>vostre</a:t>
            </a:r>
            <a:r>
              <a:rPr lang="en-US" sz="1600" dirty="0"/>
              <a:t> </a:t>
            </a:r>
            <a:r>
              <a:rPr lang="en-US" sz="1600" dirty="0" err="1" smtClean="0"/>
              <a:t>ruote</a:t>
            </a:r>
            <a:r>
              <a:rPr lang="en-US" sz="1600" dirty="0" smtClean="0"/>
              <a:t>. </a:t>
            </a:r>
            <a:endParaRPr lang="en-US" sz="1600" dirty="0"/>
          </a:p>
          <a:p>
            <a:pPr marL="800100" lvl="1" indent="-342900">
              <a:buFont typeface="+mj-lt"/>
              <a:buAutoNum type="arabicPeriod"/>
            </a:pPr>
            <a:r>
              <a:rPr lang="it-IT" sz="1600" dirty="0" smtClean="0"/>
              <a:t>Mettete </a:t>
            </a:r>
            <a:r>
              <a:rPr lang="it-IT" sz="1600" dirty="0"/>
              <a:t>il </a:t>
            </a:r>
            <a:r>
              <a:rPr lang="it-IT" sz="1600" dirty="0" smtClean="0"/>
              <a:t>vostro righello </a:t>
            </a:r>
            <a:r>
              <a:rPr lang="it-IT" sz="1600" dirty="0"/>
              <a:t>accanto alla ruota / robot a 0 centimetri (qualunque sia la parte del robot che </a:t>
            </a:r>
            <a:r>
              <a:rPr lang="it-IT" sz="1600" dirty="0" smtClean="0"/>
              <a:t>usate </a:t>
            </a:r>
            <a:r>
              <a:rPr lang="it-IT" sz="1600" dirty="0"/>
              <a:t>per allineare con 0, </a:t>
            </a:r>
            <a:r>
              <a:rPr lang="it-IT" sz="1600" dirty="0" smtClean="0"/>
              <a:t>dovreste </a:t>
            </a:r>
            <a:r>
              <a:rPr lang="it-IT" sz="1600" dirty="0"/>
              <a:t>usare per misurare la distanza nella fase 2</a:t>
            </a:r>
            <a:r>
              <a:rPr lang="en-US" sz="1600" dirty="0" smtClean="0"/>
              <a:t>)</a:t>
            </a:r>
            <a:endParaRPr lang="en-US" sz="1600" dirty="0"/>
          </a:p>
          <a:p>
            <a:pPr marL="800100" lvl="1" indent="-342900">
              <a:buFont typeface="+mj-lt"/>
              <a:buAutoNum type="arabicPeriod"/>
            </a:pPr>
            <a:r>
              <a:rPr lang="it-IT" sz="1600" dirty="0" smtClean="0"/>
              <a:t>Fate </a:t>
            </a:r>
            <a:r>
              <a:rPr lang="it-IT" sz="1600" dirty="0"/>
              <a:t>avanzare il </a:t>
            </a:r>
            <a:r>
              <a:rPr lang="it-IT" sz="1600" dirty="0" smtClean="0"/>
              <a:t>vostro robot </a:t>
            </a:r>
            <a:r>
              <a:rPr lang="it-IT" sz="1600" dirty="0"/>
              <a:t>di </a:t>
            </a:r>
            <a:r>
              <a:rPr lang="it-IT" sz="1600" dirty="0" smtClean="0"/>
              <a:t>una distanza qualsiasi, </a:t>
            </a:r>
            <a:r>
              <a:rPr lang="it-IT" sz="1600" dirty="0" smtClean="0"/>
              <a:t>assicurandovi </a:t>
            </a:r>
            <a:r>
              <a:rPr lang="it-IT" sz="1600" dirty="0"/>
              <a:t>che </a:t>
            </a:r>
            <a:r>
              <a:rPr lang="it-IT" sz="1600" dirty="0" smtClean="0"/>
              <a:t>non </a:t>
            </a:r>
            <a:r>
              <a:rPr lang="it-IT" sz="1600" dirty="0"/>
              <a:t>scivoli</a:t>
            </a:r>
            <a:r>
              <a:rPr lang="en-US" sz="1600" dirty="0" smtClean="0"/>
              <a:t>.</a:t>
            </a:r>
            <a:endParaRPr lang="en-US" sz="1600" dirty="0"/>
          </a:p>
          <a:p>
            <a:pPr marL="800100" lvl="1" indent="-342900">
              <a:buFont typeface="+mj-lt"/>
              <a:buAutoNum type="arabicPeriod"/>
            </a:pPr>
            <a:r>
              <a:rPr lang="it-IT" sz="1600" dirty="0" smtClean="0"/>
              <a:t>Prendete </a:t>
            </a:r>
            <a:r>
              <a:rPr lang="it-IT" sz="1600" dirty="0" smtClean="0"/>
              <a:t>la </a:t>
            </a:r>
            <a:r>
              <a:rPr lang="it-IT" sz="1600" dirty="0"/>
              <a:t>lettura </a:t>
            </a:r>
            <a:r>
              <a:rPr lang="it-IT" sz="1600" dirty="0" smtClean="0"/>
              <a:t>dei gradi </a:t>
            </a:r>
            <a:r>
              <a:rPr lang="it-IT" sz="1600" dirty="0"/>
              <a:t>che </a:t>
            </a:r>
            <a:r>
              <a:rPr lang="it-IT" sz="1600" dirty="0" smtClean="0"/>
              <a:t>vedete </a:t>
            </a:r>
            <a:r>
              <a:rPr lang="it-IT" sz="1600" dirty="0"/>
              <a:t>sullo schermo per il sensore del motore e dividi per la quantità di centimetri che hai spostato</a:t>
            </a:r>
            <a:r>
              <a:rPr lang="en-US" sz="1600" dirty="0" smtClean="0"/>
              <a:t>.  </a:t>
            </a:r>
            <a:endParaRPr lang="en-US" sz="1600" dirty="0"/>
          </a:p>
          <a:p>
            <a:pPr marL="800100" lvl="1" indent="-342900">
              <a:buFont typeface="+mj-lt"/>
              <a:buAutoNum type="arabicPeriod"/>
            </a:pPr>
            <a:r>
              <a:rPr lang="it-IT" sz="1600" dirty="0"/>
              <a:t>La risposta sarà il numero di gradi </a:t>
            </a:r>
            <a:r>
              <a:rPr lang="it-IT" sz="1600" dirty="0" smtClean="0"/>
              <a:t>di </a:t>
            </a:r>
            <a:r>
              <a:rPr lang="it-IT" sz="1600" dirty="0"/>
              <a:t>cui le ruote del robot gireranno in 1 centimetro</a:t>
            </a:r>
            <a:r>
              <a:rPr lang="en-US" sz="1600" dirty="0" smtClean="0"/>
              <a:t>.</a:t>
            </a:r>
            <a:endParaRPr lang="en-US" sz="1600" dirty="0"/>
          </a:p>
        </p:txBody>
      </p:sp>
      <p:pic>
        <p:nvPicPr>
          <p:cNvPr id="6" name="Picture 5" descr="ruler_0_1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541" y="4998184"/>
            <a:ext cx="3484790" cy="1138177"/>
          </a:xfrm>
          <a:prstGeom prst="rect">
            <a:avLst/>
          </a:prstGeom>
        </p:spPr>
      </p:pic>
      <p:sp>
        <p:nvSpPr>
          <p:cNvPr id="5" name="Rounded Rectangle 4"/>
          <p:cNvSpPr/>
          <p:nvPr/>
        </p:nvSpPr>
        <p:spPr>
          <a:xfrm>
            <a:off x="533402" y="4548480"/>
            <a:ext cx="710669" cy="415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831946" y="4774286"/>
            <a:ext cx="2085975" cy="1362075"/>
          </a:xfrm>
          <a:prstGeom prst="rect">
            <a:avLst/>
          </a:prstGeom>
        </p:spPr>
      </p:pic>
      <p:cxnSp>
        <p:nvCxnSpPr>
          <p:cNvPr id="9" name="Straight Arrow Connector 8"/>
          <p:cNvCxnSpPr/>
          <p:nvPr/>
        </p:nvCxnSpPr>
        <p:spPr>
          <a:xfrm>
            <a:off x="1362974" y="4774286"/>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1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67" y="1841062"/>
            <a:ext cx="6113004" cy="3169706"/>
          </a:xfrm>
          <a:prstGeom prst="rect">
            <a:avLst/>
          </a:prstGeom>
        </p:spPr>
      </p:pic>
      <p:sp>
        <p:nvSpPr>
          <p:cNvPr id="2" name="Title 1"/>
          <p:cNvSpPr>
            <a:spLocks noGrp="1"/>
          </p:cNvSpPr>
          <p:nvPr>
            <p:ph type="title"/>
          </p:nvPr>
        </p:nvSpPr>
        <p:spPr/>
        <p:txBody>
          <a:bodyPr>
            <a:normAutofit/>
          </a:bodyPr>
          <a:lstStyle/>
          <a:p>
            <a:r>
              <a:rPr lang="en-US" dirty="0"/>
              <a:t>Step 1B: Program Move 1CM</a:t>
            </a:r>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7</a:t>
            </a:fld>
            <a:endParaRPr lang="en-US"/>
          </a:p>
        </p:txBody>
      </p:sp>
      <p:sp>
        <p:nvSpPr>
          <p:cNvPr id="5" name="TextBox 4"/>
          <p:cNvSpPr txBox="1"/>
          <p:nvPr/>
        </p:nvSpPr>
        <p:spPr>
          <a:xfrm>
            <a:off x="5513968" y="3893495"/>
            <a:ext cx="3157175" cy="923330"/>
          </a:xfrm>
          <a:prstGeom prst="rect">
            <a:avLst/>
          </a:prstGeom>
          <a:solidFill>
            <a:srgbClr val="92D050"/>
          </a:solidFill>
        </p:spPr>
        <p:txBody>
          <a:bodyPr wrap="square" rtlCol="0">
            <a:spAutoFit/>
          </a:bodyPr>
          <a:lstStyle/>
          <a:p>
            <a:r>
              <a:rPr lang="en-US" dirty="0" err="1" smtClean="0"/>
              <a:t>Usate</a:t>
            </a:r>
            <a:r>
              <a:rPr lang="en-US" dirty="0" smtClean="0"/>
              <a:t> </a:t>
            </a:r>
            <a:r>
              <a:rPr lang="en-US" dirty="0" err="1" smtClean="0"/>
              <a:t>il</a:t>
            </a:r>
            <a:r>
              <a:rPr lang="en-US" dirty="0" smtClean="0"/>
              <a:t> </a:t>
            </a:r>
            <a:r>
              <a:rPr lang="en-US" dirty="0" err="1" smtClean="0"/>
              <a:t>valore</a:t>
            </a:r>
            <a:r>
              <a:rPr lang="en-US" dirty="0" smtClean="0"/>
              <a:t> </a:t>
            </a:r>
            <a:r>
              <a:rPr lang="en-US" dirty="0" err="1" smtClean="0"/>
              <a:t>dei</a:t>
            </a:r>
            <a:r>
              <a:rPr lang="en-US" dirty="0" smtClean="0"/>
              <a:t> </a:t>
            </a:r>
            <a:r>
              <a:rPr lang="en-US" dirty="0" err="1" smtClean="0"/>
              <a:t>gradi</a:t>
            </a:r>
            <a:r>
              <a:rPr lang="en-US" dirty="0" smtClean="0"/>
              <a:t> del </a:t>
            </a:r>
            <a:r>
              <a:rPr lang="en-US" dirty="0" err="1" smtClean="0"/>
              <a:t>motore</a:t>
            </a:r>
            <a:r>
              <a:rPr lang="en-US" dirty="0" smtClean="0"/>
              <a:t> </a:t>
            </a:r>
            <a:r>
              <a:rPr lang="en-US" dirty="0" err="1" smtClean="0"/>
              <a:t>che</a:t>
            </a:r>
            <a:r>
              <a:rPr lang="en-US" dirty="0" smtClean="0"/>
              <a:t> </a:t>
            </a:r>
            <a:r>
              <a:rPr lang="en-US" dirty="0" err="1" smtClean="0"/>
              <a:t>avete</a:t>
            </a:r>
            <a:r>
              <a:rPr lang="en-US" dirty="0" smtClean="0"/>
              <a:t> </a:t>
            </a:r>
            <a:r>
              <a:rPr lang="en-US" dirty="0" err="1" smtClean="0"/>
              <a:t>ottenuto</a:t>
            </a:r>
            <a:r>
              <a:rPr lang="en-US" dirty="0" smtClean="0"/>
              <a:t> </a:t>
            </a:r>
            <a:r>
              <a:rPr lang="en-US" dirty="0" err="1" smtClean="0"/>
              <a:t>nelle</a:t>
            </a:r>
            <a:r>
              <a:rPr lang="en-US" dirty="0" smtClean="0"/>
              <a:t> slide 5 e 6</a:t>
            </a:r>
            <a:endParaRPr lang="en-US" dirty="0"/>
          </a:p>
        </p:txBody>
      </p:sp>
      <p:cxnSp>
        <p:nvCxnSpPr>
          <p:cNvPr id="10" name="Elbow Connector 9"/>
          <p:cNvCxnSpPr/>
          <p:nvPr/>
        </p:nvCxnSpPr>
        <p:spPr>
          <a:xfrm rot="5400000">
            <a:off x="5817389" y="3004715"/>
            <a:ext cx="8323" cy="3700267"/>
          </a:xfrm>
          <a:prstGeom prst="bentConnector3">
            <a:avLst>
              <a:gd name="adj1" fmla="val 2846606"/>
            </a:avLst>
          </a:prstGeom>
        </p:spPr>
        <p:style>
          <a:lnRef idx="1">
            <a:schemeClr val="accent1"/>
          </a:lnRef>
          <a:fillRef idx="0">
            <a:schemeClr val="accent1"/>
          </a:fillRef>
          <a:effectRef idx="0">
            <a:schemeClr val="accent1"/>
          </a:effectRef>
          <a:fontRef idx="minor">
            <a:schemeClr val="tx1"/>
          </a:fontRef>
        </p:style>
      </p:cxnSp>
      <p:sp>
        <p:nvSpPr>
          <p:cNvPr id="8" name="TextBox 4"/>
          <p:cNvSpPr txBox="1"/>
          <p:nvPr/>
        </p:nvSpPr>
        <p:spPr>
          <a:xfrm>
            <a:off x="908125" y="2091151"/>
            <a:ext cx="5904000" cy="1118255"/>
          </a:xfrm>
          <a:prstGeom prst="rect">
            <a:avLst/>
          </a:prstGeom>
          <a:solidFill>
            <a:schemeClr val="bg1">
              <a:lumMod val="85000"/>
            </a:schemeClr>
          </a:solidFill>
        </p:spPr>
        <p:txBody>
          <a:bodyPr wrap="square" rtlCol="0">
            <a:spAutoFit/>
          </a:bodyPr>
          <a:lstStyle/>
          <a:p>
            <a:pPr>
              <a:lnSpc>
                <a:spcPts val="1600"/>
              </a:lnSpc>
            </a:pPr>
            <a:r>
              <a:rPr lang="en-US" sz="1400" dirty="0" smtClean="0"/>
              <a:t>Step 1: </a:t>
            </a:r>
            <a:r>
              <a:rPr lang="en-US" sz="1400" dirty="0" err="1" smtClean="0"/>
              <a:t>questo</a:t>
            </a:r>
            <a:r>
              <a:rPr lang="en-US" sz="1400" dirty="0" smtClean="0"/>
              <a:t> è un </a:t>
            </a:r>
            <a:r>
              <a:rPr lang="en-US" sz="1400" dirty="0" err="1" smtClean="0"/>
              <a:t>programma</a:t>
            </a:r>
            <a:r>
              <a:rPr lang="en-US" sz="1400" dirty="0" smtClean="0"/>
              <a:t> </a:t>
            </a:r>
            <a:r>
              <a:rPr lang="en-US" sz="1400" dirty="0" err="1" smtClean="0"/>
              <a:t>che</a:t>
            </a:r>
            <a:r>
              <a:rPr lang="en-US" sz="1400" dirty="0" smtClean="0"/>
              <a:t> </a:t>
            </a:r>
            <a:r>
              <a:rPr lang="en-US" sz="1400" dirty="0" err="1" smtClean="0"/>
              <a:t>muove</a:t>
            </a:r>
            <a:r>
              <a:rPr lang="en-US" sz="1400" dirty="0" smtClean="0"/>
              <a:t> di 1 cm. Il </a:t>
            </a:r>
            <a:r>
              <a:rPr lang="en-US" sz="1400" dirty="0" err="1" smtClean="0"/>
              <a:t>valore</a:t>
            </a:r>
            <a:r>
              <a:rPr lang="en-US" sz="1400" dirty="0" smtClean="0"/>
              <a:t> di 20,5 </a:t>
            </a:r>
            <a:r>
              <a:rPr lang="en-US" sz="1400" dirty="0" err="1" smtClean="0"/>
              <a:t>gradi</a:t>
            </a:r>
            <a:r>
              <a:rPr lang="en-US" sz="1400" dirty="0" smtClean="0"/>
              <a:t> è </a:t>
            </a:r>
            <a:r>
              <a:rPr lang="en-US" sz="1400" dirty="0" err="1" smtClean="0"/>
              <a:t>basato</a:t>
            </a:r>
            <a:r>
              <a:rPr lang="en-US" sz="1400" dirty="0" smtClean="0"/>
              <a:t> </a:t>
            </a:r>
            <a:r>
              <a:rPr lang="en-US" sz="1400" dirty="0" err="1" smtClean="0"/>
              <a:t>sul</a:t>
            </a:r>
            <a:r>
              <a:rPr lang="en-US" sz="1400" dirty="0" smtClean="0"/>
              <a:t> </a:t>
            </a:r>
            <a:r>
              <a:rPr lang="en-US" sz="1400" dirty="0" err="1" smtClean="0"/>
              <a:t>diametro</a:t>
            </a:r>
            <a:r>
              <a:rPr lang="en-US" sz="1400" dirty="0" smtClean="0"/>
              <a:t> </a:t>
            </a:r>
            <a:r>
              <a:rPr lang="en-US" sz="1400" dirty="0" err="1" smtClean="0"/>
              <a:t>delle</a:t>
            </a:r>
            <a:r>
              <a:rPr lang="en-US" sz="1400" dirty="0" smtClean="0"/>
              <a:t> </a:t>
            </a:r>
            <a:r>
              <a:rPr lang="en-US" sz="1400" dirty="0" err="1" smtClean="0"/>
              <a:t>ruote</a:t>
            </a:r>
            <a:r>
              <a:rPr lang="en-US" sz="1400" dirty="0" smtClean="0"/>
              <a:t> </a:t>
            </a:r>
            <a:r>
              <a:rPr lang="en-US" sz="1400" dirty="0" err="1" smtClean="0"/>
              <a:t>su</a:t>
            </a:r>
            <a:r>
              <a:rPr lang="en-US" sz="1400" dirty="0" smtClean="0"/>
              <a:t> </a:t>
            </a:r>
            <a:r>
              <a:rPr lang="en-US" sz="1400" dirty="0" err="1" smtClean="0"/>
              <a:t>DroidBot</a:t>
            </a:r>
            <a:r>
              <a:rPr lang="en-US" sz="1400" dirty="0" smtClean="0"/>
              <a:t> 2.0. </a:t>
            </a:r>
            <a:r>
              <a:rPr lang="en-US" sz="1400" dirty="0" smtClean="0">
                <a:latin typeface="Calibri"/>
                <a:cs typeface="Calibri"/>
              </a:rPr>
              <a:t>È </a:t>
            </a:r>
            <a:r>
              <a:rPr lang="en-US" sz="1400" dirty="0" err="1" smtClean="0">
                <a:latin typeface="Calibri"/>
                <a:cs typeface="Calibri"/>
              </a:rPr>
              <a:t>il</a:t>
            </a:r>
            <a:r>
              <a:rPr lang="en-US" sz="1400" dirty="0" smtClean="0">
                <a:latin typeface="Calibri"/>
                <a:cs typeface="Calibri"/>
              </a:rPr>
              <a:t> </a:t>
            </a:r>
            <a:r>
              <a:rPr lang="en-US" sz="1400" dirty="0" err="1" smtClean="0">
                <a:latin typeface="Calibri"/>
                <a:cs typeface="Calibri"/>
              </a:rPr>
              <a:t>numero</a:t>
            </a:r>
            <a:r>
              <a:rPr lang="en-US" sz="1400" dirty="0" smtClean="0">
                <a:latin typeface="Calibri"/>
                <a:cs typeface="Calibri"/>
              </a:rPr>
              <a:t> di </a:t>
            </a:r>
            <a:r>
              <a:rPr lang="en-US" sz="1400" dirty="0" err="1" smtClean="0">
                <a:latin typeface="Calibri"/>
                <a:cs typeface="Calibri"/>
              </a:rPr>
              <a:t>gradi</a:t>
            </a:r>
            <a:r>
              <a:rPr lang="en-US" sz="1400" dirty="0" smtClean="0">
                <a:latin typeface="Calibri"/>
                <a:cs typeface="Calibri"/>
              </a:rPr>
              <a:t> del </a:t>
            </a:r>
            <a:r>
              <a:rPr lang="en-US" sz="1400" dirty="0" err="1" smtClean="0">
                <a:latin typeface="Calibri"/>
                <a:cs typeface="Calibri"/>
              </a:rPr>
              <a:t>motore</a:t>
            </a:r>
            <a:r>
              <a:rPr lang="en-US" sz="1400" dirty="0" smtClean="0">
                <a:latin typeface="Calibri"/>
                <a:cs typeface="Calibri"/>
              </a:rPr>
              <a:t> di cui </a:t>
            </a:r>
            <a:r>
              <a:rPr lang="en-US" sz="1400" dirty="0" err="1" smtClean="0">
                <a:latin typeface="Calibri"/>
                <a:cs typeface="Calibri"/>
              </a:rPr>
              <a:t>il</a:t>
            </a:r>
            <a:r>
              <a:rPr lang="en-US" sz="1400" dirty="0" smtClean="0">
                <a:latin typeface="Calibri"/>
                <a:cs typeface="Calibri"/>
              </a:rPr>
              <a:t> robot </a:t>
            </a:r>
            <a:r>
              <a:rPr lang="en-US" sz="1400" dirty="0" err="1" smtClean="0">
                <a:latin typeface="Calibri"/>
                <a:cs typeface="Calibri"/>
              </a:rPr>
              <a:t>gira</a:t>
            </a:r>
            <a:r>
              <a:rPr lang="en-US" sz="1400" dirty="0" smtClean="0">
                <a:latin typeface="Calibri"/>
                <a:cs typeface="Calibri"/>
              </a:rPr>
              <a:t> per </a:t>
            </a:r>
            <a:r>
              <a:rPr lang="en-US" sz="1400" dirty="0" err="1" smtClean="0">
                <a:latin typeface="Calibri"/>
                <a:cs typeface="Calibri"/>
              </a:rPr>
              <a:t>percorrere</a:t>
            </a:r>
            <a:r>
              <a:rPr lang="en-US" sz="1400" dirty="0" smtClean="0">
                <a:latin typeface="Calibri"/>
                <a:cs typeface="Calibri"/>
              </a:rPr>
              <a:t> 1 cm</a:t>
            </a:r>
            <a:r>
              <a:rPr lang="en-US" sz="1400" dirty="0">
                <a:cs typeface="Calibri"/>
              </a:rPr>
              <a:t>. </a:t>
            </a:r>
            <a:r>
              <a:rPr lang="en-US" sz="1400" dirty="0" smtClean="0">
                <a:cs typeface="Calibri"/>
              </a:rPr>
              <a:t>È </a:t>
            </a:r>
            <a:r>
              <a:rPr lang="en-US" sz="1400" dirty="0" err="1" smtClean="0">
                <a:cs typeface="Calibri"/>
              </a:rPr>
              <a:t>stato</a:t>
            </a:r>
            <a:r>
              <a:rPr lang="en-US" sz="1400" dirty="0" smtClean="0">
                <a:cs typeface="Calibri"/>
              </a:rPr>
              <a:t> </a:t>
            </a:r>
            <a:r>
              <a:rPr lang="en-US" sz="1400" dirty="0" err="1" smtClean="0">
                <a:cs typeface="Calibri"/>
              </a:rPr>
              <a:t>calcolato</a:t>
            </a:r>
            <a:r>
              <a:rPr lang="en-US" sz="1400" dirty="0" smtClean="0">
                <a:cs typeface="Calibri"/>
              </a:rPr>
              <a:t> col </a:t>
            </a:r>
            <a:r>
              <a:rPr lang="en-US" sz="1400" dirty="0" err="1" smtClean="0">
                <a:cs typeface="Calibri"/>
              </a:rPr>
              <a:t>procedimento</a:t>
            </a:r>
            <a:r>
              <a:rPr lang="en-US" sz="1400" dirty="0" smtClean="0">
                <a:cs typeface="Calibri"/>
              </a:rPr>
              <a:t> </a:t>
            </a:r>
            <a:r>
              <a:rPr lang="en-US" sz="1400" dirty="0" err="1" smtClean="0">
                <a:cs typeface="Calibri"/>
              </a:rPr>
              <a:t>mostrato</a:t>
            </a:r>
            <a:r>
              <a:rPr lang="en-US" sz="1400" dirty="0" smtClean="0">
                <a:cs typeface="Calibri"/>
              </a:rPr>
              <a:t> </a:t>
            </a:r>
            <a:r>
              <a:rPr lang="en-US" sz="1400" dirty="0" err="1" smtClean="0">
                <a:cs typeface="Calibri"/>
              </a:rPr>
              <a:t>nello</a:t>
            </a:r>
            <a:r>
              <a:rPr lang="en-US" sz="1400" dirty="0" smtClean="0">
                <a:cs typeface="Calibri"/>
              </a:rPr>
              <a:t> step 1A </a:t>
            </a:r>
            <a:r>
              <a:rPr lang="en-US" sz="1400" dirty="0" err="1" smtClean="0">
                <a:cs typeface="Calibri"/>
              </a:rPr>
              <a:t>precedente</a:t>
            </a:r>
            <a:r>
              <a:rPr lang="en-US" sz="1400" dirty="0" smtClean="0">
                <a:cs typeface="Calibri"/>
              </a:rPr>
              <a:t>. </a:t>
            </a:r>
            <a:r>
              <a:rPr lang="en-US" sz="1400" dirty="0" err="1" smtClean="0">
                <a:cs typeface="Calibri"/>
              </a:rPr>
              <a:t>Voi</a:t>
            </a:r>
            <a:r>
              <a:rPr lang="en-US" sz="1400" dirty="0" smtClean="0">
                <a:cs typeface="Calibri"/>
              </a:rPr>
              <a:t> </a:t>
            </a:r>
            <a:r>
              <a:rPr lang="it-IT" sz="1400" noProof="1" smtClean="0">
                <a:cs typeface="Calibri"/>
              </a:rPr>
              <a:t>dovete</a:t>
            </a:r>
            <a:r>
              <a:rPr lang="en-US" sz="1400" dirty="0" smtClean="0">
                <a:cs typeface="Calibri"/>
              </a:rPr>
              <a:t> </a:t>
            </a:r>
            <a:r>
              <a:rPr lang="en-US" sz="1400" dirty="0" err="1" smtClean="0">
                <a:cs typeface="Calibri"/>
              </a:rPr>
              <a:t>personalizzare</a:t>
            </a:r>
            <a:r>
              <a:rPr lang="en-US" sz="1400" dirty="0" smtClean="0">
                <a:cs typeface="Calibri"/>
              </a:rPr>
              <a:t> </a:t>
            </a:r>
            <a:r>
              <a:rPr lang="en-US" sz="1400" dirty="0" err="1" smtClean="0">
                <a:cs typeface="Calibri"/>
              </a:rPr>
              <a:t>questo</a:t>
            </a:r>
            <a:r>
              <a:rPr lang="en-US" sz="1400" dirty="0" smtClean="0">
                <a:cs typeface="Calibri"/>
              </a:rPr>
              <a:t> </a:t>
            </a:r>
            <a:r>
              <a:rPr lang="en-US" sz="1400" dirty="0" err="1" smtClean="0">
                <a:cs typeface="Calibri"/>
              </a:rPr>
              <a:t>valore</a:t>
            </a:r>
            <a:r>
              <a:rPr lang="en-US" sz="1400" dirty="0" smtClean="0">
                <a:cs typeface="Calibri"/>
              </a:rPr>
              <a:t> secondo </a:t>
            </a:r>
            <a:r>
              <a:rPr lang="en-US" sz="1400" dirty="0" err="1" smtClean="0">
                <a:cs typeface="Calibri"/>
              </a:rPr>
              <a:t>il</a:t>
            </a:r>
            <a:r>
              <a:rPr lang="en-US" sz="1400" dirty="0" smtClean="0">
                <a:cs typeface="Calibri"/>
              </a:rPr>
              <a:t> </a:t>
            </a:r>
            <a:r>
              <a:rPr lang="en-US" sz="1400" dirty="0" err="1" smtClean="0">
                <a:cs typeface="Calibri"/>
              </a:rPr>
              <a:t>vostro</a:t>
            </a:r>
            <a:r>
              <a:rPr lang="en-US" sz="1400" dirty="0" smtClean="0">
                <a:cs typeface="Calibri"/>
              </a:rPr>
              <a:t> robot e le sue </a:t>
            </a:r>
            <a:r>
              <a:rPr lang="en-US" sz="1400" dirty="0" err="1" smtClean="0">
                <a:cs typeface="Calibri"/>
              </a:rPr>
              <a:t>ruote</a:t>
            </a:r>
            <a:r>
              <a:rPr lang="en-US" sz="1400" dirty="0" smtClean="0">
                <a:cs typeface="Calibri"/>
              </a:rPr>
              <a:t>.</a:t>
            </a:r>
            <a:endParaRPr lang="en-US" sz="1400" dirty="0"/>
          </a:p>
        </p:txBody>
      </p:sp>
    </p:spTree>
    <p:extLst>
      <p:ext uri="{BB962C8B-B14F-4D97-AF65-F5344CB8AC3E}">
        <p14:creationId xmlns:p14="http://schemas.microsoft.com/office/powerpoint/2010/main" val="91902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a:t>
            </a:r>
            <a:r>
              <a:rPr lang="en-US" dirty="0" err="1" smtClean="0"/>
              <a:t>conversione</a:t>
            </a:r>
            <a:r>
              <a:rPr lang="en-US" dirty="0" smtClean="0"/>
              <a:t> </a:t>
            </a:r>
            <a:r>
              <a:rPr lang="en-US" dirty="0" err="1" smtClean="0"/>
              <a:t>dei</a:t>
            </a:r>
            <a:r>
              <a:rPr lang="en-US" dirty="0" smtClean="0"/>
              <a:t> </a:t>
            </a:r>
            <a:r>
              <a:rPr lang="en-US" dirty="0" err="1" smtClean="0"/>
              <a:t>gradi</a:t>
            </a:r>
            <a:r>
              <a:rPr lang="en-US" dirty="0" smtClean="0"/>
              <a:t> in cm</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3" name="Slide Number Placeholder 2"/>
          <p:cNvSpPr>
            <a:spLocks noGrp="1"/>
          </p:cNvSpPr>
          <p:nvPr>
            <p:ph type="sldNum" sz="quarter" idx="12"/>
          </p:nvPr>
        </p:nvSpPr>
        <p:spPr/>
        <p:txBody>
          <a:bodyPr/>
          <a:lstStyle/>
          <a:p>
            <a:fld id="{4DBC7FC8-25FB-FC45-8177-2B991DA6778C}" type="slidenum">
              <a:rPr lang="en-US" smtClean="0"/>
              <a:t>8</a:t>
            </a:fld>
            <a:endParaRPr lang="en-US"/>
          </a:p>
        </p:txBody>
      </p:sp>
      <p:sp>
        <p:nvSpPr>
          <p:cNvPr id="8" name="TextBox 7"/>
          <p:cNvSpPr txBox="1"/>
          <p:nvPr/>
        </p:nvSpPr>
        <p:spPr>
          <a:xfrm>
            <a:off x="558800" y="1486218"/>
            <a:ext cx="7975600" cy="369332"/>
          </a:xfrm>
          <a:prstGeom prst="rect">
            <a:avLst/>
          </a:prstGeom>
          <a:noFill/>
        </p:spPr>
        <p:txBody>
          <a:bodyPr wrap="square" rtlCol="0">
            <a:spAutoFit/>
          </a:bodyPr>
          <a:lstStyle/>
          <a:p>
            <a:r>
              <a:rPr lang="en-US" dirty="0" err="1" smtClean="0"/>
              <a:t>Creare</a:t>
            </a:r>
            <a:r>
              <a:rPr lang="en-US" dirty="0" smtClean="0"/>
              <a:t> </a:t>
            </a:r>
            <a:r>
              <a:rPr lang="en-US" dirty="0" smtClean="0"/>
              <a:t>un </a:t>
            </a:r>
            <a:r>
              <a:rPr lang="en-US" dirty="0" err="1" smtClean="0"/>
              <a:t>blocco</a:t>
            </a:r>
            <a:r>
              <a:rPr lang="en-US" dirty="0" smtClean="0"/>
              <a:t> di </a:t>
            </a:r>
            <a:r>
              <a:rPr lang="en-US" dirty="0" err="1" smtClean="0"/>
              <a:t>calcolo</a:t>
            </a:r>
            <a:r>
              <a:rPr lang="en-US" dirty="0" smtClean="0"/>
              <a:t> </a:t>
            </a:r>
            <a:r>
              <a:rPr lang="en-US" dirty="0" err="1" smtClean="0"/>
              <a:t>che</a:t>
            </a:r>
            <a:r>
              <a:rPr lang="en-US" dirty="0" smtClean="0"/>
              <a:t> </a:t>
            </a:r>
            <a:r>
              <a:rPr lang="en-US" dirty="0" err="1" smtClean="0"/>
              <a:t>converte</a:t>
            </a:r>
            <a:r>
              <a:rPr lang="en-US" dirty="0" smtClean="0"/>
              <a:t> </a:t>
            </a:r>
            <a:r>
              <a:rPr lang="en-US" dirty="0" err="1" smtClean="0"/>
              <a:t>gradi</a:t>
            </a:r>
            <a:r>
              <a:rPr lang="en-US" dirty="0" smtClean="0"/>
              <a:t> in </a:t>
            </a:r>
            <a:r>
              <a:rPr lang="en-US" dirty="0" err="1" smtClean="0"/>
              <a:t>centimetri</a:t>
            </a:r>
            <a:endParaRPr lang="en-US" dirty="0"/>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20329"/>
          <a:stretch/>
        </p:blipFill>
        <p:spPr>
          <a:xfrm>
            <a:off x="1104181" y="2001162"/>
            <a:ext cx="7358333" cy="4160481"/>
          </a:xfrm>
          <a:prstGeom prst="rect">
            <a:avLst/>
          </a:prstGeom>
        </p:spPr>
      </p:pic>
      <p:sp>
        <p:nvSpPr>
          <p:cNvPr id="7" name="TextBox 4"/>
          <p:cNvSpPr txBox="1"/>
          <p:nvPr/>
        </p:nvSpPr>
        <p:spPr>
          <a:xfrm>
            <a:off x="1440706" y="4597683"/>
            <a:ext cx="3464779" cy="1528624"/>
          </a:xfrm>
          <a:prstGeom prst="rect">
            <a:avLst/>
          </a:prstGeom>
          <a:solidFill>
            <a:schemeClr val="bg1">
              <a:lumMod val="85000"/>
            </a:schemeClr>
          </a:solidFill>
        </p:spPr>
        <p:txBody>
          <a:bodyPr wrap="square" rtlCol="0">
            <a:spAutoFit/>
          </a:bodyPr>
          <a:lstStyle/>
          <a:p>
            <a:pPr>
              <a:lnSpc>
                <a:spcPts val="1600"/>
              </a:lnSpc>
            </a:pPr>
            <a:r>
              <a:rPr lang="it-IT" sz="1400" dirty="0" smtClean="0"/>
              <a:t>Questo blocco matematico prende il valore in ingresso e lo moltiplica per 20,5 per convertire i cm in gradi.  Il cavo di uscita manda il risultato nell’input dei gradi del blocco di movimento. Dovete cambiare il valore di 20,5 in quello vostro calcolato secondo lo </a:t>
            </a:r>
            <a:r>
              <a:rPr lang="it-IT" sz="1400" dirty="0" err="1" smtClean="0"/>
              <a:t>step</a:t>
            </a:r>
            <a:r>
              <a:rPr lang="it-IT" sz="1400" dirty="0" smtClean="0"/>
              <a:t> precedente.</a:t>
            </a:r>
            <a:endParaRPr lang="en-US" sz="1400" dirty="0"/>
          </a:p>
        </p:txBody>
      </p:sp>
      <p:sp>
        <p:nvSpPr>
          <p:cNvPr id="9" name="TextBox 4"/>
          <p:cNvSpPr txBox="1"/>
          <p:nvPr/>
        </p:nvSpPr>
        <p:spPr>
          <a:xfrm>
            <a:off x="2554044" y="3458161"/>
            <a:ext cx="1060525" cy="1015663"/>
          </a:xfrm>
          <a:prstGeom prst="rect">
            <a:avLst/>
          </a:prstGeom>
          <a:solidFill>
            <a:schemeClr val="bg1">
              <a:lumMod val="85000"/>
            </a:schemeClr>
          </a:solidFill>
        </p:spPr>
        <p:txBody>
          <a:bodyPr wrap="square" rtlCol="0">
            <a:spAutoFit/>
          </a:bodyPr>
          <a:lstStyle/>
          <a:p>
            <a:pPr>
              <a:lnSpc>
                <a:spcPts val="1200"/>
              </a:lnSpc>
            </a:pPr>
            <a:r>
              <a:rPr lang="it-IT" sz="1400" dirty="0" smtClean="0"/>
              <a:t>Potete utilizzare l’input per inserire il valore in cm</a:t>
            </a:r>
            <a:endParaRPr lang="en-US" sz="1400" dirty="0"/>
          </a:p>
        </p:txBody>
      </p:sp>
      <p:sp>
        <p:nvSpPr>
          <p:cNvPr id="10" name="TextBox 4"/>
          <p:cNvSpPr txBox="1"/>
          <p:nvPr/>
        </p:nvSpPr>
        <p:spPr>
          <a:xfrm>
            <a:off x="3722822" y="3612050"/>
            <a:ext cx="1322514" cy="870688"/>
          </a:xfrm>
          <a:prstGeom prst="rect">
            <a:avLst/>
          </a:prstGeom>
          <a:solidFill>
            <a:schemeClr val="bg1">
              <a:lumMod val="85000"/>
            </a:schemeClr>
          </a:solidFill>
        </p:spPr>
        <p:txBody>
          <a:bodyPr wrap="square" rtlCol="0">
            <a:spAutoFit/>
          </a:bodyPr>
          <a:lstStyle/>
          <a:p>
            <a:pPr>
              <a:lnSpc>
                <a:spcPts val="1200"/>
              </a:lnSpc>
            </a:pPr>
            <a:r>
              <a:rPr lang="it-IT" sz="1400" dirty="0" smtClean="0"/>
              <a:t>Moltiplica per 20,5 (il numero di gradi per 1 cm</a:t>
            </a:r>
          </a:p>
          <a:p>
            <a:pPr>
              <a:lnSpc>
                <a:spcPts val="1200"/>
              </a:lnSpc>
            </a:pPr>
            <a:endParaRPr lang="en-US" sz="1400" dirty="0"/>
          </a:p>
        </p:txBody>
      </p:sp>
      <p:sp>
        <p:nvSpPr>
          <p:cNvPr id="11" name="TextBox 4"/>
          <p:cNvSpPr txBox="1"/>
          <p:nvPr/>
        </p:nvSpPr>
        <p:spPr>
          <a:xfrm>
            <a:off x="5137673" y="3556735"/>
            <a:ext cx="2048435" cy="1015663"/>
          </a:xfrm>
          <a:prstGeom prst="rect">
            <a:avLst/>
          </a:prstGeom>
          <a:solidFill>
            <a:schemeClr val="bg1">
              <a:lumMod val="85000"/>
            </a:schemeClr>
          </a:solidFill>
        </p:spPr>
        <p:txBody>
          <a:bodyPr wrap="square" rtlCol="0">
            <a:spAutoFit/>
          </a:bodyPr>
          <a:lstStyle/>
          <a:p>
            <a:pPr>
              <a:lnSpc>
                <a:spcPts val="1200"/>
              </a:lnSpc>
            </a:pPr>
            <a:r>
              <a:rPr lang="it-IT" sz="1400" dirty="0" smtClean="0"/>
              <a:t>Il risultato del calcolo fatto dal blocco matematico è usato per determinare il numero dei gradi di cui deve muoversi il motore</a:t>
            </a:r>
            <a:endParaRPr lang="en-US" sz="1400" dirty="0"/>
          </a:p>
        </p:txBody>
      </p:sp>
    </p:spTree>
    <p:extLst>
      <p:ext uri="{BB962C8B-B14F-4D97-AF65-F5344CB8AC3E}">
        <p14:creationId xmlns:p14="http://schemas.microsoft.com/office/powerpoint/2010/main" val="400259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3258" t="22076" r="13592" b="52657"/>
          <a:stretch/>
        </p:blipFill>
        <p:spPr>
          <a:xfrm>
            <a:off x="4762339" y="1623710"/>
            <a:ext cx="3871327" cy="834871"/>
          </a:xfrm>
          <a:prstGeom prst="rect">
            <a:avLst/>
          </a:prstGeom>
        </p:spPr>
      </p:pic>
      <p:sp>
        <p:nvSpPr>
          <p:cNvPr id="2" name="Title 1"/>
          <p:cNvSpPr>
            <a:spLocks noGrp="1"/>
          </p:cNvSpPr>
          <p:nvPr>
            <p:ph type="title"/>
          </p:nvPr>
        </p:nvSpPr>
        <p:spPr>
          <a:xfrm>
            <a:off x="113937" y="287088"/>
            <a:ext cx="8916126" cy="874055"/>
          </a:xfrm>
        </p:spPr>
        <p:txBody>
          <a:bodyPr>
            <a:normAutofit fontScale="90000"/>
          </a:bodyPr>
          <a:lstStyle/>
          <a:p>
            <a:r>
              <a:rPr lang="en-US" dirty="0"/>
              <a:t>Step 3A: </a:t>
            </a:r>
            <a:r>
              <a:rPr lang="en-US" dirty="0" err="1" smtClean="0"/>
              <a:t>Settare</a:t>
            </a:r>
            <a:r>
              <a:rPr lang="en-US" dirty="0" smtClean="0"/>
              <a:t> </a:t>
            </a:r>
            <a:r>
              <a:rPr lang="en-US" dirty="0" err="1" smtClean="0"/>
              <a:t>il</a:t>
            </a:r>
            <a:r>
              <a:rPr lang="en-US" dirty="0" smtClean="0"/>
              <a:t> </a:t>
            </a:r>
            <a:r>
              <a:rPr lang="en-US" dirty="0" err="1" smtClean="0"/>
              <a:t>blocco</a:t>
            </a:r>
            <a:r>
              <a:rPr lang="en-US" dirty="0" smtClean="0"/>
              <a:t> </a:t>
            </a:r>
            <a:r>
              <a:rPr lang="en-US" dirty="0" err="1" smtClean="0"/>
              <a:t>personalizzato</a:t>
            </a:r>
            <a:endParaRPr lang="en-US" dirty="0"/>
          </a:p>
        </p:txBody>
      </p:sp>
      <p:sp>
        <p:nvSpPr>
          <p:cNvPr id="3" name="Content Placeholder 2"/>
          <p:cNvSpPr>
            <a:spLocks noGrp="1"/>
          </p:cNvSpPr>
          <p:nvPr>
            <p:ph idx="1"/>
          </p:nvPr>
        </p:nvSpPr>
        <p:spPr>
          <a:xfrm>
            <a:off x="278423" y="1623683"/>
            <a:ext cx="4400026" cy="4373563"/>
          </a:xfrm>
        </p:spPr>
        <p:txBody>
          <a:bodyPr>
            <a:normAutofit/>
          </a:bodyPr>
          <a:lstStyle/>
          <a:p>
            <a:pPr marL="342900" indent="-342900">
              <a:buFont typeface="Arial" panose="020B0604020202020204" pitchFamily="34" charset="0"/>
              <a:buChar char="•"/>
            </a:pPr>
            <a:r>
              <a:rPr lang="en-US" dirty="0">
                <a:solidFill>
                  <a:srgbClr val="0070C0"/>
                </a:solidFill>
              </a:rPr>
              <a:t>A. </a:t>
            </a:r>
            <a:r>
              <a:rPr lang="en-US" dirty="0" smtClean="0">
                <a:solidFill>
                  <a:srgbClr val="0070C0"/>
                </a:solidFill>
              </a:rPr>
              <a:t> </a:t>
            </a:r>
            <a:r>
              <a:rPr lang="en-US" dirty="0" err="1" smtClean="0">
                <a:solidFill>
                  <a:srgbClr val="0070C0"/>
                </a:solidFill>
              </a:rPr>
              <a:t>Selezionate</a:t>
            </a:r>
            <a:r>
              <a:rPr lang="en-US" dirty="0" smtClean="0">
                <a:solidFill>
                  <a:srgbClr val="0070C0"/>
                </a:solidFill>
              </a:rPr>
              <a:t> </a:t>
            </a:r>
            <a:r>
              <a:rPr lang="en-US" dirty="0" smtClean="0">
                <a:solidFill>
                  <a:srgbClr val="0070C0"/>
                </a:solidFill>
              </a:rPr>
              <a:t>i </a:t>
            </a:r>
            <a:r>
              <a:rPr lang="en-US" dirty="0" err="1" smtClean="0">
                <a:solidFill>
                  <a:srgbClr val="0070C0"/>
                </a:solidFill>
              </a:rPr>
              <a:t>blocchi</a:t>
            </a:r>
            <a:r>
              <a:rPr lang="en-US" dirty="0" smtClean="0">
                <a:solidFill>
                  <a:srgbClr val="0070C0"/>
                </a:solidFill>
              </a:rPr>
              <a:t> </a:t>
            </a:r>
            <a:r>
              <a:rPr lang="en-US" dirty="0" err="1" smtClean="0">
                <a:solidFill>
                  <a:srgbClr val="0070C0"/>
                </a:solidFill>
              </a:rPr>
              <a:t>dello</a:t>
            </a:r>
            <a:r>
              <a:rPr lang="en-US" dirty="0" smtClean="0">
                <a:solidFill>
                  <a:srgbClr val="0070C0"/>
                </a:solidFill>
              </a:rPr>
              <a:t> step </a:t>
            </a:r>
            <a:r>
              <a:rPr lang="en-US" dirty="0" smtClean="0">
                <a:solidFill>
                  <a:srgbClr val="0070C0"/>
                </a:solidFill>
              </a:rPr>
              <a:t>2 e </a:t>
            </a:r>
            <a:r>
              <a:rPr lang="en-US" dirty="0" err="1" smtClean="0">
                <a:solidFill>
                  <a:srgbClr val="0070C0"/>
                </a:solidFill>
              </a:rPr>
              <a:t>andate</a:t>
            </a:r>
            <a:r>
              <a:rPr lang="en-US" dirty="0" smtClean="0">
                <a:solidFill>
                  <a:srgbClr val="0070C0"/>
                </a:solidFill>
              </a:rPr>
              <a:t> </a:t>
            </a:r>
            <a:r>
              <a:rPr lang="en-US" dirty="0" err="1" smtClean="0">
                <a:solidFill>
                  <a:srgbClr val="0070C0"/>
                </a:solidFill>
              </a:rPr>
              <a:t>alla</a:t>
            </a:r>
            <a:r>
              <a:rPr lang="en-US" dirty="0" smtClean="0">
                <a:solidFill>
                  <a:srgbClr val="0070C0"/>
                </a:solidFill>
              </a:rPr>
              <a:t> </a:t>
            </a:r>
            <a:r>
              <a:rPr lang="en-US" dirty="0" smtClean="0">
                <a:solidFill>
                  <a:srgbClr val="0070C0"/>
                </a:solidFill>
              </a:rPr>
              <a:t>voce di menu per </a:t>
            </a:r>
            <a:r>
              <a:rPr lang="en-US" dirty="0" err="1" smtClean="0">
                <a:solidFill>
                  <a:srgbClr val="0070C0"/>
                </a:solidFill>
              </a:rPr>
              <a:t>creare</a:t>
            </a:r>
            <a:r>
              <a:rPr lang="en-US" dirty="0" smtClean="0">
                <a:solidFill>
                  <a:srgbClr val="0070C0"/>
                </a:solidFill>
              </a:rPr>
              <a:t> un </a:t>
            </a:r>
            <a:r>
              <a:rPr lang="en-US" dirty="0" err="1" smtClean="0">
                <a:solidFill>
                  <a:srgbClr val="0070C0"/>
                </a:solidFill>
              </a:rPr>
              <a:t>blocco</a:t>
            </a:r>
            <a:r>
              <a:rPr lang="en-US" dirty="0" smtClean="0">
                <a:solidFill>
                  <a:srgbClr val="0070C0"/>
                </a:solidFill>
              </a:rPr>
              <a:t> </a:t>
            </a:r>
            <a:r>
              <a:rPr lang="en-US" dirty="0" err="1" smtClean="0">
                <a:solidFill>
                  <a:srgbClr val="0070C0"/>
                </a:solidFill>
              </a:rPr>
              <a:t>personalizzato</a:t>
            </a:r>
            <a:endParaRPr lang="en-US" dirty="0">
              <a:solidFill>
                <a:srgbClr val="0070C0"/>
              </a:solidFill>
            </a:endParaRPr>
          </a:p>
          <a:p>
            <a:pPr marL="342900" indent="-342900">
              <a:buFont typeface="Arial" panose="020B0604020202020204" pitchFamily="34" charset="0"/>
              <a:buChar char="•"/>
            </a:pPr>
            <a:endParaRPr lang="en-US" dirty="0">
              <a:solidFill>
                <a:srgbClr val="0070C0"/>
              </a:solidFill>
            </a:endParaRPr>
          </a:p>
          <a:p>
            <a:pPr marL="342900" indent="-342900">
              <a:buFont typeface="Arial" panose="020B0604020202020204" pitchFamily="34" charset="0"/>
              <a:buChar char="•"/>
            </a:pPr>
            <a:r>
              <a:rPr lang="en-US" dirty="0">
                <a:solidFill>
                  <a:srgbClr val="00B050"/>
                </a:solidFill>
              </a:rPr>
              <a:t>B.  </a:t>
            </a:r>
            <a:r>
              <a:rPr lang="en-US" dirty="0" err="1" smtClean="0">
                <a:solidFill>
                  <a:srgbClr val="00B050"/>
                </a:solidFill>
              </a:rPr>
              <a:t>Aggiungete</a:t>
            </a:r>
            <a:r>
              <a:rPr lang="en-US" dirty="0" smtClean="0">
                <a:solidFill>
                  <a:srgbClr val="00B050"/>
                </a:solidFill>
              </a:rPr>
              <a:t> </a:t>
            </a:r>
            <a:r>
              <a:rPr lang="en-US" dirty="0" smtClean="0">
                <a:solidFill>
                  <a:srgbClr val="00B050"/>
                </a:solidFill>
              </a:rPr>
              <a:t>due </a:t>
            </a:r>
            <a:r>
              <a:rPr lang="en-US" dirty="0" err="1" smtClean="0">
                <a:solidFill>
                  <a:srgbClr val="00B050"/>
                </a:solidFill>
              </a:rPr>
              <a:t>ingressi</a:t>
            </a:r>
            <a:r>
              <a:rPr lang="en-US" dirty="0" smtClean="0">
                <a:solidFill>
                  <a:srgbClr val="00B050"/>
                </a:solidFill>
              </a:rPr>
              <a:t>: </a:t>
            </a:r>
            <a:r>
              <a:rPr lang="en-US" dirty="0" err="1" smtClean="0">
                <a:solidFill>
                  <a:srgbClr val="00B050"/>
                </a:solidFill>
              </a:rPr>
              <a:t>potenza</a:t>
            </a:r>
            <a:r>
              <a:rPr lang="en-US" dirty="0" smtClean="0">
                <a:solidFill>
                  <a:srgbClr val="00B050"/>
                </a:solidFill>
              </a:rPr>
              <a:t> e </a:t>
            </a:r>
            <a:r>
              <a:rPr lang="en-US" dirty="0" err="1" smtClean="0">
                <a:solidFill>
                  <a:srgbClr val="00B050"/>
                </a:solidFill>
              </a:rPr>
              <a:t>centimetri</a:t>
            </a:r>
            <a:r>
              <a:rPr lang="en-US" dirty="0" smtClean="0">
                <a:solidFill>
                  <a:srgbClr val="00B050"/>
                </a:solidFill>
              </a:rPr>
              <a:t>, poi </a:t>
            </a:r>
            <a:r>
              <a:rPr lang="en-US" dirty="0" err="1" smtClean="0">
                <a:solidFill>
                  <a:srgbClr val="00B050"/>
                </a:solidFill>
              </a:rPr>
              <a:t>completate</a:t>
            </a:r>
            <a:r>
              <a:rPr lang="en-US" dirty="0" smtClean="0">
                <a:solidFill>
                  <a:srgbClr val="00B050"/>
                </a:solidFill>
              </a:rPr>
              <a:t> </a:t>
            </a:r>
            <a:r>
              <a:rPr lang="en-US" dirty="0" err="1" smtClean="0">
                <a:solidFill>
                  <a:srgbClr val="00B050"/>
                </a:solidFill>
              </a:rPr>
              <a:t>il</a:t>
            </a:r>
            <a:r>
              <a:rPr lang="en-US" dirty="0" smtClean="0">
                <a:solidFill>
                  <a:srgbClr val="00B050"/>
                </a:solidFill>
              </a:rPr>
              <a:t> </a:t>
            </a:r>
            <a:r>
              <a:rPr lang="en-US" dirty="0" err="1" smtClean="0">
                <a:solidFill>
                  <a:srgbClr val="00B050"/>
                </a:solidFill>
              </a:rPr>
              <a:t>processo</a:t>
            </a:r>
            <a:r>
              <a:rPr lang="en-US" dirty="0" smtClean="0">
                <a:solidFill>
                  <a:srgbClr val="00B050"/>
                </a:solidFill>
              </a:rPr>
              <a:t> di </a:t>
            </a:r>
            <a:r>
              <a:rPr lang="en-US" dirty="0" err="1" smtClean="0">
                <a:solidFill>
                  <a:srgbClr val="00B050"/>
                </a:solidFill>
              </a:rPr>
              <a:t>creazione</a:t>
            </a:r>
            <a:r>
              <a:rPr lang="en-US" dirty="0" smtClean="0">
                <a:solidFill>
                  <a:srgbClr val="00B050"/>
                </a:solidFill>
              </a:rPr>
              <a:t> del </a:t>
            </a:r>
            <a:r>
              <a:rPr lang="en-US" dirty="0" err="1" smtClean="0">
                <a:solidFill>
                  <a:srgbClr val="00B050"/>
                </a:solidFill>
              </a:rPr>
              <a:t>blocco</a:t>
            </a:r>
            <a:r>
              <a:rPr lang="en-US" dirty="0" smtClean="0">
                <a:solidFill>
                  <a:srgbClr val="00B050"/>
                </a:solidFill>
              </a:rPr>
              <a:t> </a:t>
            </a:r>
            <a:r>
              <a:rPr lang="en-US" dirty="0" err="1" smtClean="0">
                <a:solidFill>
                  <a:srgbClr val="00B050"/>
                </a:solidFill>
              </a:rPr>
              <a:t>personalizzato</a:t>
            </a:r>
            <a:r>
              <a:rPr lang="en-US" dirty="0" smtClean="0">
                <a:solidFill>
                  <a:srgbClr val="00B050"/>
                </a:solidFill>
              </a:rPr>
              <a:t>.</a:t>
            </a:r>
            <a:endParaRPr lang="en-US" dirty="0">
              <a:solidFill>
                <a:srgbClr val="00B050"/>
              </a:solidFill>
            </a:endParaRPr>
          </a:p>
          <a:p>
            <a:pPr marL="342900" indent="-342900">
              <a:buFont typeface="Arial" panose="020B0604020202020204" pitchFamily="34" charset="0"/>
              <a:buChar char="•"/>
            </a:pPr>
            <a:endParaRPr lang="en-US" dirty="0">
              <a:solidFill>
                <a:srgbClr val="00B050"/>
              </a:solidFill>
            </a:endParaRPr>
          </a:p>
          <a:p>
            <a:pPr marL="342900" indent="-342900">
              <a:buFont typeface="Arial" panose="020B0604020202020204" pitchFamily="34" charset="0"/>
              <a:buChar char="•"/>
            </a:pPr>
            <a:r>
              <a:rPr lang="en-US" dirty="0" smtClean="0"/>
              <a:t>Se </a:t>
            </a:r>
            <a:r>
              <a:rPr lang="en-US" dirty="0" err="1" smtClean="0"/>
              <a:t>avete</a:t>
            </a:r>
            <a:r>
              <a:rPr lang="en-US" dirty="0" smtClean="0"/>
              <a:t> </a:t>
            </a:r>
            <a:r>
              <a:rPr lang="en-US" dirty="0" err="1" smtClean="0"/>
              <a:t>bisogno</a:t>
            </a:r>
            <a:r>
              <a:rPr lang="en-US" dirty="0" smtClean="0"/>
              <a:t> </a:t>
            </a:r>
            <a:r>
              <a:rPr lang="en-US" dirty="0" smtClean="0"/>
              <a:t>di </a:t>
            </a:r>
            <a:r>
              <a:rPr lang="en-US" dirty="0" err="1" smtClean="0"/>
              <a:t>aiuto</a:t>
            </a:r>
            <a:r>
              <a:rPr lang="en-US" dirty="0" smtClean="0"/>
              <a:t> </a:t>
            </a:r>
            <a:r>
              <a:rPr lang="en-US" dirty="0" err="1" smtClean="0"/>
              <a:t>riguardo</a:t>
            </a:r>
            <a:r>
              <a:rPr lang="en-US" dirty="0" smtClean="0"/>
              <a:t> </a:t>
            </a:r>
            <a:r>
              <a:rPr lang="en-US" dirty="0" err="1" smtClean="0"/>
              <a:t>alla</a:t>
            </a:r>
            <a:r>
              <a:rPr lang="en-US" dirty="0" smtClean="0"/>
              <a:t> </a:t>
            </a:r>
            <a:r>
              <a:rPr lang="en-US" dirty="0" err="1" smtClean="0"/>
              <a:t>creazione</a:t>
            </a:r>
            <a:r>
              <a:rPr lang="en-US" dirty="0" smtClean="0"/>
              <a:t> </a:t>
            </a:r>
            <a:r>
              <a:rPr lang="en-US" dirty="0" err="1" smtClean="0"/>
              <a:t>blocchi</a:t>
            </a:r>
            <a:r>
              <a:rPr lang="en-US" dirty="0" smtClean="0"/>
              <a:t> </a:t>
            </a:r>
            <a:r>
              <a:rPr lang="en-US" dirty="0" err="1" smtClean="0"/>
              <a:t>personalizzati</a:t>
            </a:r>
            <a:r>
              <a:rPr lang="en-US" dirty="0" smtClean="0"/>
              <a:t> </a:t>
            </a:r>
            <a:r>
              <a:rPr lang="en-US" dirty="0" err="1" smtClean="0"/>
              <a:t>riferite</a:t>
            </a:r>
            <a:r>
              <a:rPr lang="en-US" dirty="0" err="1"/>
              <a:t>v</a:t>
            </a:r>
            <a:r>
              <a:rPr lang="en-US" dirty="0" err="1" smtClean="0"/>
              <a:t>i</a:t>
            </a:r>
            <a:r>
              <a:rPr lang="en-US" dirty="0" smtClean="0"/>
              <a:t> </a:t>
            </a:r>
            <a:r>
              <a:rPr lang="en-US" dirty="0" err="1" smtClean="0"/>
              <a:t>alla</a:t>
            </a:r>
            <a:r>
              <a:rPr lang="en-US" dirty="0" smtClean="0"/>
              <a:t> </a:t>
            </a:r>
            <a:r>
              <a:rPr lang="en-US" dirty="0" err="1" smtClean="0"/>
              <a:t>lezione</a:t>
            </a:r>
            <a:r>
              <a:rPr lang="en-US" dirty="0" smtClean="0"/>
              <a:t> </a:t>
            </a:r>
            <a:r>
              <a:rPr lang="en-US" dirty="0" err="1" smtClean="0"/>
              <a:t>relativa</a:t>
            </a:r>
            <a:r>
              <a:rPr lang="en-US" dirty="0" smtClean="0"/>
              <a:t> </a:t>
            </a:r>
            <a:r>
              <a:rPr lang="en-US" dirty="0" err="1" smtClean="0"/>
              <a:t>nella</a:t>
            </a:r>
            <a:r>
              <a:rPr lang="en-US" dirty="0" smtClean="0"/>
              <a:t> </a:t>
            </a:r>
            <a:r>
              <a:rPr lang="en-US" dirty="0" err="1" smtClean="0"/>
              <a:t>sezione</a:t>
            </a:r>
            <a:r>
              <a:rPr lang="en-US" dirty="0" smtClean="0"/>
              <a:t> </a:t>
            </a:r>
            <a:r>
              <a:rPr lang="en-US" dirty="0" err="1" smtClean="0"/>
              <a:t>intermedia</a:t>
            </a:r>
            <a:r>
              <a:rPr lang="en-US" dirty="0" smtClean="0"/>
              <a:t>.</a:t>
            </a:r>
            <a:endParaRPr lang="en-US" dirty="0"/>
          </a:p>
        </p:txBody>
      </p:sp>
      <p:sp>
        <p:nvSpPr>
          <p:cNvPr id="4" name="Footer Placeholder 3"/>
          <p:cNvSpPr>
            <a:spLocks noGrp="1"/>
          </p:cNvSpPr>
          <p:nvPr>
            <p:ph type="ftr" sz="quarter" idx="11"/>
          </p:nvPr>
        </p:nvSpPr>
        <p:spPr/>
        <p:txBody>
          <a:bodyPr/>
          <a:lstStyle/>
          <a:p>
            <a:r>
              <a:rPr lang="en-US"/>
              <a:t>Copytight © 2015 EV3Lessons.com, Last edit 7/06/2016</a:t>
            </a:r>
          </a:p>
        </p:txBody>
      </p:sp>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a:p>
        </p:txBody>
      </p:sp>
      <p:pic>
        <p:nvPicPr>
          <p:cNvPr id="6" name="Picture 5"/>
          <p:cNvPicPr>
            <a:picLocks noChangeAspect="1"/>
          </p:cNvPicPr>
          <p:nvPr/>
        </p:nvPicPr>
        <p:blipFill>
          <a:blip r:embed="rId4"/>
          <a:stretch>
            <a:fillRect/>
          </a:stretch>
        </p:blipFill>
        <p:spPr>
          <a:xfrm>
            <a:off x="4995223" y="2759772"/>
            <a:ext cx="3707451" cy="3366391"/>
          </a:xfrm>
          <a:prstGeom prst="rect">
            <a:avLst/>
          </a:prstGeom>
        </p:spPr>
      </p:pic>
      <p:sp>
        <p:nvSpPr>
          <p:cNvPr id="7" name="Rectangle 6"/>
          <p:cNvSpPr/>
          <p:nvPr/>
        </p:nvSpPr>
        <p:spPr>
          <a:xfrm>
            <a:off x="6988029" y="3137277"/>
            <a:ext cx="268448" cy="536895"/>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340367" y="3271501"/>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B</a:t>
            </a:r>
          </a:p>
        </p:txBody>
      </p:sp>
      <p:sp>
        <p:nvSpPr>
          <p:cNvPr id="10" name="Rectangle 9"/>
          <p:cNvSpPr/>
          <p:nvPr/>
        </p:nvSpPr>
        <p:spPr>
          <a:xfrm>
            <a:off x="5486400" y="1506657"/>
            <a:ext cx="3160294" cy="1047789"/>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2674" y="1808103"/>
            <a:ext cx="234892" cy="2013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A</a:t>
            </a:r>
          </a:p>
        </p:txBody>
      </p:sp>
    </p:spTree>
    <p:extLst>
      <p:ext uri="{BB962C8B-B14F-4D97-AF65-F5344CB8AC3E}">
        <p14:creationId xmlns:p14="http://schemas.microsoft.com/office/powerpoint/2010/main" val="298336407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8778</TotalTime>
  <Words>1172</Words>
  <Application>Microsoft Office PowerPoint</Application>
  <PresentationFormat>Presentazione su schermo (4:3)</PresentationFormat>
  <Paragraphs>103</Paragraphs>
  <Slides>13</Slides>
  <Notes>3</Notes>
  <HiddenSlides>0</HiddenSlides>
  <MMClips>0</MMClips>
  <ScaleCrop>false</ScaleCrop>
  <HeadingPairs>
    <vt:vector size="4" baseType="variant">
      <vt:variant>
        <vt:lpstr>Tema</vt:lpstr>
      </vt:variant>
      <vt:variant>
        <vt:i4>2</vt:i4>
      </vt:variant>
      <vt:variant>
        <vt:lpstr>Titoli diapositive</vt:lpstr>
      </vt:variant>
      <vt:variant>
        <vt:i4>13</vt:i4>
      </vt:variant>
    </vt:vector>
  </HeadingPairs>
  <TitlesOfParts>
    <vt:vector size="15" baseType="lpstr">
      <vt:lpstr>Retrospect</vt:lpstr>
      <vt:lpstr>intermediatev2</vt:lpstr>
      <vt:lpstr>LEZIONI INTERMEDIE</vt:lpstr>
      <vt:lpstr>Obiettivi della lezione</vt:lpstr>
      <vt:lpstr>Perché realizzare un blocco personalizzato per una distanza?</vt:lpstr>
      <vt:lpstr>MUOVERSI IN CM IN TRE SEMPLICI PASSI</vt:lpstr>
      <vt:lpstr>Passo 1A: di quanti gradi gira il motore per la distanza di 1 cm?</vt:lpstr>
      <vt:lpstr>Passo 1A: Metodo Alternativo</vt:lpstr>
      <vt:lpstr>Step 1B: Program Move 1CM</vt:lpstr>
      <vt:lpstr>Step 2: conversione dei gradi in cm</vt:lpstr>
      <vt:lpstr>Step 3A: Settare il blocco personalizzato</vt:lpstr>
      <vt:lpstr>Step 3B: collegare il blocco personalizzato</vt:lpstr>
      <vt:lpstr>Step 3C: completare il blocco</vt:lpstr>
      <vt:lpstr>Discussione</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GIUCO</cp:lastModifiedBy>
  <cp:revision>75</cp:revision>
  <cp:lastPrinted>2016-07-20T03:36:11Z</cp:lastPrinted>
  <dcterms:created xsi:type="dcterms:W3CDTF">2014-08-07T02:19:13Z</dcterms:created>
  <dcterms:modified xsi:type="dcterms:W3CDTF">2018-04-16T09:27:30Z</dcterms:modified>
</cp:coreProperties>
</file>