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</p:sldMasterIdLst>
  <p:notesMasterIdLst>
    <p:notesMasterId r:id="rId16"/>
  </p:notesMasterIdLst>
  <p:handoutMasterIdLst>
    <p:handoutMasterId r:id="rId17"/>
  </p:handoutMasterIdLst>
  <p:sldIdLst>
    <p:sldId id="380" r:id="rId2"/>
    <p:sldId id="372" r:id="rId3"/>
    <p:sldId id="376" r:id="rId4"/>
    <p:sldId id="377" r:id="rId5"/>
    <p:sldId id="287" r:id="rId6"/>
    <p:sldId id="361" r:id="rId7"/>
    <p:sldId id="362" r:id="rId8"/>
    <p:sldId id="375" r:id="rId9"/>
    <p:sldId id="379" r:id="rId10"/>
    <p:sldId id="367" r:id="rId11"/>
    <p:sldId id="373" r:id="rId12"/>
    <p:sldId id="374" r:id="rId13"/>
    <p:sldId id="378" r:id="rId14"/>
    <p:sldId id="37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95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639" autoAdjust="0"/>
    <p:restoredTop sz="96271" autoAdjust="0"/>
  </p:normalViewPr>
  <p:slideViewPr>
    <p:cSldViewPr snapToGrid="0" snapToObjects="1">
      <p:cViewPr>
        <p:scale>
          <a:sx n="90" d="100"/>
          <a:sy n="90" d="100"/>
        </p:scale>
        <p:origin x="-80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FA3B4-5499-9244-86B5-B0871A9DDD84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FB77E-72D5-284D-AE7A-D8D155D764C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038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72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12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884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6279" y="154094"/>
            <a:ext cx="3853207" cy="1870649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4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CA96-F7F5-4450-AA67-F23C6323C171}" type="datetime1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/>
          <p:cNvSpPr txBox="1"/>
          <p:nvPr userDrawn="1"/>
        </p:nvSpPr>
        <p:spPr>
          <a:xfrm>
            <a:off x="2363695" y="3959525"/>
            <a:ext cx="437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By</a:t>
            </a:r>
            <a:r>
              <a:rPr lang="en-US" baseline="0" dirty="0">
                <a:latin typeface="+mj-lt"/>
              </a:rPr>
              <a:t> Sanjay and Arvind Seshan</a:t>
            </a:r>
            <a:endParaRPr lang="en-US" dirty="0">
              <a:latin typeface="+mj-lt"/>
            </a:endParaRPr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687" y="139554"/>
            <a:ext cx="5075507" cy="188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8525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F452C-4332-4F8F-B901-E0AFA15A8CA6}" type="datetime1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00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562F4-F930-48B2-8F08-5101C8FD13DD}" type="datetime1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355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74BF6-B5E0-4E33-88B4-30B984A98114}" type="datetime1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8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EBEE-BD41-494A-9F8C-5B297A07FECD}" type="datetime1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106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E672-4374-4D41-99F7-ABB934DABBC0}" type="datetime1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39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0DB4-F60B-4BD5-B8A8-00E710ABF236}" type="datetime1">
              <a:rPr lang="en-US" smtClean="0"/>
              <a:t>4/16/2018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70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8BA8-3ED6-4503-8C0B-AA31365582B0}" type="datetime1">
              <a:rPr lang="en-US" smtClean="0"/>
              <a:t>4/16/2018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61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8BAA4-AD7A-4D31-A9E4-F27E9A899606}" type="datetime1">
              <a:rPr lang="en-US" smtClean="0"/>
              <a:t>4/16/2018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Copytight 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16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B34B1068-CABE-4310-A773-68C0EC4D8FF6}" type="datetime1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Copytight 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8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882DE-AC00-4C46-AAD3-E98D54C29A5A}" type="datetime1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16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7AF7AE0-EED9-40AF-B6D0-DC08009B30FD}" type="datetime1">
              <a:rPr lang="en-US" smtClean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94636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LEZIONI INTERMEDIE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Ruotare</a:t>
            </a:r>
            <a:r>
              <a:rPr lang="en-US" dirty="0" smtClean="0"/>
              <a:t> </a:t>
            </a:r>
            <a:r>
              <a:rPr lang="en-US" dirty="0" err="1" smtClean="0"/>
              <a:t>utilizzando</a:t>
            </a:r>
            <a:r>
              <a:rPr lang="en-US" dirty="0" smtClean="0"/>
              <a:t> I </a:t>
            </a:r>
            <a:r>
              <a:rPr lang="en-US" dirty="0" err="1" smtClean="0"/>
              <a:t>blocchi</a:t>
            </a:r>
            <a:r>
              <a:rPr lang="en-US" dirty="0" smtClean="0"/>
              <a:t> </a:t>
            </a:r>
            <a:r>
              <a:rPr lang="en-US" dirty="0" err="1" smtClean="0"/>
              <a:t>personalizzatI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26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Passo</a:t>
            </a:r>
            <a:r>
              <a:rPr lang="en-US" dirty="0" smtClean="0"/>
              <a:t> </a:t>
            </a:r>
            <a:r>
              <a:rPr lang="en-US" dirty="0"/>
              <a:t>3B: </a:t>
            </a:r>
            <a:r>
              <a:rPr lang="en-US" dirty="0" err="1" smtClean="0"/>
              <a:t>Blocco</a:t>
            </a:r>
            <a:r>
              <a:rPr lang="en-US" dirty="0" smtClean="0"/>
              <a:t> </a:t>
            </a:r>
            <a:r>
              <a:rPr lang="en-US" dirty="0" err="1" smtClean="0"/>
              <a:t>personalizzato</a:t>
            </a:r>
            <a:r>
              <a:rPr lang="en-US" dirty="0" smtClean="0"/>
              <a:t> per </a:t>
            </a:r>
            <a:r>
              <a:rPr lang="en-US" dirty="0" err="1" smtClean="0"/>
              <a:t>ruotare</a:t>
            </a:r>
            <a:r>
              <a:rPr lang="en-US" dirty="0" smtClean="0"/>
              <a:t> in </a:t>
            </a:r>
            <a:r>
              <a:rPr lang="en-US" dirty="0" err="1" smtClean="0"/>
              <a:t>gradi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66" y="1605104"/>
            <a:ext cx="8529387" cy="3647616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 flipH="1">
            <a:off x="308345" y="1846873"/>
            <a:ext cx="8424808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Ripetete il processo per creare un blocco personalizzato per girare sia a destra che a sinistra. Con un doppio clic sul blocco personalizzato si può vedere il contenuto </a:t>
            </a:r>
            <a:r>
              <a:rPr lang="it-IT" sz="1600" dirty="0" smtClean="0"/>
              <a:t>all’interno.</a:t>
            </a:r>
          </a:p>
          <a:p>
            <a:endParaRPr lang="it-IT" sz="1600" dirty="0" smtClean="0"/>
          </a:p>
          <a:p>
            <a:r>
              <a:rPr lang="it-IT" sz="1600" dirty="0" smtClean="0"/>
              <a:t>Ciascun blocco personalizzato ha due input: gradi e potenza.</a:t>
            </a:r>
            <a:endParaRPr lang="it-IT" sz="1600" dirty="0"/>
          </a:p>
        </p:txBody>
      </p:sp>
      <p:sp>
        <p:nvSpPr>
          <p:cNvPr id="7" name="CasellaDiTesto 6"/>
          <p:cNvSpPr txBox="1"/>
          <p:nvPr/>
        </p:nvSpPr>
        <p:spPr>
          <a:xfrm flipH="1">
            <a:off x="214398" y="4673361"/>
            <a:ext cx="3145490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Questo blocco personalizzato fa girare il robot a destra</a:t>
            </a:r>
            <a:endParaRPr lang="it-IT" sz="1600" dirty="0"/>
          </a:p>
        </p:txBody>
      </p:sp>
      <p:sp>
        <p:nvSpPr>
          <p:cNvPr id="10" name="CasellaDiTesto 9"/>
          <p:cNvSpPr txBox="1"/>
          <p:nvPr/>
        </p:nvSpPr>
        <p:spPr>
          <a:xfrm flipH="1">
            <a:off x="5306405" y="4641462"/>
            <a:ext cx="3024000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Questo blocco personalizzato fa girare il robot a sinistra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227902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Passo</a:t>
            </a:r>
            <a:r>
              <a:rPr lang="en-US" dirty="0" smtClean="0"/>
              <a:t> 3B</a:t>
            </a:r>
            <a:r>
              <a:rPr lang="en-US" dirty="0"/>
              <a:t>: </a:t>
            </a:r>
            <a:r>
              <a:rPr lang="en-US" dirty="0" err="1" smtClean="0"/>
              <a:t>dentro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blocco</a:t>
            </a:r>
            <a:r>
              <a:rPr lang="en-US" dirty="0" smtClean="0"/>
              <a:t> </a:t>
            </a:r>
            <a:r>
              <a:rPr lang="en-US" dirty="0" err="1" smtClean="0"/>
              <a:t>personalizzato</a:t>
            </a:r>
            <a:r>
              <a:rPr lang="en-US" dirty="0" smtClean="0"/>
              <a:t> per </a:t>
            </a:r>
            <a:r>
              <a:rPr lang="en-US" dirty="0" err="1" smtClean="0"/>
              <a:t>girare</a:t>
            </a:r>
            <a:r>
              <a:rPr lang="en-US" dirty="0" smtClean="0"/>
              <a:t> a </a:t>
            </a:r>
            <a:r>
              <a:rPr lang="en-US" dirty="0" err="1" smtClean="0"/>
              <a:t>destra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46" b="10441"/>
          <a:stretch/>
        </p:blipFill>
        <p:spPr>
          <a:xfrm>
            <a:off x="396240" y="1524319"/>
            <a:ext cx="8245474" cy="4503204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 flipH="1">
            <a:off x="788655" y="1910665"/>
            <a:ext cx="7536637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Questo programma è lo </a:t>
            </a:r>
            <a:r>
              <a:rPr lang="it-IT" sz="1600" dirty="0" err="1" smtClean="0"/>
              <a:t>step</a:t>
            </a:r>
            <a:r>
              <a:rPr lang="it-IT" sz="1600" dirty="0" smtClean="0"/>
              <a:t> 2 convertito in blocco personalizzato con due input numerici: gradi e potenza</a:t>
            </a:r>
            <a:endParaRPr lang="it-IT" sz="1600" dirty="0"/>
          </a:p>
        </p:txBody>
      </p:sp>
      <p:sp>
        <p:nvSpPr>
          <p:cNvPr id="9" name="CasellaDiTesto 8"/>
          <p:cNvSpPr txBox="1"/>
          <p:nvPr/>
        </p:nvSpPr>
        <p:spPr>
          <a:xfrm flipH="1">
            <a:off x="3642915" y="4742784"/>
            <a:ext cx="189191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Questo blocco converte i gradi di goniometro in gradi del motore</a:t>
            </a:r>
            <a:endParaRPr lang="it-IT" sz="1600" dirty="0"/>
          </a:p>
        </p:txBody>
      </p:sp>
      <p:sp>
        <p:nvSpPr>
          <p:cNvPr id="10" name="CasellaDiTesto 9"/>
          <p:cNvSpPr txBox="1"/>
          <p:nvPr/>
        </p:nvSpPr>
        <p:spPr>
          <a:xfrm flipH="1">
            <a:off x="6433378" y="4682818"/>
            <a:ext cx="208330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Facciamo girare il motore della quantità di gradi calcolati nel blocco precedente</a:t>
            </a:r>
          </a:p>
          <a:p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303177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Passo</a:t>
            </a:r>
            <a:r>
              <a:rPr lang="en-US" dirty="0" smtClean="0"/>
              <a:t> 3B</a:t>
            </a:r>
            <a:r>
              <a:rPr lang="en-US" dirty="0"/>
              <a:t>: </a:t>
            </a:r>
            <a:r>
              <a:rPr lang="en-US" dirty="0" err="1" smtClean="0"/>
              <a:t>dentro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blocco</a:t>
            </a:r>
            <a:r>
              <a:rPr lang="en-US" dirty="0" smtClean="0"/>
              <a:t> </a:t>
            </a:r>
            <a:r>
              <a:rPr lang="en-US" dirty="0" err="1" smtClean="0"/>
              <a:t>personalizzato</a:t>
            </a:r>
            <a:r>
              <a:rPr lang="en-US" dirty="0" smtClean="0"/>
              <a:t> per </a:t>
            </a:r>
            <a:r>
              <a:rPr lang="en-US" dirty="0" err="1" smtClean="0"/>
              <a:t>girare</a:t>
            </a:r>
            <a:r>
              <a:rPr lang="en-US" dirty="0" smtClean="0"/>
              <a:t> a </a:t>
            </a:r>
            <a:r>
              <a:rPr lang="en-US" dirty="0" err="1" smtClean="0"/>
              <a:t>sinistra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 descr="LEGO MINDSTORMS Education EV3 Teacher Editio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0" t="23174" r="45500" b="42271"/>
          <a:stretch/>
        </p:blipFill>
        <p:spPr>
          <a:xfrm>
            <a:off x="401520" y="1722120"/>
            <a:ext cx="7941744" cy="4191476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 flipH="1">
            <a:off x="554729" y="1995729"/>
            <a:ext cx="7536637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Questo programma è lo </a:t>
            </a:r>
            <a:r>
              <a:rPr lang="it-IT" sz="1600" dirty="0" err="1" smtClean="0"/>
              <a:t>step</a:t>
            </a:r>
            <a:r>
              <a:rPr lang="it-IT" sz="1600" dirty="0" smtClean="0"/>
              <a:t> 2 convertito in blocco personalizzato con due input numerici: gradi e potenza. Il tutto è stato convertito per fare ruotare il robot a sinistra.</a:t>
            </a:r>
            <a:endParaRPr lang="it-IT" sz="1600" dirty="0"/>
          </a:p>
        </p:txBody>
      </p:sp>
      <p:sp>
        <p:nvSpPr>
          <p:cNvPr id="8" name="CasellaDiTesto 7"/>
          <p:cNvSpPr txBox="1"/>
          <p:nvPr/>
        </p:nvSpPr>
        <p:spPr>
          <a:xfrm flipH="1">
            <a:off x="3547218" y="4636454"/>
            <a:ext cx="1836000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Questo blocco converte i gradi di goniometro in gradi del motore</a:t>
            </a:r>
            <a:endParaRPr lang="it-IT" sz="1600" dirty="0"/>
          </a:p>
        </p:txBody>
      </p:sp>
      <p:sp>
        <p:nvSpPr>
          <p:cNvPr id="9" name="CasellaDiTesto 8"/>
          <p:cNvSpPr txBox="1"/>
          <p:nvPr/>
        </p:nvSpPr>
        <p:spPr>
          <a:xfrm flipH="1">
            <a:off x="5699036" y="4640286"/>
            <a:ext cx="2484000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Facciamo girare il motore della quantità di gradi calcolati nel blocco precedente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222503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Discussione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200" dirty="0"/>
              <a:t>   </a:t>
            </a:r>
            <a:r>
              <a:rPr lang="en-US" dirty="0" err="1"/>
              <a:t>Perché</a:t>
            </a:r>
            <a:r>
              <a:rPr lang="en-US" dirty="0"/>
              <a:t> un </a:t>
            </a:r>
            <a:r>
              <a:rPr lang="en-US" dirty="0" err="1"/>
              <a:t>blocco</a:t>
            </a:r>
            <a:r>
              <a:rPr lang="en-US" dirty="0"/>
              <a:t> </a:t>
            </a:r>
            <a:r>
              <a:rPr lang="en-US" dirty="0" err="1"/>
              <a:t>personalizzato</a:t>
            </a:r>
            <a:r>
              <a:rPr lang="en-US" dirty="0"/>
              <a:t> </a:t>
            </a:r>
            <a:r>
              <a:rPr lang="en-US" dirty="0" smtClean="0"/>
              <a:t>per </a:t>
            </a:r>
            <a:r>
              <a:rPr lang="en-US" dirty="0" err="1" smtClean="0"/>
              <a:t>ruotare</a:t>
            </a:r>
            <a:r>
              <a:rPr lang="en-US" dirty="0" smtClean="0"/>
              <a:t> è utile?</a:t>
            </a:r>
            <a:endParaRPr lang="en-US" dirty="0"/>
          </a:p>
          <a:p>
            <a:pPr marL="201168" lvl="1" indent="0">
              <a:buNone/>
            </a:pPr>
            <a:r>
              <a:rPr lang="en-US" dirty="0" err="1" smtClean="0"/>
              <a:t>Perchè</a:t>
            </a:r>
            <a:r>
              <a:rPr lang="en-US" dirty="0" smtClean="0"/>
              <a:t> </a:t>
            </a:r>
            <a:r>
              <a:rPr lang="en-US" dirty="0" err="1" smtClean="0"/>
              <a:t>potete</a:t>
            </a:r>
            <a:r>
              <a:rPr lang="en-US" dirty="0" smtClean="0"/>
              <a:t> </a:t>
            </a:r>
            <a:r>
              <a:rPr lang="en-US" dirty="0" err="1" smtClean="0"/>
              <a:t>misurare</a:t>
            </a:r>
            <a:r>
              <a:rPr lang="en-US" dirty="0" smtClean="0"/>
              <a:t> la </a:t>
            </a:r>
            <a:r>
              <a:rPr lang="en-US" dirty="0" err="1" smtClean="0"/>
              <a:t>rotazione</a:t>
            </a:r>
            <a:r>
              <a:rPr lang="en-US" dirty="0" smtClean="0"/>
              <a:t> con un </a:t>
            </a:r>
            <a:r>
              <a:rPr lang="en-US" dirty="0" err="1" smtClean="0"/>
              <a:t>goniometro</a:t>
            </a:r>
            <a:r>
              <a:rPr lang="en-US" dirty="0" smtClean="0"/>
              <a:t> e poi </a:t>
            </a:r>
            <a:r>
              <a:rPr lang="en-US" dirty="0" err="1" smtClean="0"/>
              <a:t>inserire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numero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vostro</a:t>
            </a:r>
            <a:r>
              <a:rPr lang="en-US" dirty="0" smtClean="0"/>
              <a:t> </a:t>
            </a:r>
            <a:r>
              <a:rPr lang="en-US" dirty="0" err="1" smtClean="0"/>
              <a:t>blocco</a:t>
            </a:r>
            <a:endParaRPr lang="en-US" dirty="0"/>
          </a:p>
          <a:p>
            <a:pPr lvl="1"/>
            <a:r>
              <a:rPr lang="it-IT" sz="2000" dirty="0"/>
              <a:t>La modifica degli input in una copia </a:t>
            </a:r>
            <a:r>
              <a:rPr lang="it-IT" sz="2000" dirty="0" smtClean="0"/>
              <a:t>del blocco  </a:t>
            </a:r>
            <a:r>
              <a:rPr lang="it-IT" sz="2000" dirty="0"/>
              <a:t>influenzerà un'altra sua copia?</a:t>
            </a:r>
          </a:p>
          <a:p>
            <a:r>
              <a:rPr lang="en-US" dirty="0" smtClean="0"/>
              <a:t>No. Ed è </a:t>
            </a:r>
            <a:r>
              <a:rPr lang="en-US" dirty="0" err="1" smtClean="0"/>
              <a:t>proprio</a:t>
            </a:r>
            <a:r>
              <a:rPr lang="en-US" dirty="0" smtClean="0"/>
              <a:t> </a:t>
            </a:r>
            <a:r>
              <a:rPr lang="en-US" dirty="0" err="1" smtClean="0"/>
              <a:t>questo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motivo</a:t>
            </a:r>
            <a:r>
              <a:rPr lang="en-US" dirty="0" smtClean="0"/>
              <a:t> per cui </a:t>
            </a:r>
            <a:r>
              <a:rPr lang="en-US" dirty="0" err="1" smtClean="0"/>
              <a:t>blocco</a:t>
            </a:r>
            <a:r>
              <a:rPr lang="en-US" dirty="0" smtClean="0"/>
              <a:t> </a:t>
            </a:r>
            <a:r>
              <a:rPr lang="en-US" dirty="0" err="1" smtClean="0"/>
              <a:t>personalizzato</a:t>
            </a:r>
            <a:r>
              <a:rPr lang="en-US" dirty="0" smtClean="0"/>
              <a:t> è utile. </a:t>
            </a:r>
            <a:r>
              <a:rPr lang="en-US" dirty="0" err="1" smtClean="0"/>
              <a:t>Potrete</a:t>
            </a:r>
            <a:r>
              <a:rPr lang="en-US" dirty="0" smtClean="0"/>
              <a:t> </a:t>
            </a:r>
            <a:r>
              <a:rPr lang="en-US" dirty="0" err="1" smtClean="0"/>
              <a:t>utilizzare</a:t>
            </a:r>
            <a:r>
              <a:rPr lang="en-US" dirty="0" smtClean="0"/>
              <a:t> lo </a:t>
            </a:r>
            <a:r>
              <a:rPr lang="en-US" dirty="0" err="1" smtClean="0"/>
              <a:t>stesso</a:t>
            </a:r>
            <a:r>
              <a:rPr lang="en-US" dirty="0" smtClean="0"/>
              <a:t> </a:t>
            </a:r>
            <a:r>
              <a:rPr lang="en-US" dirty="0" err="1" smtClean="0"/>
              <a:t>blocco</a:t>
            </a:r>
            <a:r>
              <a:rPr lang="en-US" dirty="0" smtClean="0"/>
              <a:t> per </a:t>
            </a:r>
            <a:r>
              <a:rPr lang="en-US" dirty="0" err="1" smtClean="0"/>
              <a:t>tante</a:t>
            </a:r>
            <a:r>
              <a:rPr lang="en-US" dirty="0" smtClean="0"/>
              <a:t> volte, </a:t>
            </a:r>
            <a:r>
              <a:rPr lang="en-US" dirty="0" err="1" smtClean="0"/>
              <a:t>inserendo</a:t>
            </a:r>
            <a:r>
              <a:rPr lang="en-US" dirty="0" smtClean="0"/>
              <a:t> </a:t>
            </a:r>
            <a:r>
              <a:rPr lang="en-US" dirty="0" err="1" smtClean="0"/>
              <a:t>ogni</a:t>
            </a:r>
            <a:r>
              <a:rPr lang="en-US" dirty="0" smtClean="0"/>
              <a:t> </a:t>
            </a:r>
            <a:r>
              <a:rPr lang="en-US" dirty="0" err="1" smtClean="0"/>
              <a:t>volta</a:t>
            </a:r>
            <a:r>
              <a:rPr lang="en-US" dirty="0" smtClean="0"/>
              <a:t> </a:t>
            </a:r>
            <a:r>
              <a:rPr lang="en-US" dirty="0" err="1" smtClean="0"/>
              <a:t>valori</a:t>
            </a:r>
            <a:r>
              <a:rPr lang="en-US" dirty="0" smtClean="0"/>
              <a:t> </a:t>
            </a:r>
            <a:r>
              <a:rPr lang="en-US" dirty="0" err="1" smtClean="0"/>
              <a:t>diversi</a:t>
            </a:r>
            <a:r>
              <a:rPr lang="en-US" dirty="0" smtClean="0"/>
              <a:t> </a:t>
            </a:r>
            <a:r>
              <a:rPr lang="en-US" dirty="0" err="1" smtClean="0"/>
              <a:t>sia</a:t>
            </a:r>
            <a:r>
              <a:rPr lang="en-US" dirty="0" smtClean="0"/>
              <a:t> per la </a:t>
            </a:r>
            <a:r>
              <a:rPr lang="en-US" dirty="0" err="1" smtClean="0"/>
              <a:t>potenza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per i </a:t>
            </a:r>
            <a:r>
              <a:rPr lang="en-US" dirty="0" err="1" smtClean="0"/>
              <a:t>gradi</a:t>
            </a:r>
            <a:r>
              <a:rPr lang="en-US" dirty="0" smtClean="0"/>
              <a:t> (o per </a:t>
            </a:r>
            <a:r>
              <a:rPr lang="en-US" dirty="0" err="1" smtClean="0"/>
              <a:t>qualche</a:t>
            </a:r>
            <a:r>
              <a:rPr lang="en-US" dirty="0" smtClean="0"/>
              <a:t> </a:t>
            </a:r>
            <a:r>
              <a:rPr lang="en-US" dirty="0" err="1" smtClean="0"/>
              <a:t>altro</a:t>
            </a:r>
            <a:r>
              <a:rPr lang="en-US" dirty="0" smtClean="0"/>
              <a:t> </a:t>
            </a:r>
            <a:r>
              <a:rPr lang="en-US" dirty="0" err="1" smtClean="0"/>
              <a:t>parametro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decidete</a:t>
            </a:r>
            <a:r>
              <a:rPr lang="en-US" dirty="0" smtClean="0"/>
              <a:t> di </a:t>
            </a:r>
            <a:r>
              <a:rPr lang="en-US" dirty="0" err="1" smtClean="0"/>
              <a:t>scegliere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sz="2000" dirty="0"/>
              <a:t>Si </a:t>
            </a:r>
            <a:r>
              <a:rPr lang="en-US" sz="2000" dirty="0" err="1"/>
              <a:t>può</a:t>
            </a:r>
            <a:r>
              <a:rPr lang="en-US" sz="2000" dirty="0"/>
              <a:t> </a:t>
            </a:r>
            <a:r>
              <a:rPr lang="en-US" sz="2000" dirty="0" err="1"/>
              <a:t>alterare</a:t>
            </a:r>
            <a:r>
              <a:rPr lang="en-US" sz="2000" dirty="0"/>
              <a:t> un </a:t>
            </a:r>
            <a:r>
              <a:rPr lang="en-US" sz="2000" dirty="0" err="1"/>
              <a:t>blocco</a:t>
            </a:r>
            <a:r>
              <a:rPr lang="en-US" sz="2000" dirty="0"/>
              <a:t> </a:t>
            </a:r>
            <a:r>
              <a:rPr lang="en-US" sz="2000" dirty="0" err="1"/>
              <a:t>personalizzato</a:t>
            </a:r>
            <a:r>
              <a:rPr lang="en-US" sz="2000" dirty="0"/>
              <a:t> </a:t>
            </a:r>
            <a:r>
              <a:rPr lang="en-US" sz="2000" dirty="0" err="1"/>
              <a:t>dopo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è </a:t>
            </a:r>
            <a:r>
              <a:rPr lang="en-US" sz="2000" dirty="0" err="1"/>
              <a:t>stato</a:t>
            </a:r>
            <a:r>
              <a:rPr lang="en-US" sz="2000" dirty="0"/>
              <a:t> </a:t>
            </a:r>
            <a:r>
              <a:rPr lang="en-US" sz="2000" dirty="0" err="1"/>
              <a:t>completato</a:t>
            </a:r>
            <a:r>
              <a:rPr lang="en-US" sz="2000" dirty="0"/>
              <a:t>?</a:t>
            </a:r>
          </a:p>
          <a:p>
            <a:pPr marL="201168" lvl="1" indent="0">
              <a:buNone/>
            </a:pPr>
            <a:r>
              <a:rPr lang="en-US" dirty="0" smtClean="0"/>
              <a:t>Si </a:t>
            </a:r>
            <a:r>
              <a:rPr lang="en-US" dirty="0" err="1" smtClean="0"/>
              <a:t>possono</a:t>
            </a:r>
            <a:r>
              <a:rPr lang="en-US" dirty="0" smtClean="0"/>
              <a:t> </a:t>
            </a:r>
            <a:r>
              <a:rPr lang="en-US" dirty="0" err="1" smtClean="0"/>
              <a:t>cambiare</a:t>
            </a:r>
            <a:r>
              <a:rPr lang="en-US" dirty="0" smtClean="0"/>
              <a:t> i </a:t>
            </a:r>
            <a:r>
              <a:rPr lang="en-US" dirty="0" err="1" smtClean="0"/>
              <a:t>contenuti</a:t>
            </a:r>
            <a:r>
              <a:rPr lang="en-US" dirty="0" smtClean="0"/>
              <a:t> ma non i </a:t>
            </a:r>
            <a:r>
              <a:rPr lang="en-US" dirty="0" err="1" smtClean="0"/>
              <a:t>blocchi</a:t>
            </a:r>
            <a:r>
              <a:rPr lang="en-US" dirty="0" smtClean="0"/>
              <a:t> </a:t>
            </a:r>
            <a:r>
              <a:rPr lang="en-US" dirty="0" err="1" smtClean="0"/>
              <a:t>grigi</a:t>
            </a:r>
            <a:r>
              <a:rPr lang="en-US" dirty="0" smtClean="0"/>
              <a:t> (</a:t>
            </a:r>
            <a:r>
              <a:rPr lang="en-US" dirty="0" err="1" smtClean="0"/>
              <a:t>cioè</a:t>
            </a:r>
            <a:r>
              <a:rPr lang="en-US" dirty="0" smtClean="0"/>
              <a:t> i </a:t>
            </a:r>
            <a:r>
              <a:rPr lang="en-US" dirty="0" err="1" smtClean="0"/>
              <a:t>parametri</a:t>
            </a:r>
            <a:r>
              <a:rPr lang="en-US" dirty="0" smtClean="0"/>
              <a:t> di input e output). Se  </a:t>
            </a:r>
            <a:r>
              <a:rPr lang="en-US" dirty="0" err="1" smtClean="0"/>
              <a:t>avete</a:t>
            </a:r>
            <a:r>
              <a:rPr lang="en-US" dirty="0" smtClean="0"/>
              <a:t> </a:t>
            </a:r>
            <a:r>
              <a:rPr lang="en-US" dirty="0" err="1" smtClean="0"/>
              <a:t>bisogno</a:t>
            </a:r>
            <a:r>
              <a:rPr lang="en-US" dirty="0" smtClean="0"/>
              <a:t> di </a:t>
            </a:r>
            <a:r>
              <a:rPr lang="en-US" dirty="0" err="1" smtClean="0"/>
              <a:t>cambiare</a:t>
            </a:r>
            <a:r>
              <a:rPr lang="en-US" dirty="0" smtClean="0"/>
              <a:t> </a:t>
            </a:r>
            <a:r>
              <a:rPr lang="en-US" dirty="0" err="1" smtClean="0"/>
              <a:t>questi</a:t>
            </a:r>
            <a:r>
              <a:rPr lang="en-US" dirty="0" smtClean="0"/>
              <a:t> </a:t>
            </a:r>
            <a:r>
              <a:rPr lang="en-US" dirty="0" err="1" smtClean="0"/>
              <a:t>parametri</a:t>
            </a:r>
            <a:r>
              <a:rPr lang="en-US" dirty="0" smtClean="0"/>
              <a:t>, </a:t>
            </a:r>
            <a:r>
              <a:rPr lang="en-US" dirty="0" err="1" smtClean="0"/>
              <a:t>dovrete</a:t>
            </a:r>
            <a:r>
              <a:rPr lang="en-US" dirty="0" smtClean="0"/>
              <a:t> </a:t>
            </a:r>
            <a:r>
              <a:rPr lang="en-US" dirty="0" err="1" smtClean="0"/>
              <a:t>rifare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blocco</a:t>
            </a:r>
            <a:r>
              <a:rPr lang="en-US" dirty="0" smtClean="0"/>
              <a:t> </a:t>
            </a:r>
            <a:r>
              <a:rPr lang="en-US" dirty="0" err="1" smtClean="0"/>
              <a:t>personalizzato</a:t>
            </a:r>
            <a:r>
              <a:rPr lang="en-US" dirty="0" smtClean="0"/>
              <a:t>.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2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Questo</a:t>
            </a:r>
            <a:r>
              <a:rPr lang="en-US" dirty="0" smtClean="0"/>
              <a:t> tutorial è </a:t>
            </a:r>
            <a:r>
              <a:rPr lang="en-US" dirty="0" err="1" smtClean="0"/>
              <a:t>stato</a:t>
            </a:r>
            <a:r>
              <a:rPr lang="en-US" dirty="0" smtClean="0"/>
              <a:t> </a:t>
            </a:r>
            <a:r>
              <a:rPr lang="en-US" dirty="0" err="1" smtClean="0"/>
              <a:t>creato</a:t>
            </a:r>
            <a:r>
              <a:rPr lang="en-US" dirty="0" smtClean="0"/>
              <a:t> da Sanjay </a:t>
            </a:r>
            <a:r>
              <a:rPr lang="en-US" dirty="0"/>
              <a:t>Seshan and Arvind Seshan</a:t>
            </a:r>
          </a:p>
          <a:p>
            <a:r>
              <a:rPr lang="en-US" dirty="0" err="1" smtClean="0"/>
              <a:t>Altre</a:t>
            </a:r>
            <a:r>
              <a:rPr lang="en-US" dirty="0" smtClean="0"/>
              <a:t> </a:t>
            </a:r>
            <a:r>
              <a:rPr lang="en-US" dirty="0" err="1" smtClean="0"/>
              <a:t>lezioni</a:t>
            </a:r>
            <a:r>
              <a:rPr lang="en-US" dirty="0" smtClean="0"/>
              <a:t>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disponibili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www.ev3lessons.com</a:t>
            </a:r>
            <a:endParaRPr lang="en-US" dirty="0" smtClean="0"/>
          </a:p>
          <a:p>
            <a:r>
              <a:rPr lang="en-US" dirty="0" err="1" smtClean="0"/>
              <a:t>Traduzione</a:t>
            </a:r>
            <a:r>
              <a:rPr lang="en-US" dirty="0" smtClean="0"/>
              <a:t>: Giuseppe </a:t>
            </a:r>
            <a:r>
              <a:rPr lang="en-US" smtClean="0"/>
              <a:t>Comis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questo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lavoro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è sotto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licenza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di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12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Obiettivi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lezione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Creare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blocchi</a:t>
            </a:r>
            <a:r>
              <a:rPr lang="en-US" dirty="0" smtClean="0"/>
              <a:t> </a:t>
            </a:r>
            <a:r>
              <a:rPr lang="en-US" dirty="0" err="1" smtClean="0"/>
              <a:t>personalizzati</a:t>
            </a:r>
            <a:r>
              <a:rPr lang="en-US" dirty="0" smtClean="0"/>
              <a:t> </a:t>
            </a:r>
            <a:r>
              <a:rPr lang="en-US" dirty="0" err="1" smtClean="0"/>
              <a:t>utili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Imparare</a:t>
            </a:r>
            <a:r>
              <a:rPr lang="en-US" dirty="0" smtClean="0"/>
              <a:t> a fare </a:t>
            </a:r>
            <a:r>
              <a:rPr lang="en-US" dirty="0" err="1" smtClean="0"/>
              <a:t>blocchi</a:t>
            </a:r>
            <a:r>
              <a:rPr lang="en-US" dirty="0" smtClean="0"/>
              <a:t> </a:t>
            </a:r>
            <a:r>
              <a:rPr lang="en-US" dirty="0" err="1" smtClean="0"/>
              <a:t>personalizzati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riceveranno</a:t>
            </a:r>
            <a:r>
              <a:rPr lang="en-US" dirty="0" smtClean="0"/>
              <a:t> in </a:t>
            </a:r>
            <a:r>
              <a:rPr lang="en-US" dirty="0" err="1" smtClean="0"/>
              <a:t>tutto</a:t>
            </a:r>
            <a:r>
              <a:rPr lang="en-US" dirty="0" smtClean="0"/>
              <a:t> </a:t>
            </a:r>
            <a:r>
              <a:rPr lang="en-US" dirty="0" err="1" smtClean="0"/>
              <a:t>basati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misurazioni</a:t>
            </a:r>
            <a:r>
              <a:rPr lang="en-US" dirty="0" smtClean="0"/>
              <a:t> </a:t>
            </a:r>
            <a:r>
              <a:rPr lang="en-US" dirty="0" err="1" smtClean="0"/>
              <a:t>fatte</a:t>
            </a:r>
            <a:r>
              <a:rPr lang="en-US" dirty="0" smtClean="0"/>
              <a:t> con un </a:t>
            </a:r>
            <a:r>
              <a:rPr lang="en-US" dirty="0" err="1" smtClean="0"/>
              <a:t>goniometro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Realizzare</a:t>
            </a:r>
            <a:r>
              <a:rPr lang="en-US" dirty="0" smtClean="0"/>
              <a:t> un </a:t>
            </a:r>
            <a:r>
              <a:rPr lang="en-US" dirty="0" err="1" smtClean="0"/>
              <a:t>blocco</a:t>
            </a:r>
            <a:r>
              <a:rPr lang="en-US" dirty="0" smtClean="0"/>
              <a:t> </a:t>
            </a:r>
            <a:r>
              <a:rPr lang="en-US" dirty="0" err="1" smtClean="0"/>
              <a:t>personalizzato</a:t>
            </a:r>
            <a:r>
              <a:rPr lang="en-US" dirty="0" smtClean="0"/>
              <a:t> per </a:t>
            </a:r>
            <a:r>
              <a:rPr lang="en-US" dirty="0" err="1" smtClean="0"/>
              <a:t>ruotare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 smtClean="0"/>
              <a:t>Prerequisiti</a:t>
            </a:r>
            <a:r>
              <a:rPr lang="en-US" dirty="0" smtClean="0"/>
              <a:t>: </a:t>
            </a:r>
            <a:r>
              <a:rPr lang="en-US" dirty="0" err="1" smtClean="0"/>
              <a:t>ruotare</a:t>
            </a:r>
            <a:r>
              <a:rPr lang="en-US" dirty="0" smtClean="0"/>
              <a:t>, </a:t>
            </a:r>
            <a:r>
              <a:rPr lang="en-US" dirty="0" err="1" smtClean="0"/>
              <a:t>blocchi</a:t>
            </a:r>
            <a:r>
              <a:rPr lang="en-US" dirty="0" smtClean="0"/>
              <a:t> </a:t>
            </a:r>
            <a:r>
              <a:rPr lang="en-US" dirty="0" err="1" smtClean="0"/>
              <a:t>personalizzati</a:t>
            </a:r>
            <a:r>
              <a:rPr lang="en-US" dirty="0" smtClean="0"/>
              <a:t> con input e output, </a:t>
            </a:r>
            <a:r>
              <a:rPr lang="en-US" dirty="0" err="1" smtClean="0"/>
              <a:t>fili</a:t>
            </a:r>
            <a:r>
              <a:rPr lang="en-US" dirty="0" smtClean="0"/>
              <a:t> </a:t>
            </a:r>
            <a:r>
              <a:rPr lang="en-US" dirty="0" err="1" smtClean="0"/>
              <a:t>dati</a:t>
            </a:r>
            <a:r>
              <a:rPr lang="en-US" dirty="0" smtClean="0"/>
              <a:t>, </a:t>
            </a:r>
            <a:r>
              <a:rPr lang="en-US" dirty="0" err="1" smtClean="0"/>
              <a:t>blocchi</a:t>
            </a:r>
            <a:r>
              <a:rPr lang="en-US" dirty="0" smtClean="0"/>
              <a:t> di </a:t>
            </a:r>
            <a:r>
              <a:rPr lang="en-US" dirty="0" err="1" smtClean="0"/>
              <a:t>calcolo</a:t>
            </a:r>
            <a:r>
              <a:rPr lang="en-US" dirty="0" smtClean="0"/>
              <a:t> </a:t>
            </a:r>
            <a:r>
              <a:rPr lang="en-US" dirty="0" err="1" smtClean="0"/>
              <a:t>matematico</a:t>
            </a:r>
            <a:r>
              <a:rPr lang="en-US" dirty="0" smtClean="0"/>
              <a:t>, e Port </a:t>
            </a:r>
            <a:r>
              <a:rPr lang="en-US" dirty="0"/>
              <a:t>View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4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29" b="97714" l="500" r="98833">
                        <a14:foregroundMark x1="20000" y1="59143" x2="20000" y2="59143"/>
                        <a14:foregroundMark x1="5500" y1="87429" x2="5500" y2="87429"/>
                        <a14:foregroundMark x1="4667" y1="90857" x2="4667" y2="90857"/>
                        <a14:foregroundMark x1="21333" y1="53429" x2="21333" y2="53429"/>
                        <a14:foregroundMark x1="25667" y1="43714" x2="25667" y2="43714"/>
                        <a14:foregroundMark x1="30833" y1="34857" x2="30833" y2="34857"/>
                        <a14:foregroundMark x1="36833" y1="32571" x2="36833" y2="32571"/>
                        <a14:foregroundMark x1="42500" y1="25714" x2="42500" y2="25714"/>
                        <a14:foregroundMark x1="50000" y1="25143" x2="50000" y2="25143"/>
                        <a14:foregroundMark x1="46333" y1="25143" x2="46333" y2="25143"/>
                        <a14:foregroundMark x1="52667" y1="26000" x2="52667" y2="26000"/>
                        <a14:foregroundMark x1="54167" y1="26857" x2="54167" y2="26857"/>
                        <a14:foregroundMark x1="58333" y1="29143" x2="58333" y2="29143"/>
                        <a14:foregroundMark x1="61000" y1="26000" x2="61000" y2="26000"/>
                        <a14:foregroundMark x1="64833" y1="33429" x2="64833" y2="33429"/>
                        <a14:foregroundMark x1="96500" y1="92000" x2="96500" y2="92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24609" y="1540970"/>
            <a:ext cx="1875868" cy="10942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Rotazioni</a:t>
            </a:r>
            <a:r>
              <a:rPr lang="en-US" dirty="0" smtClean="0"/>
              <a:t> vs</a:t>
            </a:r>
            <a:r>
              <a:rPr lang="en-US" dirty="0"/>
              <a:t>. </a:t>
            </a:r>
            <a:r>
              <a:rPr lang="en-US" dirty="0" err="1" smtClean="0"/>
              <a:t>gradi</a:t>
            </a:r>
            <a:r>
              <a:rPr lang="en-US" dirty="0" smtClean="0"/>
              <a:t> di un </a:t>
            </a:r>
            <a:r>
              <a:rPr lang="en-US" dirty="0" err="1" smtClean="0"/>
              <a:t>goniometro</a:t>
            </a:r>
            <a:endParaRPr lang="en-US" dirty="0"/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237383" y="4273578"/>
            <a:ext cx="8242737" cy="915109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 smtClean="0"/>
              <a:t>Proprio</a:t>
            </a:r>
            <a:r>
              <a:rPr lang="en-US" sz="1800" dirty="0" smtClean="0"/>
              <a:t> come in </a:t>
            </a:r>
            <a:r>
              <a:rPr lang="en-US" sz="1800" dirty="0" err="1" smtClean="0"/>
              <a:t>Move_CM</a:t>
            </a:r>
            <a:r>
              <a:rPr lang="en-US" sz="1800" dirty="0"/>
              <a:t>, </a:t>
            </a:r>
            <a:r>
              <a:rPr lang="en-US" sz="1800" dirty="0" err="1" smtClean="0"/>
              <a:t>potete</a:t>
            </a:r>
            <a:r>
              <a:rPr lang="en-US" sz="1800" dirty="0" smtClean="0"/>
              <a:t> </a:t>
            </a:r>
            <a:r>
              <a:rPr lang="en-US" sz="1800" dirty="0" err="1" smtClean="0"/>
              <a:t>anche</a:t>
            </a:r>
            <a:r>
              <a:rPr lang="en-US" sz="1800" dirty="0" smtClean="0"/>
              <a:t> </a:t>
            </a:r>
            <a:r>
              <a:rPr lang="en-US" sz="1800" dirty="0" err="1" smtClean="0"/>
              <a:t>creare</a:t>
            </a:r>
            <a:r>
              <a:rPr lang="en-US" sz="1800" dirty="0" smtClean="0"/>
              <a:t> un </a:t>
            </a:r>
            <a:r>
              <a:rPr lang="en-US" sz="1800" dirty="0" err="1" smtClean="0"/>
              <a:t>blocco</a:t>
            </a:r>
            <a:r>
              <a:rPr lang="en-US" sz="1800" dirty="0" smtClean="0"/>
              <a:t> </a:t>
            </a:r>
            <a:r>
              <a:rPr lang="en-US" sz="1800" dirty="0" err="1" smtClean="0"/>
              <a:t>personalizzato</a:t>
            </a:r>
            <a:r>
              <a:rPr lang="en-US" sz="1800" dirty="0" smtClean="0"/>
              <a:t> per </a:t>
            </a:r>
            <a:r>
              <a:rPr lang="en-US" sz="1800" dirty="0" err="1" smtClean="0"/>
              <a:t>ruotare</a:t>
            </a:r>
            <a:r>
              <a:rPr lang="en-US" sz="1800" dirty="0" smtClean="0"/>
              <a:t>. </a:t>
            </a:r>
            <a:r>
              <a:rPr lang="en-US" sz="1800" dirty="0"/>
              <a:t>In Move Centimeters, </a:t>
            </a:r>
            <a:r>
              <a:rPr lang="en-US" sz="1800" dirty="0" err="1" smtClean="0"/>
              <a:t>abbiamo</a:t>
            </a:r>
            <a:r>
              <a:rPr lang="en-US" sz="1800" dirty="0" smtClean="0"/>
              <a:t> </a:t>
            </a:r>
            <a:r>
              <a:rPr lang="en-US" sz="1800" dirty="0" err="1" smtClean="0"/>
              <a:t>dovuto</a:t>
            </a:r>
            <a:r>
              <a:rPr lang="en-US" sz="1800" dirty="0" smtClean="0"/>
              <a:t> </a:t>
            </a:r>
            <a:r>
              <a:rPr lang="en-US" sz="1800" dirty="0" err="1" smtClean="0"/>
              <a:t>calcolare</a:t>
            </a:r>
            <a:r>
              <a:rPr lang="en-US" sz="1800" dirty="0" smtClean="0"/>
              <a:t> di </a:t>
            </a:r>
            <a:r>
              <a:rPr lang="en-US" sz="1800" dirty="0" err="1" smtClean="0"/>
              <a:t>quanto</a:t>
            </a:r>
            <a:r>
              <a:rPr lang="en-US" sz="1800" dirty="0" smtClean="0"/>
              <a:t> </a:t>
            </a:r>
            <a:r>
              <a:rPr lang="en-US" sz="1800" dirty="0" err="1" smtClean="0"/>
              <a:t>devono</a:t>
            </a:r>
            <a:r>
              <a:rPr lang="en-US" sz="1800" dirty="0" smtClean="0"/>
              <a:t> </a:t>
            </a:r>
            <a:r>
              <a:rPr lang="en-US" sz="1800" dirty="0" err="1" smtClean="0"/>
              <a:t>girare</a:t>
            </a:r>
            <a:r>
              <a:rPr lang="en-US" sz="1800" dirty="0" smtClean="0"/>
              <a:t> le </a:t>
            </a:r>
            <a:r>
              <a:rPr lang="en-US" sz="1800" dirty="0" err="1" smtClean="0"/>
              <a:t>ruote</a:t>
            </a:r>
            <a:r>
              <a:rPr lang="en-US" sz="1800" dirty="0" smtClean="0"/>
              <a:t> del robot per </a:t>
            </a:r>
            <a:r>
              <a:rPr lang="en-US" sz="1800" dirty="0" err="1" smtClean="0"/>
              <a:t>ogni</a:t>
            </a:r>
            <a:r>
              <a:rPr lang="en-US" sz="1800" dirty="0" smtClean="0"/>
              <a:t> </a:t>
            </a:r>
            <a:r>
              <a:rPr lang="en-US" sz="1800" dirty="0" err="1" smtClean="0"/>
              <a:t>centimetro</a:t>
            </a:r>
            <a:r>
              <a:rPr lang="en-US" sz="1800" dirty="0" smtClean="0"/>
              <a:t>.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Per </a:t>
            </a:r>
            <a:r>
              <a:rPr lang="en-US" sz="1800" dirty="0" err="1" smtClean="0"/>
              <a:t>realizzare</a:t>
            </a:r>
            <a:r>
              <a:rPr lang="en-US" sz="1800" dirty="0" smtClean="0"/>
              <a:t> un </a:t>
            </a:r>
            <a:r>
              <a:rPr lang="en-US" sz="1800" dirty="0" err="1" smtClean="0"/>
              <a:t>blocco</a:t>
            </a:r>
            <a:r>
              <a:rPr lang="en-US" sz="1800" dirty="0" smtClean="0"/>
              <a:t> </a:t>
            </a:r>
            <a:r>
              <a:rPr lang="en-US" sz="1800" dirty="0" err="1" smtClean="0"/>
              <a:t>personalizzato</a:t>
            </a:r>
            <a:r>
              <a:rPr lang="en-US" sz="1800" dirty="0" smtClean="0"/>
              <a:t> </a:t>
            </a:r>
            <a:r>
              <a:rPr lang="en-US" sz="1800" dirty="0" err="1" smtClean="0"/>
              <a:t>che</a:t>
            </a:r>
            <a:r>
              <a:rPr lang="en-US" sz="1800" dirty="0" smtClean="0"/>
              <a:t> </a:t>
            </a:r>
            <a:r>
              <a:rPr lang="en-US" sz="1800" dirty="0" err="1" smtClean="0"/>
              <a:t>faccia</a:t>
            </a:r>
            <a:r>
              <a:rPr lang="en-US" sz="1800" dirty="0" smtClean="0"/>
              <a:t> </a:t>
            </a:r>
            <a:r>
              <a:rPr lang="en-US" sz="1800" dirty="0" err="1" smtClean="0"/>
              <a:t>ruotare</a:t>
            </a:r>
            <a:r>
              <a:rPr lang="en-US" sz="1800" dirty="0" smtClean="0"/>
              <a:t> in </a:t>
            </a:r>
            <a:r>
              <a:rPr lang="en-US" sz="1800" dirty="0" err="1" smtClean="0"/>
              <a:t>gradi</a:t>
            </a:r>
            <a:r>
              <a:rPr lang="en-US" sz="1800" dirty="0" smtClean="0"/>
              <a:t>, </a:t>
            </a:r>
            <a:r>
              <a:rPr lang="en-US" sz="1800" dirty="0" err="1" smtClean="0"/>
              <a:t>dobbiamo</a:t>
            </a:r>
            <a:r>
              <a:rPr lang="en-US" sz="1800" dirty="0" smtClean="0"/>
              <a:t> </a:t>
            </a:r>
            <a:r>
              <a:rPr lang="en-US" sz="1800" dirty="0" err="1" smtClean="0"/>
              <a:t>calcolare</a:t>
            </a:r>
            <a:r>
              <a:rPr lang="en-US" sz="1800" dirty="0" smtClean="0"/>
              <a:t> </a:t>
            </a:r>
            <a:r>
              <a:rPr lang="en-US" sz="1800" dirty="0" err="1" smtClean="0"/>
              <a:t>quanto</a:t>
            </a:r>
            <a:r>
              <a:rPr lang="en-US" sz="1800" dirty="0" smtClean="0"/>
              <a:t> </a:t>
            </a:r>
            <a:r>
              <a:rPr lang="en-US" sz="1800" dirty="0" err="1" smtClean="0"/>
              <a:t>ruota</a:t>
            </a:r>
            <a:r>
              <a:rPr lang="en-US" sz="1800" dirty="0" smtClean="0"/>
              <a:t> </a:t>
            </a:r>
            <a:r>
              <a:rPr lang="en-US" sz="1800" dirty="0" err="1" smtClean="0"/>
              <a:t>il</a:t>
            </a:r>
            <a:r>
              <a:rPr lang="en-US" sz="1800" dirty="0" smtClean="0"/>
              <a:t> </a:t>
            </a:r>
            <a:r>
              <a:rPr lang="en-US" sz="1800" dirty="0" err="1" smtClean="0"/>
              <a:t>sensore</a:t>
            </a:r>
            <a:r>
              <a:rPr lang="en-US" sz="1800" dirty="0" smtClean="0"/>
              <a:t> di </a:t>
            </a:r>
            <a:r>
              <a:rPr lang="en-US" sz="1800" dirty="0" err="1" smtClean="0"/>
              <a:t>rotazione</a:t>
            </a:r>
            <a:r>
              <a:rPr lang="en-US" sz="1800" dirty="0" smtClean="0"/>
              <a:t> del </a:t>
            </a:r>
            <a:r>
              <a:rPr lang="en-US" sz="1800" dirty="0" err="1" smtClean="0"/>
              <a:t>motore</a:t>
            </a:r>
            <a:r>
              <a:rPr lang="en-US" sz="1800" dirty="0" smtClean="0"/>
              <a:t> per 1° di </a:t>
            </a:r>
            <a:r>
              <a:rPr lang="en-US" sz="1800" dirty="0" err="1" smtClean="0"/>
              <a:t>goniometro</a:t>
            </a:r>
            <a:endParaRPr lang="en-US" sz="18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1393370" y="1755311"/>
            <a:ext cx="830440" cy="598339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7199" y="2743570"/>
            <a:ext cx="40985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rotazione</a:t>
            </a:r>
            <a:r>
              <a:rPr lang="en-US" dirty="0" smtClean="0"/>
              <a:t> di 45° </a:t>
            </a:r>
            <a:r>
              <a:rPr lang="en-US" dirty="0" err="1" smtClean="0"/>
              <a:t>eseguita</a:t>
            </a:r>
            <a:r>
              <a:rPr lang="en-US" dirty="0" smtClean="0"/>
              <a:t> da un robot </a:t>
            </a:r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mondo</a:t>
            </a:r>
            <a:r>
              <a:rPr lang="en-US" dirty="0" smtClean="0"/>
              <a:t> </a:t>
            </a:r>
            <a:r>
              <a:rPr lang="en-US" dirty="0" err="1" smtClean="0"/>
              <a:t>reale</a:t>
            </a:r>
            <a:r>
              <a:rPr lang="en-US" dirty="0" smtClean="0"/>
              <a:t> </a:t>
            </a:r>
            <a:r>
              <a:rPr lang="en-US" dirty="0" err="1" smtClean="0"/>
              <a:t>può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misurata</a:t>
            </a:r>
            <a:r>
              <a:rPr lang="en-US" dirty="0" smtClean="0"/>
              <a:t> </a:t>
            </a:r>
            <a:r>
              <a:rPr lang="en-US" dirty="0" err="1" smtClean="0"/>
              <a:t>attraverso</a:t>
            </a:r>
            <a:r>
              <a:rPr lang="en-US" dirty="0" smtClean="0"/>
              <a:t> un </a:t>
            </a:r>
            <a:r>
              <a:rPr lang="en-US" dirty="0" err="1" smtClean="0"/>
              <a:t>goniometro</a:t>
            </a:r>
            <a:r>
              <a:rPr lang="en-US" dirty="0" smtClean="0"/>
              <a:t>. </a:t>
            </a:r>
            <a:r>
              <a:rPr lang="en-US" b="1" dirty="0" err="1">
                <a:solidFill>
                  <a:srgbClr val="0000FF"/>
                </a:solidFill>
              </a:rPr>
              <a:t>Chiameremo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err="1">
                <a:solidFill>
                  <a:srgbClr val="0000FF"/>
                </a:solidFill>
              </a:rPr>
              <a:t>questo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err="1">
                <a:solidFill>
                  <a:srgbClr val="0000FF"/>
                </a:solidFill>
              </a:rPr>
              <a:t>gradi</a:t>
            </a:r>
            <a:r>
              <a:rPr lang="en-US" b="1" dirty="0">
                <a:solidFill>
                  <a:srgbClr val="0000FF"/>
                </a:solidFill>
              </a:rPr>
              <a:t> di </a:t>
            </a:r>
            <a:r>
              <a:rPr lang="en-US" b="1" dirty="0" err="1" smtClean="0">
                <a:solidFill>
                  <a:srgbClr val="0000FF"/>
                </a:solidFill>
              </a:rPr>
              <a:t>gonionometro</a:t>
            </a:r>
            <a:r>
              <a:rPr lang="en-US" b="1" dirty="0" smtClean="0">
                <a:solidFill>
                  <a:srgbClr val="0000FF"/>
                </a:solidFill>
              </a:rPr>
              <a:t>.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31177" y="1214615"/>
            <a:ext cx="1679730" cy="167973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751838" y="2743570"/>
            <a:ext cx="2748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Potete</a:t>
            </a:r>
            <a:r>
              <a:rPr lang="en-US" dirty="0" smtClean="0"/>
              <a:t> </a:t>
            </a:r>
            <a:r>
              <a:rPr lang="en-US" dirty="0" err="1" smtClean="0"/>
              <a:t>utilizzare</a:t>
            </a:r>
            <a:r>
              <a:rPr lang="en-US" dirty="0" smtClean="0"/>
              <a:t> l’ EV3 per </a:t>
            </a:r>
            <a:r>
              <a:rPr lang="en-US" dirty="0" err="1" smtClean="0"/>
              <a:t>misurare</a:t>
            </a:r>
            <a:r>
              <a:rPr lang="en-US" dirty="0" smtClean="0"/>
              <a:t> </a:t>
            </a:r>
            <a:r>
              <a:rPr lang="en-US" dirty="0" err="1" smtClean="0"/>
              <a:t>quanto</a:t>
            </a:r>
            <a:r>
              <a:rPr lang="en-US" dirty="0" smtClean="0"/>
              <a:t> </a:t>
            </a:r>
            <a:r>
              <a:rPr lang="en-US" dirty="0" err="1" smtClean="0"/>
              <a:t>girano</a:t>
            </a:r>
            <a:r>
              <a:rPr lang="en-US" dirty="0" smtClean="0"/>
              <a:t> </a:t>
            </a:r>
            <a:r>
              <a:rPr lang="en-US" dirty="0" smtClean="0"/>
              <a:t>le </a:t>
            </a:r>
            <a:r>
              <a:rPr lang="en-US" dirty="0" err="1" smtClean="0"/>
              <a:t>ruote</a:t>
            </a:r>
            <a:r>
              <a:rPr lang="en-US" dirty="0" smtClean="0"/>
              <a:t>. </a:t>
            </a:r>
            <a:r>
              <a:rPr lang="en-US" b="1" dirty="0" err="1" smtClean="0">
                <a:solidFill>
                  <a:srgbClr val="008000"/>
                </a:solidFill>
              </a:rPr>
              <a:t>Chiamiamo</a:t>
            </a:r>
            <a:r>
              <a:rPr lang="en-US" b="1" dirty="0" smtClean="0">
                <a:solidFill>
                  <a:srgbClr val="008000"/>
                </a:solidFill>
              </a:rPr>
              <a:t> </a:t>
            </a:r>
            <a:r>
              <a:rPr lang="en-US" b="1" dirty="0" err="1" smtClean="0">
                <a:solidFill>
                  <a:srgbClr val="008000"/>
                </a:solidFill>
              </a:rPr>
              <a:t>questo</a:t>
            </a:r>
            <a:r>
              <a:rPr lang="en-US" b="1" dirty="0" smtClean="0">
                <a:solidFill>
                  <a:srgbClr val="008000"/>
                </a:solidFill>
              </a:rPr>
              <a:t> </a:t>
            </a:r>
            <a:r>
              <a:rPr lang="en-US" b="1" dirty="0" err="1" smtClean="0">
                <a:solidFill>
                  <a:srgbClr val="008000"/>
                </a:solidFill>
              </a:rPr>
              <a:t>gradi</a:t>
            </a:r>
            <a:r>
              <a:rPr lang="en-US" b="1" dirty="0" smtClean="0">
                <a:solidFill>
                  <a:srgbClr val="008000"/>
                </a:solidFill>
              </a:rPr>
              <a:t> </a:t>
            </a:r>
            <a:r>
              <a:rPr lang="en-US" b="1" dirty="0" err="1" smtClean="0">
                <a:solidFill>
                  <a:srgbClr val="008000"/>
                </a:solidFill>
              </a:rPr>
              <a:t>della</a:t>
            </a:r>
            <a:r>
              <a:rPr lang="en-US" b="1" dirty="0" smtClean="0">
                <a:solidFill>
                  <a:srgbClr val="008000"/>
                </a:solidFill>
              </a:rPr>
              <a:t> </a:t>
            </a:r>
            <a:r>
              <a:rPr lang="en-US" b="1" dirty="0" err="1" smtClean="0">
                <a:solidFill>
                  <a:srgbClr val="008000"/>
                </a:solidFill>
              </a:rPr>
              <a:t>rotazione</a:t>
            </a:r>
            <a:r>
              <a:rPr lang="en-US" b="1" dirty="0" smtClean="0">
                <a:solidFill>
                  <a:srgbClr val="008000"/>
                </a:solidFill>
              </a:rPr>
              <a:t>.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3" name="Arc 32"/>
          <p:cNvSpPr/>
          <p:nvPr/>
        </p:nvSpPr>
        <p:spPr>
          <a:xfrm rot="900000">
            <a:off x="5596815" y="1172273"/>
            <a:ext cx="2161589" cy="1831649"/>
          </a:xfrm>
          <a:prstGeom prst="arc">
            <a:avLst>
              <a:gd name="adj1" fmla="val 18185168"/>
              <a:gd name="adj2" fmla="val 0"/>
            </a:avLst>
          </a:prstGeom>
          <a:ln w="762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82600" y="1764527"/>
            <a:ext cx="710669" cy="588090"/>
            <a:chOff x="533402" y="4477827"/>
            <a:chExt cx="710669" cy="588090"/>
          </a:xfrm>
        </p:grpSpPr>
        <p:sp>
          <p:nvSpPr>
            <p:cNvPr id="15" name="Oval 14"/>
            <p:cNvSpPr/>
            <p:nvPr/>
          </p:nvSpPr>
          <p:spPr>
            <a:xfrm>
              <a:off x="939269" y="4477827"/>
              <a:ext cx="254000" cy="135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930272" y="4930450"/>
              <a:ext cx="254000" cy="135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33402" y="4548480"/>
              <a:ext cx="710669" cy="41591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 rot="19139359">
            <a:off x="3041858" y="1678191"/>
            <a:ext cx="710669" cy="588090"/>
            <a:chOff x="533402" y="4477827"/>
            <a:chExt cx="710669" cy="588090"/>
          </a:xfrm>
        </p:grpSpPr>
        <p:sp>
          <p:nvSpPr>
            <p:cNvPr id="24" name="Oval 23"/>
            <p:cNvSpPr/>
            <p:nvPr/>
          </p:nvSpPr>
          <p:spPr>
            <a:xfrm>
              <a:off x="939269" y="4477827"/>
              <a:ext cx="254000" cy="135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930272" y="4930450"/>
              <a:ext cx="254000" cy="135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33402" y="4548480"/>
              <a:ext cx="710669" cy="41591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573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Ruotare</a:t>
            </a:r>
            <a:r>
              <a:rPr lang="en-US" dirty="0" smtClean="0"/>
              <a:t> in </a:t>
            </a:r>
            <a:r>
              <a:rPr lang="en-US" dirty="0" err="1" smtClean="0"/>
              <a:t>gradi</a:t>
            </a:r>
            <a:r>
              <a:rPr lang="en-US" dirty="0" smtClean="0"/>
              <a:t> in </a:t>
            </a:r>
            <a:r>
              <a:rPr lang="en-US" dirty="0" err="1" smtClean="0"/>
              <a:t>tre</a:t>
            </a:r>
            <a:r>
              <a:rPr lang="en-US" dirty="0" smtClean="0"/>
              <a:t> </a:t>
            </a:r>
            <a:r>
              <a:rPr lang="en-US" dirty="0" err="1" smtClean="0"/>
              <a:t>semplici</a:t>
            </a:r>
            <a:r>
              <a:rPr lang="en-US" dirty="0" smtClean="0"/>
              <a:t> </a:t>
            </a:r>
            <a:r>
              <a:rPr lang="en-US" dirty="0" err="1" smtClean="0"/>
              <a:t>passi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552353"/>
            <a:ext cx="8170168" cy="4372094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Passo</a:t>
            </a:r>
            <a:r>
              <a:rPr lang="en-US" b="1" dirty="0" smtClean="0"/>
              <a:t> 1</a:t>
            </a:r>
            <a:r>
              <a:rPr lang="en-US" b="1" dirty="0"/>
              <a:t>: </a:t>
            </a:r>
            <a:r>
              <a:rPr lang="en-US" b="0" dirty="0" err="1" smtClean="0"/>
              <a:t>Quanti</a:t>
            </a:r>
            <a:r>
              <a:rPr lang="en-US" b="0" dirty="0" smtClean="0"/>
              <a:t> </a:t>
            </a:r>
            <a:r>
              <a:rPr lang="en-US" b="0" dirty="0" err="1" smtClean="0"/>
              <a:t>gradi</a:t>
            </a:r>
            <a:r>
              <a:rPr lang="en-US" b="0" dirty="0" smtClean="0"/>
              <a:t> di </a:t>
            </a:r>
            <a:r>
              <a:rPr lang="en-US" b="0" dirty="0" err="1" smtClean="0"/>
              <a:t>rotazione</a:t>
            </a:r>
            <a:r>
              <a:rPr lang="en-US" b="0" dirty="0" smtClean="0"/>
              <a:t> </a:t>
            </a:r>
            <a:r>
              <a:rPr lang="en-US" b="0" dirty="0" err="1" smtClean="0"/>
              <a:t>fra</a:t>
            </a:r>
            <a:r>
              <a:rPr lang="en-US" b="0" dirty="0" smtClean="0"/>
              <a:t> </a:t>
            </a:r>
            <a:r>
              <a:rPr lang="en-US" b="0" dirty="0" err="1" smtClean="0"/>
              <a:t>il</a:t>
            </a:r>
            <a:r>
              <a:rPr lang="en-US" b="0" dirty="0" smtClean="0"/>
              <a:t> </a:t>
            </a:r>
            <a:r>
              <a:rPr lang="en-US" b="0" dirty="0" err="1" smtClean="0"/>
              <a:t>motore</a:t>
            </a:r>
            <a:r>
              <a:rPr lang="en-US" b="0" dirty="0" smtClean="0"/>
              <a:t> per </a:t>
            </a:r>
            <a:r>
              <a:rPr lang="en-US" b="0" dirty="0" err="1" smtClean="0"/>
              <a:t>ogni</a:t>
            </a:r>
            <a:r>
              <a:rPr lang="en-US" b="0" dirty="0" smtClean="0"/>
              <a:t> </a:t>
            </a:r>
            <a:r>
              <a:rPr lang="en-US" b="0" dirty="0" err="1" smtClean="0"/>
              <a:t>grado</a:t>
            </a:r>
            <a:r>
              <a:rPr lang="en-US" b="0" dirty="0" smtClean="0"/>
              <a:t> di </a:t>
            </a:r>
            <a:r>
              <a:rPr lang="en-US" b="0" dirty="0" err="1" smtClean="0"/>
              <a:t>goniometro</a:t>
            </a:r>
            <a:r>
              <a:rPr lang="en-US" b="0" dirty="0" smtClean="0"/>
              <a:t>?</a:t>
            </a:r>
            <a:endParaRPr lang="en-US" b="0" dirty="0"/>
          </a:p>
          <a:p>
            <a:r>
              <a:rPr lang="en-US" b="0" dirty="0"/>
              <a:t>	</a:t>
            </a:r>
            <a:r>
              <a:rPr lang="en-US" b="0" dirty="0" err="1" smtClean="0"/>
              <a:t>passo</a:t>
            </a:r>
            <a:r>
              <a:rPr lang="en-US" b="0" dirty="0" smtClean="0"/>
              <a:t> 1A</a:t>
            </a:r>
            <a:r>
              <a:rPr lang="en-US" b="0" dirty="0"/>
              <a:t>: </a:t>
            </a:r>
            <a:r>
              <a:rPr lang="en-US" b="0" dirty="0" err="1" smtClean="0"/>
              <a:t>misurare</a:t>
            </a:r>
            <a:r>
              <a:rPr lang="en-US" b="0" dirty="0" smtClean="0"/>
              <a:t> </a:t>
            </a:r>
            <a:r>
              <a:rPr lang="en-US" b="0" dirty="0" err="1" smtClean="0"/>
              <a:t>il</a:t>
            </a:r>
            <a:r>
              <a:rPr lang="en-US" b="0" dirty="0" smtClean="0"/>
              <a:t> </a:t>
            </a:r>
            <a:r>
              <a:rPr lang="en-US" b="0" dirty="0" err="1" smtClean="0"/>
              <a:t>sensore</a:t>
            </a:r>
            <a:r>
              <a:rPr lang="en-US" b="0" dirty="0" smtClean="0"/>
              <a:t> di </a:t>
            </a:r>
            <a:r>
              <a:rPr lang="en-US" b="0" dirty="0" err="1" smtClean="0"/>
              <a:t>rotazione</a:t>
            </a:r>
            <a:endParaRPr lang="en-US" b="0" dirty="0"/>
          </a:p>
          <a:p>
            <a:r>
              <a:rPr lang="en-US" b="0" dirty="0"/>
              <a:t>	</a:t>
            </a:r>
            <a:r>
              <a:rPr lang="en-US" b="0" dirty="0" err="1" smtClean="0"/>
              <a:t>passo</a:t>
            </a:r>
            <a:r>
              <a:rPr lang="en-US" b="0" dirty="0" smtClean="0"/>
              <a:t> 1B</a:t>
            </a:r>
            <a:r>
              <a:rPr lang="en-US" b="0" dirty="0"/>
              <a:t>: </a:t>
            </a:r>
            <a:r>
              <a:rPr lang="en-US" b="0" dirty="0" err="1" smtClean="0"/>
              <a:t>programmare</a:t>
            </a:r>
            <a:r>
              <a:rPr lang="en-US" b="0" dirty="0" smtClean="0"/>
              <a:t> </a:t>
            </a:r>
            <a:r>
              <a:rPr lang="en-US" b="0" dirty="0" err="1" smtClean="0"/>
              <a:t>il</a:t>
            </a:r>
            <a:r>
              <a:rPr lang="en-US" b="0" dirty="0" smtClean="0"/>
              <a:t> robot per </a:t>
            </a:r>
            <a:r>
              <a:rPr lang="en-US" b="0" dirty="0" err="1" smtClean="0"/>
              <a:t>ruotare</a:t>
            </a:r>
            <a:r>
              <a:rPr lang="en-US" b="0" dirty="0" smtClean="0"/>
              <a:t> di un solo </a:t>
            </a:r>
            <a:r>
              <a:rPr lang="en-US" b="0" dirty="0" err="1" smtClean="0"/>
              <a:t>grado</a:t>
            </a:r>
            <a:r>
              <a:rPr lang="en-US" b="0" dirty="0" smtClean="0"/>
              <a:t> di </a:t>
            </a:r>
            <a:r>
              <a:rPr lang="en-US" b="0" dirty="0" err="1" smtClean="0"/>
              <a:t>goniometro</a:t>
            </a:r>
            <a:endParaRPr lang="en-US" b="0" dirty="0"/>
          </a:p>
          <a:p>
            <a:endParaRPr lang="en-US" b="0" dirty="0"/>
          </a:p>
          <a:p>
            <a:r>
              <a:rPr lang="en-US" b="1" dirty="0" err="1" smtClean="0"/>
              <a:t>Passo</a:t>
            </a:r>
            <a:r>
              <a:rPr lang="en-US" b="1" dirty="0" smtClean="0"/>
              <a:t> 2</a:t>
            </a:r>
            <a:r>
              <a:rPr lang="en-US" b="1" dirty="0"/>
              <a:t>: </a:t>
            </a:r>
            <a:r>
              <a:rPr lang="en-US" b="0" dirty="0" err="1" smtClean="0"/>
              <a:t>Aggiungere</a:t>
            </a:r>
            <a:r>
              <a:rPr lang="en-US" b="0" dirty="0" smtClean="0"/>
              <a:t> </a:t>
            </a:r>
            <a:r>
              <a:rPr lang="en-US" dirty="0"/>
              <a:t>un </a:t>
            </a:r>
            <a:r>
              <a:rPr lang="en-US" dirty="0" err="1" smtClean="0"/>
              <a:t>blocco</a:t>
            </a:r>
            <a:r>
              <a:rPr lang="en-US" dirty="0" smtClean="0"/>
              <a:t> </a:t>
            </a:r>
            <a:r>
              <a:rPr lang="en-US" dirty="0" err="1" smtClean="0"/>
              <a:t>matematico</a:t>
            </a:r>
            <a:r>
              <a:rPr lang="en-US" dirty="0" smtClean="0"/>
              <a:t> per </a:t>
            </a:r>
            <a:r>
              <a:rPr lang="en-US" dirty="0" err="1" smtClean="0"/>
              <a:t>convertire</a:t>
            </a:r>
            <a:r>
              <a:rPr lang="en-US" dirty="0" smtClean="0"/>
              <a:t> </a:t>
            </a:r>
            <a:r>
              <a:rPr lang="en-US" dirty="0" err="1" smtClean="0"/>
              <a:t>iI</a:t>
            </a:r>
            <a:r>
              <a:rPr lang="en-US" dirty="0" smtClean="0"/>
              <a:t> </a:t>
            </a:r>
            <a:r>
              <a:rPr lang="en-US" dirty="0" err="1" smtClean="0"/>
              <a:t>gradi</a:t>
            </a:r>
            <a:r>
              <a:rPr lang="en-US" dirty="0" smtClean="0"/>
              <a:t> del </a:t>
            </a:r>
            <a:r>
              <a:rPr lang="en-US" dirty="0" err="1" smtClean="0"/>
              <a:t>goniometro</a:t>
            </a:r>
            <a:r>
              <a:rPr lang="en-US" dirty="0" smtClean="0"/>
              <a:t> in </a:t>
            </a:r>
            <a:r>
              <a:rPr lang="en-US" dirty="0" err="1" smtClean="0"/>
              <a:t>gradi</a:t>
            </a:r>
            <a:r>
              <a:rPr lang="en-US" dirty="0" smtClean="0"/>
              <a:t> di </a:t>
            </a:r>
            <a:r>
              <a:rPr lang="en-US" dirty="0" err="1" smtClean="0"/>
              <a:t>rotazione</a:t>
            </a:r>
            <a:endParaRPr lang="en-US" b="0" dirty="0"/>
          </a:p>
          <a:p>
            <a:r>
              <a:rPr lang="en-US" b="1" dirty="0" err="1" smtClean="0"/>
              <a:t>Passo</a:t>
            </a:r>
            <a:r>
              <a:rPr lang="en-US" b="1" dirty="0" smtClean="0"/>
              <a:t> 3</a:t>
            </a:r>
            <a:r>
              <a:rPr lang="en-US" b="1" dirty="0"/>
              <a:t>: </a:t>
            </a:r>
            <a:r>
              <a:rPr lang="en-US" dirty="0" err="1" smtClean="0"/>
              <a:t>Creare</a:t>
            </a:r>
            <a:r>
              <a:rPr lang="en-US" dirty="0" smtClean="0"/>
              <a:t> un </a:t>
            </a:r>
            <a:r>
              <a:rPr lang="en-US" dirty="0" err="1" smtClean="0"/>
              <a:t>blocco</a:t>
            </a:r>
            <a:r>
              <a:rPr lang="en-US" dirty="0" smtClean="0"/>
              <a:t> </a:t>
            </a:r>
            <a:r>
              <a:rPr lang="en-US" dirty="0" err="1" smtClean="0"/>
              <a:t>personalizzato</a:t>
            </a:r>
            <a:r>
              <a:rPr lang="en-US" dirty="0" smtClean="0"/>
              <a:t> </a:t>
            </a:r>
            <a:r>
              <a:rPr lang="en-US" dirty="0" err="1" smtClean="0"/>
              <a:t>chiamandolo</a:t>
            </a:r>
            <a:r>
              <a:rPr lang="en-US" dirty="0" smtClean="0"/>
              <a:t> “</a:t>
            </a:r>
            <a:r>
              <a:rPr lang="en-US" dirty="0" err="1" smtClean="0"/>
              <a:t>rotazione</a:t>
            </a:r>
            <a:r>
              <a:rPr lang="en-US" dirty="0" smtClean="0"/>
              <a:t> per </a:t>
            </a:r>
            <a:r>
              <a:rPr lang="en-US" dirty="0" err="1" smtClean="0"/>
              <a:t>gradi</a:t>
            </a:r>
            <a:r>
              <a:rPr lang="en-US" dirty="0" smtClean="0"/>
              <a:t>” con due input: Potenza e </a:t>
            </a:r>
            <a:r>
              <a:rPr lang="en-US" dirty="0" err="1" smtClean="0"/>
              <a:t>gradi</a:t>
            </a: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4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150" dirty="0" smtClean="0"/>
              <a:t>passo1A: </a:t>
            </a:r>
            <a:r>
              <a:rPr lang="en-US" spc="-150" dirty="0" err="1" smtClean="0"/>
              <a:t>misurare</a:t>
            </a:r>
            <a:r>
              <a:rPr lang="en-US" spc="-150" dirty="0" smtClean="0"/>
              <a:t> </a:t>
            </a:r>
            <a:r>
              <a:rPr lang="en-US" spc="-150" dirty="0" err="1" smtClean="0"/>
              <a:t>il</a:t>
            </a:r>
            <a:r>
              <a:rPr lang="en-US" spc="-150" dirty="0" smtClean="0"/>
              <a:t> </a:t>
            </a:r>
            <a:r>
              <a:rPr lang="en-US" spc="-150" dirty="0" err="1" smtClean="0"/>
              <a:t>sensore</a:t>
            </a:r>
            <a:r>
              <a:rPr lang="en-US" spc="-150" dirty="0" smtClean="0"/>
              <a:t> di </a:t>
            </a:r>
            <a:r>
              <a:rPr lang="en-US" spc="-150" dirty="0" err="1" smtClean="0"/>
              <a:t>rotazione</a:t>
            </a:r>
            <a:endParaRPr lang="en-US" spc="-15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Calcolare</a:t>
            </a:r>
            <a:r>
              <a:rPr lang="en-US" dirty="0" smtClean="0"/>
              <a:t> a </a:t>
            </a:r>
            <a:r>
              <a:rPr lang="en-US" dirty="0" err="1" smtClean="0"/>
              <a:t>quanti</a:t>
            </a:r>
            <a:r>
              <a:rPr lang="en-US" dirty="0" smtClean="0"/>
              <a:t> </a:t>
            </a:r>
            <a:r>
              <a:rPr lang="en-US" dirty="0" err="1" smtClean="0"/>
              <a:t>gradi</a:t>
            </a:r>
            <a:r>
              <a:rPr lang="en-US" dirty="0" smtClean="0"/>
              <a:t> di </a:t>
            </a:r>
            <a:r>
              <a:rPr lang="en-US" dirty="0" err="1" smtClean="0"/>
              <a:t>rotazione</a:t>
            </a:r>
            <a:r>
              <a:rPr lang="en-US" dirty="0" smtClean="0"/>
              <a:t> del </a:t>
            </a:r>
            <a:r>
              <a:rPr lang="en-US" dirty="0" err="1" smtClean="0"/>
              <a:t>motore</a:t>
            </a:r>
            <a:r>
              <a:rPr lang="en-US" dirty="0" smtClean="0"/>
              <a:t> </a:t>
            </a:r>
            <a:r>
              <a:rPr lang="en-US" dirty="0" err="1" smtClean="0"/>
              <a:t>corrisponde</a:t>
            </a:r>
            <a:r>
              <a:rPr lang="en-US" dirty="0" smtClean="0"/>
              <a:t> 1° di </a:t>
            </a:r>
            <a:r>
              <a:rPr lang="en-US" dirty="0" err="1" smtClean="0"/>
              <a:t>goniometro</a:t>
            </a:r>
            <a:endParaRPr lang="en-US" dirty="0"/>
          </a:p>
          <a:p>
            <a:pPr lvl="1"/>
            <a:r>
              <a:rPr lang="en-US" dirty="0" err="1" smtClean="0"/>
              <a:t>Andare</a:t>
            </a:r>
            <a:r>
              <a:rPr lang="en-US" dirty="0" smtClean="0"/>
              <a:t> a </a:t>
            </a:r>
            <a:r>
              <a:rPr lang="en-US" dirty="0"/>
              <a:t>Port View </a:t>
            </a:r>
            <a:r>
              <a:rPr lang="en-US" dirty="0" err="1" smtClean="0"/>
              <a:t>selezionare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sensore</a:t>
            </a:r>
            <a:r>
              <a:rPr lang="en-US" dirty="0" smtClean="0"/>
              <a:t> di </a:t>
            </a:r>
            <a:r>
              <a:rPr lang="en-US" dirty="0" err="1" smtClean="0"/>
              <a:t>rotazione</a:t>
            </a:r>
            <a:r>
              <a:rPr lang="en-US" dirty="0" smtClean="0"/>
              <a:t> del </a:t>
            </a:r>
            <a:r>
              <a:rPr lang="en-US" dirty="0" err="1" smtClean="0"/>
              <a:t>motore</a:t>
            </a:r>
            <a:endParaRPr lang="en-US" dirty="0"/>
          </a:p>
          <a:p>
            <a:pPr lvl="1"/>
            <a:r>
              <a:rPr lang="en-US" dirty="0" err="1" smtClean="0"/>
              <a:t>Tenere</a:t>
            </a:r>
            <a:r>
              <a:rPr lang="en-US" dirty="0" smtClean="0"/>
              <a:t> </a:t>
            </a:r>
            <a:r>
              <a:rPr lang="en-US" dirty="0" err="1" smtClean="0"/>
              <a:t>ferma</a:t>
            </a:r>
            <a:r>
              <a:rPr lang="en-US" dirty="0" smtClean="0"/>
              <a:t> 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ruota</a:t>
            </a:r>
            <a:r>
              <a:rPr lang="en-US" dirty="0" smtClean="0"/>
              <a:t> per </a:t>
            </a:r>
            <a:r>
              <a:rPr lang="en-US" dirty="0" err="1" smtClean="0"/>
              <a:t>ruotare</a:t>
            </a:r>
            <a:r>
              <a:rPr lang="en-US" dirty="0" smtClean="0"/>
              <a:t> solo </a:t>
            </a:r>
            <a:r>
              <a:rPr lang="en-US" dirty="0" err="1" smtClean="0"/>
              <a:t>l’altra</a:t>
            </a:r>
            <a:r>
              <a:rPr lang="en-US" dirty="0" smtClean="0"/>
              <a:t> (</a:t>
            </a:r>
            <a:r>
              <a:rPr lang="en-US" dirty="0" err="1" smtClean="0"/>
              <a:t>rotazione</a:t>
            </a:r>
            <a:r>
              <a:rPr lang="en-US" dirty="0" smtClean="0"/>
              <a:t> </a:t>
            </a:r>
            <a:r>
              <a:rPr lang="en-US" dirty="0" err="1" smtClean="0"/>
              <a:t>intorno</a:t>
            </a:r>
            <a:r>
              <a:rPr lang="en-US" dirty="0" smtClean="0"/>
              <a:t> al </a:t>
            </a:r>
            <a:r>
              <a:rPr lang="en-US" dirty="0" err="1" smtClean="0"/>
              <a:t>perno</a:t>
            </a:r>
            <a:r>
              <a:rPr lang="en-US" dirty="0" smtClean="0"/>
              <a:t>). </a:t>
            </a:r>
            <a:r>
              <a:rPr lang="en-US" dirty="0" err="1" smtClean="0"/>
              <a:t>Ruotare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robot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quantità</a:t>
            </a:r>
            <a:r>
              <a:rPr lang="en-US" dirty="0" smtClean="0"/>
              <a:t> di </a:t>
            </a:r>
            <a:r>
              <a:rPr lang="en-US" dirty="0" err="1" smtClean="0"/>
              <a:t>gradi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avete</a:t>
            </a:r>
            <a:r>
              <a:rPr lang="en-US" dirty="0" smtClean="0"/>
              <a:t> </a:t>
            </a:r>
            <a:r>
              <a:rPr lang="en-US" dirty="0" err="1" smtClean="0"/>
              <a:t>scelto</a:t>
            </a:r>
            <a:r>
              <a:rPr lang="en-US" dirty="0" smtClean="0"/>
              <a:t>. Fate </a:t>
            </a:r>
            <a:r>
              <a:rPr lang="en-US" dirty="0" err="1" smtClean="0"/>
              <a:t>attenzione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</a:t>
            </a:r>
            <a:r>
              <a:rPr lang="en-US" dirty="0" err="1" smtClean="0"/>
              <a:t>ruote</a:t>
            </a:r>
            <a:r>
              <a:rPr lang="en-US" dirty="0" smtClean="0"/>
              <a:t> non </a:t>
            </a:r>
            <a:r>
              <a:rPr lang="en-US" dirty="0" err="1" smtClean="0"/>
              <a:t>scivolino</a:t>
            </a:r>
            <a:r>
              <a:rPr lang="en-US" dirty="0" smtClean="0"/>
              <a:t> </a:t>
            </a:r>
            <a:r>
              <a:rPr lang="en-US" dirty="0" err="1" smtClean="0"/>
              <a:t>mentre</a:t>
            </a:r>
            <a:r>
              <a:rPr lang="en-US" dirty="0" smtClean="0"/>
              <a:t> lo fate.</a:t>
            </a:r>
            <a:endParaRPr lang="en-US" dirty="0"/>
          </a:p>
          <a:p>
            <a:pPr lvl="1"/>
            <a:r>
              <a:rPr lang="en-US" dirty="0" err="1" smtClean="0"/>
              <a:t>Osservate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valore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gradi</a:t>
            </a:r>
            <a:r>
              <a:rPr lang="en-US" dirty="0" smtClean="0"/>
              <a:t> del </a:t>
            </a:r>
            <a:r>
              <a:rPr lang="en-US" dirty="0" err="1" smtClean="0"/>
              <a:t>motore</a:t>
            </a:r>
            <a:r>
              <a:rPr lang="en-US" dirty="0" smtClean="0"/>
              <a:t> e </a:t>
            </a:r>
            <a:r>
              <a:rPr lang="en-US" dirty="0" err="1" smtClean="0"/>
              <a:t>dividete</a:t>
            </a:r>
            <a:r>
              <a:rPr lang="en-US" dirty="0" smtClean="0"/>
              <a:t> per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numero</a:t>
            </a:r>
            <a:r>
              <a:rPr lang="en-US" dirty="0" smtClean="0"/>
              <a:t> di </a:t>
            </a:r>
            <a:r>
              <a:rPr lang="en-US" dirty="0" err="1" smtClean="0"/>
              <a:t>gradi</a:t>
            </a:r>
            <a:r>
              <a:rPr lang="en-US" dirty="0" smtClean="0"/>
              <a:t> </a:t>
            </a:r>
            <a:r>
              <a:rPr lang="en-US" dirty="0" err="1" smtClean="0"/>
              <a:t>misurati</a:t>
            </a:r>
            <a:r>
              <a:rPr lang="en-US" dirty="0" smtClean="0"/>
              <a:t> col </a:t>
            </a:r>
            <a:r>
              <a:rPr lang="en-US" dirty="0" err="1" smtClean="0"/>
              <a:t>goniometro</a:t>
            </a:r>
            <a:endParaRPr lang="en-US" dirty="0"/>
          </a:p>
          <a:p>
            <a:pPr lvl="1"/>
            <a:r>
              <a:rPr lang="en-US" dirty="0" smtClean="0"/>
              <a:t>Il </a:t>
            </a:r>
            <a:r>
              <a:rPr lang="en-US" dirty="0" err="1" smtClean="0"/>
              <a:t>risultato</a:t>
            </a:r>
            <a:r>
              <a:rPr lang="en-US" dirty="0" smtClean="0"/>
              <a:t> </a:t>
            </a:r>
            <a:r>
              <a:rPr lang="en-US" dirty="0" err="1" smtClean="0"/>
              <a:t>sarà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numero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</a:t>
            </a:r>
            <a:r>
              <a:rPr lang="en-US" dirty="0" err="1" smtClean="0"/>
              <a:t>rotazioni</a:t>
            </a:r>
            <a:r>
              <a:rPr lang="en-US" dirty="0" smtClean="0"/>
              <a:t> </a:t>
            </a:r>
            <a:r>
              <a:rPr lang="en-US" dirty="0" err="1" smtClean="0"/>
              <a:t>corrispondenti</a:t>
            </a:r>
            <a:r>
              <a:rPr lang="en-US" dirty="0" smtClean="0"/>
              <a:t> ad 1° di </a:t>
            </a:r>
            <a:r>
              <a:rPr lang="en-US" dirty="0" err="1" smtClean="0"/>
              <a:t>angolo</a:t>
            </a:r>
            <a:r>
              <a:rPr lang="en-US" dirty="0" smtClean="0"/>
              <a:t> </a:t>
            </a:r>
            <a:r>
              <a:rPr lang="en-US" dirty="0" err="1" smtClean="0"/>
              <a:t>misurato</a:t>
            </a:r>
            <a:r>
              <a:rPr lang="en-US" dirty="0" smtClean="0"/>
              <a:t> con </a:t>
            </a:r>
            <a:r>
              <a:rPr lang="en-US" dirty="0" err="1" smtClean="0"/>
              <a:t>goniometro</a:t>
            </a:r>
            <a:endParaRPr lang="en-US" dirty="0"/>
          </a:p>
          <a:p>
            <a:endParaRPr lang="en-US" dirty="0"/>
          </a:p>
          <a:p>
            <a:r>
              <a:rPr lang="en-US" dirty="0" err="1" smtClean="0"/>
              <a:t>Ecco</a:t>
            </a:r>
            <a:r>
              <a:rPr lang="en-US" dirty="0" smtClean="0"/>
              <a:t> un </a:t>
            </a:r>
            <a:r>
              <a:rPr lang="en-US" dirty="0" err="1" smtClean="0"/>
              <a:t>esempio</a:t>
            </a:r>
            <a:r>
              <a:rPr lang="en-US" dirty="0" smtClean="0"/>
              <a:t> </a:t>
            </a:r>
            <a:r>
              <a:rPr lang="en-US" dirty="0" err="1" smtClean="0"/>
              <a:t>utilizzando</a:t>
            </a:r>
            <a:r>
              <a:rPr lang="en-US" dirty="0" smtClean="0"/>
              <a:t> Droid </a:t>
            </a:r>
            <a:r>
              <a:rPr lang="en-US" dirty="0"/>
              <a:t>Bot </a:t>
            </a:r>
          </a:p>
          <a:p>
            <a:pPr lvl="1"/>
            <a:r>
              <a:rPr lang="en-US" dirty="0" smtClean="0"/>
              <a:t>Il </a:t>
            </a:r>
            <a:r>
              <a:rPr lang="en-US" dirty="0"/>
              <a:t>robot ha </a:t>
            </a:r>
            <a:r>
              <a:rPr lang="en-US" dirty="0" err="1"/>
              <a:t>fatto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rotazione</a:t>
            </a:r>
            <a:r>
              <a:rPr lang="en-US" dirty="0"/>
              <a:t> di 90° di </a:t>
            </a:r>
            <a:r>
              <a:rPr lang="en-US" dirty="0" err="1"/>
              <a:t>goniometro</a:t>
            </a:r>
            <a:endParaRPr lang="en-US" dirty="0"/>
          </a:p>
          <a:p>
            <a:pPr lvl="1"/>
            <a:r>
              <a:rPr lang="en-US" dirty="0" err="1" smtClean="0"/>
              <a:t>Usando</a:t>
            </a:r>
            <a:r>
              <a:rPr lang="en-US" dirty="0" smtClean="0"/>
              <a:t> Port View,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motore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è </a:t>
            </a:r>
            <a:r>
              <a:rPr lang="en-US" dirty="0" err="1" smtClean="0"/>
              <a:t>mosso</a:t>
            </a:r>
            <a:r>
              <a:rPr lang="en-US" dirty="0" smtClean="0"/>
              <a:t> di 330°</a:t>
            </a:r>
          </a:p>
          <a:p>
            <a:pPr lvl="1"/>
            <a:r>
              <a:rPr lang="en-US" dirty="0" smtClean="0"/>
              <a:t>330° (</a:t>
            </a:r>
            <a:r>
              <a:rPr lang="en-US" dirty="0" err="1" smtClean="0"/>
              <a:t>motore</a:t>
            </a:r>
            <a:r>
              <a:rPr lang="en-US" dirty="0" smtClean="0"/>
              <a:t>)/90° (</a:t>
            </a:r>
            <a:r>
              <a:rPr lang="en-US" dirty="0" err="1" smtClean="0"/>
              <a:t>goniometro</a:t>
            </a:r>
            <a:r>
              <a:rPr lang="en-US" dirty="0" smtClean="0"/>
              <a:t>)= </a:t>
            </a:r>
            <a:r>
              <a:rPr lang="en-US" dirty="0"/>
              <a:t>3.7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149" y="4560926"/>
            <a:ext cx="208597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1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passo1B</a:t>
            </a:r>
            <a:r>
              <a:rPr lang="en-US" dirty="0"/>
              <a:t>: </a:t>
            </a:r>
            <a:r>
              <a:rPr lang="en-US" dirty="0" smtClean="0"/>
              <a:t>far </a:t>
            </a:r>
            <a:r>
              <a:rPr lang="en-US" dirty="0" err="1" smtClean="0"/>
              <a:t>ruotare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robot di 1°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252" y="1524318"/>
            <a:ext cx="5279367" cy="4435919"/>
          </a:xfrm>
          <a:prstGeom prst="rect">
            <a:avLst/>
          </a:prstGeom>
        </p:spPr>
      </p:pic>
      <p:sp>
        <p:nvSpPr>
          <p:cNvPr id="6" name="TextBox 4"/>
          <p:cNvSpPr txBox="1"/>
          <p:nvPr/>
        </p:nvSpPr>
        <p:spPr>
          <a:xfrm>
            <a:off x="2109429" y="1747868"/>
            <a:ext cx="5003752" cy="6401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400"/>
              </a:lnSpc>
            </a:pPr>
            <a:r>
              <a:rPr lang="it-IT" sz="1600" dirty="0" smtClean="0"/>
              <a:t>Lo scopo di questo programma è di far ruotare il robot di 1°</a:t>
            </a:r>
          </a:p>
          <a:p>
            <a:pPr>
              <a:lnSpc>
                <a:spcPts val="1400"/>
              </a:lnSpc>
            </a:pPr>
            <a:endParaRPr lang="en-US" sz="1600" dirty="0"/>
          </a:p>
        </p:txBody>
      </p:sp>
      <p:sp>
        <p:nvSpPr>
          <p:cNvPr id="8" name="TextBox 4"/>
          <p:cNvSpPr txBox="1"/>
          <p:nvPr/>
        </p:nvSpPr>
        <p:spPr>
          <a:xfrm>
            <a:off x="2322081" y="4579670"/>
            <a:ext cx="4684775" cy="11210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00"/>
              </a:lnSpc>
            </a:pPr>
            <a:r>
              <a:rPr lang="it-IT" sz="1600" dirty="0" smtClean="0"/>
              <a:t>3,7 è il numero di gradi del motore che occorrono per far ruotare il </a:t>
            </a:r>
            <a:r>
              <a:rPr lang="it-IT" sz="1600" dirty="0" err="1" smtClean="0"/>
              <a:t>DroidBot</a:t>
            </a:r>
            <a:r>
              <a:rPr lang="it-IT" sz="1600" dirty="0" smtClean="0"/>
              <a:t> di 1° di goniometro. Dovete personalizzare questo valore basandovi sulle caratteristiche del vostro robot usando lo </a:t>
            </a:r>
            <a:r>
              <a:rPr lang="it-IT" sz="1600" dirty="0" err="1" smtClean="0"/>
              <a:t>step</a:t>
            </a:r>
            <a:r>
              <a:rPr lang="it-IT" sz="1600" dirty="0" smtClean="0"/>
              <a:t> 1A precedente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9882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Passo</a:t>
            </a:r>
            <a:r>
              <a:rPr lang="en-US" dirty="0" smtClean="0"/>
              <a:t> 2</a:t>
            </a:r>
            <a:r>
              <a:rPr lang="en-US" dirty="0"/>
              <a:t>: </a:t>
            </a:r>
            <a:r>
              <a:rPr lang="en-US" dirty="0" err="1" smtClean="0"/>
              <a:t>Trasformare</a:t>
            </a:r>
            <a:r>
              <a:rPr lang="en-US" dirty="0" smtClean="0"/>
              <a:t> I </a:t>
            </a:r>
            <a:r>
              <a:rPr lang="en-US" dirty="0" err="1" smtClean="0"/>
              <a:t>gradi</a:t>
            </a:r>
            <a:r>
              <a:rPr lang="en-US" dirty="0" smtClean="0"/>
              <a:t> del </a:t>
            </a:r>
            <a:r>
              <a:rPr lang="en-US" dirty="0" err="1" smtClean="0"/>
              <a:t>goniometro</a:t>
            </a:r>
            <a:r>
              <a:rPr lang="en-US" dirty="0" smtClean="0"/>
              <a:t> in </a:t>
            </a:r>
            <a:r>
              <a:rPr lang="en-US" dirty="0" err="1" smtClean="0"/>
              <a:t>gradi</a:t>
            </a:r>
            <a:r>
              <a:rPr lang="en-US" dirty="0" smtClean="0"/>
              <a:t> del </a:t>
            </a:r>
            <a:r>
              <a:rPr lang="en-US" dirty="0" err="1" smtClean="0"/>
              <a:t>motore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086"/>
          <a:stretch/>
        </p:blipFill>
        <p:spPr>
          <a:xfrm>
            <a:off x="1425853" y="1692499"/>
            <a:ext cx="5843628" cy="4556979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2583712" y="1982719"/>
            <a:ext cx="4082902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Scopo del programma è di automatizzare la </a:t>
            </a:r>
            <a:r>
              <a:rPr lang="it-IT" sz="1600" dirty="0" smtClean="0"/>
              <a:t>conversione dei </a:t>
            </a:r>
            <a:r>
              <a:rPr lang="it-IT" sz="1600" dirty="0" smtClean="0"/>
              <a:t>gradi del goniometro in gradi del motore</a:t>
            </a:r>
            <a:endParaRPr lang="it-IT" sz="16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2583712" y="4484519"/>
            <a:ext cx="1860697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Usiamo un blocco matematico per moltiplicare i gradi del goniometro per il valore ricavato (3,7 in questo caso)</a:t>
            </a:r>
            <a:endParaRPr lang="it-IT" sz="1600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529469" y="4516361"/>
            <a:ext cx="2232837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Il risultato del calcolo matematico viene indirizzato tramite un filo in un blocco di movimento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112883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693" y="287088"/>
            <a:ext cx="8920716" cy="87405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 </a:t>
            </a:r>
            <a:r>
              <a:rPr lang="en-US" spc="-150" dirty="0" err="1" smtClean="0"/>
              <a:t>Passo</a:t>
            </a:r>
            <a:r>
              <a:rPr lang="en-US" spc="-150" dirty="0" smtClean="0"/>
              <a:t> 3A</a:t>
            </a:r>
            <a:r>
              <a:rPr lang="en-US" spc="-150" dirty="0"/>
              <a:t>: </a:t>
            </a:r>
            <a:r>
              <a:rPr lang="en-US" spc="-150" dirty="0" err="1" smtClean="0"/>
              <a:t>creare</a:t>
            </a:r>
            <a:r>
              <a:rPr lang="en-US" spc="-150" dirty="0" smtClean="0"/>
              <a:t> un </a:t>
            </a:r>
            <a:r>
              <a:rPr lang="en-US" spc="-150" dirty="0" err="1" smtClean="0"/>
              <a:t>blocco</a:t>
            </a:r>
            <a:r>
              <a:rPr lang="en-US" spc="-150" dirty="0" smtClean="0"/>
              <a:t> </a:t>
            </a:r>
            <a:r>
              <a:rPr lang="en-US" spc="-150" dirty="0" err="1" smtClean="0"/>
              <a:t>personalizzato</a:t>
            </a:r>
            <a:endParaRPr lang="en-US" spc="-150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644" y="3531732"/>
            <a:ext cx="3042959" cy="267892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69728" y="1626891"/>
            <a:ext cx="32984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A. </a:t>
            </a:r>
            <a:r>
              <a:rPr lang="en-US" dirty="0" err="1" smtClean="0">
                <a:solidFill>
                  <a:srgbClr val="0070C0"/>
                </a:solidFill>
              </a:rPr>
              <a:t>selezionare</a:t>
            </a:r>
            <a:r>
              <a:rPr lang="en-US" dirty="0" smtClean="0">
                <a:solidFill>
                  <a:srgbClr val="0070C0"/>
                </a:solidFill>
              </a:rPr>
              <a:t> I due </a:t>
            </a:r>
            <a:r>
              <a:rPr lang="en-US" dirty="0" err="1" smtClean="0">
                <a:solidFill>
                  <a:srgbClr val="0070C0"/>
                </a:solidFill>
              </a:rPr>
              <a:t>blocchi</a:t>
            </a:r>
            <a:r>
              <a:rPr lang="en-US" dirty="0" smtClean="0">
                <a:solidFill>
                  <a:srgbClr val="0070C0"/>
                </a:solidFill>
              </a:rPr>
              <a:t> e </a:t>
            </a:r>
            <a:r>
              <a:rPr lang="en-US" dirty="0" err="1" smtClean="0">
                <a:solidFill>
                  <a:srgbClr val="0070C0"/>
                </a:solidFill>
              </a:rPr>
              <a:t>andare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sul</a:t>
            </a:r>
            <a:r>
              <a:rPr lang="en-US" dirty="0" smtClean="0">
                <a:solidFill>
                  <a:srgbClr val="0070C0"/>
                </a:solidFill>
              </a:rPr>
              <a:t> tab </a:t>
            </a:r>
            <a:r>
              <a:rPr lang="en-US" dirty="0" err="1" smtClean="0">
                <a:solidFill>
                  <a:srgbClr val="0070C0"/>
                </a:solidFill>
              </a:rPr>
              <a:t>dei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blocchi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personalizzati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B. </a:t>
            </a:r>
            <a:r>
              <a:rPr lang="en-US" dirty="0" err="1" smtClean="0">
                <a:solidFill>
                  <a:srgbClr val="00B050"/>
                </a:solidFill>
              </a:rPr>
              <a:t>Creare</a:t>
            </a:r>
            <a:r>
              <a:rPr lang="en-US" dirty="0" smtClean="0">
                <a:solidFill>
                  <a:srgbClr val="00B050"/>
                </a:solidFill>
              </a:rPr>
              <a:t> due </a:t>
            </a:r>
            <a:r>
              <a:rPr lang="en-US" dirty="0" smtClean="0">
                <a:solidFill>
                  <a:srgbClr val="00B050"/>
                </a:solidFill>
              </a:rPr>
              <a:t>input: </a:t>
            </a:r>
            <a:r>
              <a:rPr lang="en-US" dirty="0" err="1" smtClean="0">
                <a:solidFill>
                  <a:srgbClr val="00B050"/>
                </a:solidFill>
              </a:rPr>
              <a:t>uno</a:t>
            </a:r>
            <a:r>
              <a:rPr lang="en-US" dirty="0" smtClean="0">
                <a:solidFill>
                  <a:srgbClr val="00B050"/>
                </a:solidFill>
              </a:rPr>
              <a:t> per </a:t>
            </a:r>
            <a:r>
              <a:rPr lang="en-US" dirty="0" smtClean="0">
                <a:solidFill>
                  <a:srgbClr val="00B050"/>
                </a:solidFill>
              </a:rPr>
              <a:t>i </a:t>
            </a:r>
            <a:r>
              <a:rPr lang="en-US" dirty="0" err="1" smtClean="0">
                <a:solidFill>
                  <a:srgbClr val="00B050"/>
                </a:solidFill>
              </a:rPr>
              <a:t>gradi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ed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uno</a:t>
            </a:r>
            <a:r>
              <a:rPr lang="en-US" dirty="0" smtClean="0">
                <a:solidFill>
                  <a:srgbClr val="00B050"/>
                </a:solidFill>
              </a:rPr>
              <a:t> per la </a:t>
            </a:r>
            <a:r>
              <a:rPr lang="en-US" dirty="0" err="1" smtClean="0">
                <a:solidFill>
                  <a:srgbClr val="00B050"/>
                </a:solidFill>
              </a:rPr>
              <a:t>potenza</a:t>
            </a:r>
            <a:r>
              <a:rPr lang="en-US" dirty="0" smtClean="0">
                <a:solidFill>
                  <a:srgbClr val="00B050"/>
                </a:solidFill>
              </a:rPr>
              <a:t>. </a:t>
            </a:r>
            <a:r>
              <a:rPr lang="en-US" dirty="0" err="1" smtClean="0">
                <a:solidFill>
                  <a:srgbClr val="00B050"/>
                </a:solidFill>
              </a:rPr>
              <a:t>Entrambi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gli</a:t>
            </a:r>
            <a:r>
              <a:rPr lang="en-US" dirty="0" smtClean="0">
                <a:solidFill>
                  <a:srgbClr val="00B050"/>
                </a:solidFill>
              </a:rPr>
              <a:t> inputs </a:t>
            </a:r>
            <a:r>
              <a:rPr lang="en-US" dirty="0" err="1" smtClean="0">
                <a:solidFill>
                  <a:srgbClr val="00B050"/>
                </a:solidFill>
              </a:rPr>
              <a:t>devono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essere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accettati</a:t>
            </a:r>
            <a:r>
              <a:rPr lang="en-US" dirty="0" smtClean="0">
                <a:solidFill>
                  <a:srgbClr val="00B050"/>
                </a:solidFill>
              </a:rPr>
              <a:t> come input </a:t>
            </a:r>
            <a:r>
              <a:rPr lang="en-US" dirty="0" err="1" smtClean="0">
                <a:solidFill>
                  <a:srgbClr val="00B050"/>
                </a:solidFill>
              </a:rPr>
              <a:t>numerici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Fate </a:t>
            </a:r>
            <a:r>
              <a:rPr lang="en-US" i="1" dirty="0" err="1" smtClean="0"/>
              <a:t>riferimento</a:t>
            </a:r>
            <a:r>
              <a:rPr lang="en-US" i="1" dirty="0" smtClean="0"/>
              <a:t> </a:t>
            </a:r>
            <a:r>
              <a:rPr lang="en-US" i="1" dirty="0" err="1" smtClean="0"/>
              <a:t>alla</a:t>
            </a:r>
            <a:r>
              <a:rPr lang="en-US" i="1" dirty="0" smtClean="0"/>
              <a:t> </a:t>
            </a:r>
            <a:r>
              <a:rPr lang="en-US" i="1" dirty="0" err="1" smtClean="0"/>
              <a:t>lezione</a:t>
            </a:r>
            <a:r>
              <a:rPr lang="en-US" i="1" dirty="0" smtClean="0"/>
              <a:t> sui </a:t>
            </a:r>
            <a:r>
              <a:rPr lang="en-US" i="1" dirty="0" err="1" smtClean="0"/>
              <a:t>blocchi</a:t>
            </a:r>
            <a:r>
              <a:rPr lang="en-US" i="1" dirty="0" smtClean="0"/>
              <a:t> </a:t>
            </a:r>
            <a:r>
              <a:rPr lang="en-US" i="1" dirty="0" err="1" smtClean="0"/>
              <a:t>personalizzati</a:t>
            </a:r>
            <a:r>
              <a:rPr lang="en-US" i="1" dirty="0" smtClean="0"/>
              <a:t> con  Inputs </a:t>
            </a:r>
            <a:r>
              <a:rPr lang="en-US" i="1" dirty="0"/>
              <a:t>&amp; Outputs </a:t>
            </a:r>
            <a:r>
              <a:rPr lang="en-US" i="1" dirty="0" smtClean="0"/>
              <a:t>se ne </a:t>
            </a:r>
            <a:r>
              <a:rPr lang="en-US" i="1" dirty="0" err="1" smtClean="0"/>
              <a:t>avete</a:t>
            </a:r>
            <a:r>
              <a:rPr lang="en-US" i="1" dirty="0" smtClean="0"/>
              <a:t> </a:t>
            </a:r>
            <a:r>
              <a:rPr lang="en-US" i="1" dirty="0" err="1" smtClean="0"/>
              <a:t>bisogno</a:t>
            </a:r>
            <a:endParaRPr lang="en-US" i="1" dirty="0"/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04" r="21086" b="41159"/>
          <a:stretch/>
        </p:blipFill>
        <p:spPr>
          <a:xfrm>
            <a:off x="3896832" y="2004528"/>
            <a:ext cx="4816474" cy="118075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732188" y="1850347"/>
            <a:ext cx="3858564" cy="144161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93599" y="1543181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03044" y="375055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60829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Passo</a:t>
            </a:r>
            <a:r>
              <a:rPr lang="en-US" dirty="0" smtClean="0"/>
              <a:t> 3A</a:t>
            </a:r>
            <a:r>
              <a:rPr lang="en-US" dirty="0"/>
              <a:t>: </a:t>
            </a:r>
            <a:r>
              <a:rPr lang="en-US" dirty="0" err="1" smtClean="0"/>
              <a:t>collegare</a:t>
            </a:r>
            <a:r>
              <a:rPr lang="en-US" dirty="0" smtClean="0"/>
              <a:t> </a:t>
            </a:r>
            <a:r>
              <a:rPr lang="en-US" dirty="0" err="1" smtClean="0"/>
              <a:t>gli</a:t>
            </a:r>
            <a:r>
              <a:rPr lang="en-US" dirty="0" smtClean="0"/>
              <a:t> input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35" r="5146" b="41611"/>
          <a:stretch/>
        </p:blipFill>
        <p:spPr>
          <a:xfrm>
            <a:off x="396240" y="2712719"/>
            <a:ext cx="8245474" cy="174752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8320" y="4704080"/>
            <a:ext cx="7660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7030A0"/>
                </a:solidFill>
              </a:rPr>
              <a:t>Collegare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gli</a:t>
            </a:r>
            <a:r>
              <a:rPr lang="en-US" dirty="0" smtClean="0">
                <a:solidFill>
                  <a:srgbClr val="7030A0"/>
                </a:solidFill>
              </a:rPr>
              <a:t> input </a:t>
            </a:r>
            <a:r>
              <a:rPr lang="en-US" dirty="0" err="1" smtClean="0">
                <a:solidFill>
                  <a:srgbClr val="7030A0"/>
                </a:solidFill>
              </a:rPr>
              <a:t>nel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blocco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grigio</a:t>
            </a:r>
            <a:r>
              <a:rPr lang="en-US" dirty="0" smtClean="0">
                <a:solidFill>
                  <a:srgbClr val="7030A0"/>
                </a:solidFill>
              </a:rPr>
              <a:t>.  </a:t>
            </a:r>
            <a:r>
              <a:rPr lang="en-US" dirty="0" err="1" smtClean="0">
                <a:solidFill>
                  <a:srgbClr val="7030A0"/>
                </a:solidFill>
              </a:rPr>
              <a:t>L’input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dei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gradi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si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deve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collegare</a:t>
            </a:r>
            <a:r>
              <a:rPr lang="en-US" dirty="0" smtClean="0">
                <a:solidFill>
                  <a:srgbClr val="7030A0"/>
                </a:solidFill>
              </a:rPr>
              <a:t> al </a:t>
            </a:r>
            <a:r>
              <a:rPr lang="en-US" dirty="0" err="1" smtClean="0">
                <a:solidFill>
                  <a:srgbClr val="7030A0"/>
                </a:solidFill>
              </a:rPr>
              <a:t>blocco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matematico</a:t>
            </a:r>
            <a:r>
              <a:rPr lang="en-US" dirty="0" smtClean="0">
                <a:solidFill>
                  <a:srgbClr val="7030A0"/>
                </a:solidFill>
              </a:rPr>
              <a:t>. Il </a:t>
            </a:r>
            <a:r>
              <a:rPr lang="en-US" dirty="0" err="1" smtClean="0">
                <a:solidFill>
                  <a:srgbClr val="7030A0"/>
                </a:solidFill>
              </a:rPr>
              <a:t>valore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della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potenza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nel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blocco</a:t>
            </a:r>
            <a:r>
              <a:rPr lang="en-US" dirty="0" smtClean="0">
                <a:solidFill>
                  <a:srgbClr val="7030A0"/>
                </a:solidFill>
              </a:rPr>
              <a:t> di </a:t>
            </a:r>
            <a:r>
              <a:rPr lang="en-US" dirty="0" err="1" smtClean="0">
                <a:solidFill>
                  <a:srgbClr val="7030A0"/>
                </a:solidFill>
              </a:rPr>
              <a:t>movimento</a:t>
            </a:r>
            <a:r>
              <a:rPr lang="en-US" dirty="0" smtClean="0">
                <a:solidFill>
                  <a:srgbClr val="7030A0"/>
                </a:solidFill>
              </a:rPr>
              <a:t>. Il </a:t>
            </a:r>
            <a:r>
              <a:rPr lang="en-US" dirty="0" err="1" smtClean="0">
                <a:solidFill>
                  <a:srgbClr val="7030A0"/>
                </a:solidFill>
              </a:rPr>
              <a:t>risultato</a:t>
            </a:r>
            <a:r>
              <a:rPr lang="en-US" dirty="0" smtClean="0">
                <a:solidFill>
                  <a:srgbClr val="7030A0"/>
                </a:solidFill>
              </a:rPr>
              <a:t> del </a:t>
            </a:r>
            <a:r>
              <a:rPr lang="en-US" dirty="0" err="1" smtClean="0">
                <a:solidFill>
                  <a:srgbClr val="7030A0"/>
                </a:solidFill>
              </a:rPr>
              <a:t>blocco</a:t>
            </a:r>
            <a:r>
              <a:rPr lang="en-US" dirty="0" smtClean="0">
                <a:solidFill>
                  <a:srgbClr val="7030A0"/>
                </a:solidFill>
              </a:rPr>
              <a:t> di </a:t>
            </a:r>
            <a:r>
              <a:rPr lang="en-US" dirty="0" err="1" smtClean="0">
                <a:solidFill>
                  <a:srgbClr val="7030A0"/>
                </a:solidFill>
              </a:rPr>
              <a:t>calcolo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viene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introdotto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nel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blocco</a:t>
            </a:r>
            <a:r>
              <a:rPr lang="en-US" dirty="0" smtClean="0">
                <a:solidFill>
                  <a:srgbClr val="7030A0"/>
                </a:solidFill>
              </a:rPr>
              <a:t> di </a:t>
            </a:r>
            <a:r>
              <a:rPr lang="en-US" dirty="0" err="1" smtClean="0">
                <a:solidFill>
                  <a:srgbClr val="7030A0"/>
                </a:solidFill>
              </a:rPr>
              <a:t>movimento</a:t>
            </a:r>
            <a:r>
              <a:rPr lang="en-US" dirty="0" smtClean="0">
                <a:solidFill>
                  <a:srgbClr val="7030A0"/>
                </a:solidFill>
              </a:rPr>
              <a:t>.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23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8692</TotalTime>
  <Words>1023</Words>
  <Application>Microsoft Office PowerPoint</Application>
  <PresentationFormat>Presentazione su schermo (4:3)</PresentationFormat>
  <Paragraphs>104</Paragraphs>
  <Slides>14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5" baseType="lpstr">
      <vt:lpstr>Retrospect</vt:lpstr>
      <vt:lpstr>LEZIONI INTERMEDIE</vt:lpstr>
      <vt:lpstr>Obiettivi della lezione</vt:lpstr>
      <vt:lpstr>Rotazioni vs. gradi di un goniometro</vt:lpstr>
      <vt:lpstr>Ruotare in gradi in tre semplici passi</vt:lpstr>
      <vt:lpstr>passo1A: misurare il sensore di rotazione</vt:lpstr>
      <vt:lpstr>passo1B: far ruotare il robot di 1°</vt:lpstr>
      <vt:lpstr>Passo 2: Trasformare I gradi del goniometro in gradi del motore</vt:lpstr>
      <vt:lpstr> Passo 3A: creare un blocco personalizzato</vt:lpstr>
      <vt:lpstr>Passo 3A: collegare gli input</vt:lpstr>
      <vt:lpstr>Passo 3B: Blocco personalizzato per ruotare in gradi</vt:lpstr>
      <vt:lpstr>Passo 3B: dentro il blocco personalizzato per girare a destra</vt:lpstr>
      <vt:lpstr>Passo 3B: dentro il blocco personalizzato per girare a sinistra</vt:lpstr>
      <vt:lpstr>Discussione</vt:lpstr>
      <vt:lpstr>CREDITS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PROGRAMMING Lesson</dc:title>
  <dc:creator>Sanjay Seshan</dc:creator>
  <cp:lastModifiedBy>GIUCO</cp:lastModifiedBy>
  <cp:revision>59</cp:revision>
  <dcterms:created xsi:type="dcterms:W3CDTF">2014-08-07T02:19:13Z</dcterms:created>
  <dcterms:modified xsi:type="dcterms:W3CDTF">2018-04-16T09:44:24Z</dcterms:modified>
</cp:coreProperties>
</file>