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289" r:id="rId3"/>
    <p:sldId id="283" r:id="rId4"/>
    <p:sldId id="275" r:id="rId5"/>
    <p:sldId id="285" r:id="rId6"/>
    <p:sldId id="277" r:id="rId7"/>
    <p:sldId id="278" r:id="rId8"/>
    <p:sldId id="279" r:id="rId9"/>
    <p:sldId id="280" r:id="rId10"/>
    <p:sldId id="288" r:id="rId11"/>
    <p:sldId id="284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0" autoAdjust="0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BB-5DD5-4583-B6E6-E6A6B4E57171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62-E1FD-4457-88A6-D53574D24FE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CA3E-C529-404A-A264-934F947D4EF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95BE-EEA9-460F-A854-64565FAAB871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90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EC0F-822B-4AEC-A9E2-E56CB3D0B12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8579-C8C9-4C8D-98F3-B696F5B20534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4C58-60A5-4555-AC3C-381971D3813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8D4D-CBF7-43C7-8461-20C8AE5F0860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D510-3917-491B-9405-C039E2DF44E8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C558-13A0-4A6F-8FAE-36DCDB27AD5A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15BF3C-7478-4DFE-80BD-1E3AE5E0B7C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D4B1-2B05-4441-ACFE-1BADA70BB85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E606-D08A-42BD-85D5-C8E242E5C180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3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4F1D-D6B9-4B8D-82D6-04DB45C67F68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F7-E0ED-429B-97CA-AE4024AE805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5450-6801-40DA-9ACE-BDBCC63847C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995-60E8-44EB-9892-F1472FB19A52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3BE-0160-4C05-BBAD-4F985F6AD20B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7C80-7EB0-4A40-9F78-FBECB6A4E2A0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2A8C-5BDE-47BE-A615-2A98F073CCC3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5DE7347-0E9F-41E0-98D4-5FF50CB73EF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5F-46F0-4209-9AF5-4B0FE545C394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D8396B-2487-4704-99BF-4ABC128C85D9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0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5BAC59-BD9B-4742-AF2F-3BADDFCE3F7E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5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LEZIONI </a:t>
            </a:r>
            <a:r>
              <a:rPr lang="en-US" dirty="0" smtClean="0"/>
              <a:t>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smtClean="0"/>
              <a:t>AD INFRAROSSI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discussione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Quante</a:t>
            </a:r>
            <a:r>
              <a:rPr lang="en-US" dirty="0" smtClean="0"/>
              <a:t> 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le </a:t>
            </a:r>
            <a:r>
              <a:rPr lang="en-US" dirty="0" err="1" smtClean="0"/>
              <a:t>modalità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infrarosso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Risposta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rossimità</a:t>
            </a:r>
            <a:r>
              <a:rPr lang="en-US" dirty="0" smtClean="0"/>
              <a:t>, </a:t>
            </a:r>
            <a:r>
              <a:rPr lang="en-US" dirty="0"/>
              <a:t>Beacon </a:t>
            </a:r>
            <a:r>
              <a:rPr lang="en-US" dirty="0" smtClean="0"/>
              <a:t>e </a:t>
            </a:r>
            <a:r>
              <a:rPr lang="en-US" dirty="0" err="1" smtClean="0"/>
              <a:t>Remoto</a:t>
            </a:r>
            <a:endParaRPr lang="en-US" dirty="0"/>
          </a:p>
          <a:p>
            <a:r>
              <a:rPr lang="en-US" dirty="0" smtClean="0"/>
              <a:t>Il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infrarosso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misurare</a:t>
            </a:r>
            <a:r>
              <a:rPr lang="en-US" dirty="0" smtClean="0"/>
              <a:t> </a:t>
            </a:r>
            <a:r>
              <a:rPr lang="en-US" dirty="0" err="1" smtClean="0"/>
              <a:t>distanze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Sì</a:t>
            </a:r>
            <a:r>
              <a:rPr lang="en-US" dirty="0" smtClean="0"/>
              <a:t>, ma non </a:t>
            </a:r>
            <a:r>
              <a:rPr lang="en-US" dirty="0" err="1" smtClean="0"/>
              <a:t>accuratamente</a:t>
            </a:r>
            <a:r>
              <a:rPr lang="en-US" dirty="0" smtClean="0"/>
              <a:t> </a:t>
            </a:r>
            <a:r>
              <a:rPr lang="en-US" dirty="0" err="1" smtClean="0"/>
              <a:t>poiché</a:t>
            </a:r>
            <a:r>
              <a:rPr lang="en-US" dirty="0" smtClean="0"/>
              <a:t> è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intensità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luce</a:t>
            </a:r>
            <a:r>
              <a:rPr lang="en-US" dirty="0" smtClean="0"/>
              <a:t> </a:t>
            </a:r>
            <a:r>
              <a:rPr lang="en-US" dirty="0" err="1" smtClean="0"/>
              <a:t>riflessa</a:t>
            </a:r>
            <a:r>
              <a:rPr lang="en-US" dirty="0" smtClean="0"/>
              <a:t>. Di </a:t>
            </a:r>
            <a:r>
              <a:rPr lang="en-US" dirty="0" err="1" smtClean="0"/>
              <a:t>conseguenza</a:t>
            </a:r>
            <a:r>
              <a:rPr lang="en-US" dirty="0" smtClean="0"/>
              <a:t> </a:t>
            </a:r>
            <a:r>
              <a:rPr lang="en-US" dirty="0" err="1" smtClean="0"/>
              <a:t>varierà</a:t>
            </a:r>
            <a:r>
              <a:rPr lang="en-US" dirty="0" smtClean="0"/>
              <a:t> la </a:t>
            </a:r>
            <a:r>
              <a:rPr lang="en-US" dirty="0" err="1" smtClean="0"/>
              <a:t>lettura</a:t>
            </a:r>
            <a:r>
              <a:rPr lang="en-US" dirty="0" smtClean="0"/>
              <a:t> in base al </a:t>
            </a:r>
            <a:r>
              <a:rPr lang="en-US" dirty="0" err="1" smtClean="0"/>
              <a:t>materiale</a:t>
            </a:r>
            <a:r>
              <a:rPr lang="en-US" dirty="0" smtClean="0"/>
              <a:t> di cui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costituito</a:t>
            </a:r>
            <a:r>
              <a:rPr lang="en-US" dirty="0" smtClean="0"/>
              <a:t> </a:t>
            </a:r>
            <a:r>
              <a:rPr lang="en-US" dirty="0" err="1" smtClean="0"/>
              <a:t>oggetto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Prossimi</a:t>
            </a:r>
            <a:r>
              <a:rPr lang="en-US" dirty="0" smtClean="0"/>
              <a:t> </a:t>
            </a:r>
            <a:r>
              <a:rPr lang="en-US" dirty="0" err="1" smtClean="0"/>
              <a:t>passi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Andate</a:t>
            </a:r>
            <a:r>
              <a:rPr lang="en-US" dirty="0" smtClean="0"/>
              <a:t> al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avanzate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infrarosso</a:t>
            </a:r>
            <a:endParaRPr lang="en-US" dirty="0" smtClean="0"/>
          </a:p>
          <a:p>
            <a:r>
              <a:rPr lang="en-US" dirty="0" err="1" smtClean="0"/>
              <a:t>Leggete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le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avanzate</a:t>
            </a:r>
            <a:r>
              <a:rPr lang="en-US" dirty="0" smtClean="0"/>
              <a:t> </a:t>
            </a:r>
            <a:r>
              <a:rPr lang="en-US" dirty="0" err="1" smtClean="0"/>
              <a:t>quella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273594" y="160089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73594" y="1378617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/>
        </p:nvSpPr>
        <p:spPr>
          <a:xfrm>
            <a:off x="2810359" y="6332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19" y="4661454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4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5" y="364032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ad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ad </a:t>
            </a:r>
            <a:r>
              <a:rPr lang="en-US" dirty="0" err="1" smtClean="0"/>
              <a:t>infrarossi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Imparare </a:t>
            </a:r>
            <a:r>
              <a:rPr lang="it-IT" dirty="0"/>
              <a:t>a creare un sistema di controllo remoto e un programma che </a:t>
            </a:r>
            <a:r>
              <a:rPr lang="it-IT" dirty="0" smtClean="0"/>
              <a:t>segua </a:t>
            </a:r>
            <a:r>
              <a:rPr lang="it-IT" dirty="0"/>
              <a:t>il </a:t>
            </a:r>
            <a:r>
              <a:rPr lang="it-IT" dirty="0" smtClean="0"/>
              <a:t>segnale del telecomando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ad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ad </a:t>
            </a:r>
            <a:r>
              <a:rPr lang="en-US" dirty="0" err="1" smtClean="0"/>
              <a:t>infrarossi</a:t>
            </a:r>
            <a:r>
              <a:rPr lang="en-US" dirty="0" smtClean="0"/>
              <a:t> in </a:t>
            </a:r>
            <a:r>
              <a:rPr lang="en-US" dirty="0" err="1" smtClean="0"/>
              <a:t>tutte</a:t>
            </a:r>
            <a:r>
              <a:rPr lang="en-US" dirty="0" smtClean="0"/>
              <a:t> e </a:t>
            </a:r>
            <a:r>
              <a:rPr lang="en-US" dirty="0" err="1" smtClean="0"/>
              <a:t>tre</a:t>
            </a:r>
            <a:r>
              <a:rPr lang="en-US" dirty="0" smtClean="0"/>
              <a:t> le </a:t>
            </a: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Conoscere</a:t>
            </a:r>
            <a:r>
              <a:rPr lang="en-US" dirty="0" smtClean="0"/>
              <a:t> i </a:t>
            </a:r>
            <a:r>
              <a:rPr lang="en-US" dirty="0" err="1" smtClean="0"/>
              <a:t>limiti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ad </a:t>
            </a:r>
            <a:r>
              <a:rPr lang="en-US" dirty="0" err="1" smtClean="0"/>
              <a:t>infrarossi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Switch, Loop, </a:t>
            </a:r>
            <a:r>
              <a:rPr lang="en-US" dirty="0" err="1" smtClean="0"/>
              <a:t>blocchi</a:t>
            </a:r>
            <a:r>
              <a:rPr lang="en-US" dirty="0" smtClean="0"/>
              <a:t> di </a:t>
            </a:r>
            <a:r>
              <a:rPr lang="en-US" dirty="0" err="1" smtClean="0"/>
              <a:t>confronto</a:t>
            </a:r>
            <a:r>
              <a:rPr lang="en-US" dirty="0" smtClean="0"/>
              <a:t>,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matematici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ad </a:t>
            </a:r>
            <a:r>
              <a:rPr lang="en-US" dirty="0" err="1" smtClean="0"/>
              <a:t>infrarossi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43727" cy="4654528"/>
          </a:xfrm>
        </p:spPr>
        <p:txBody>
          <a:bodyPr/>
          <a:lstStyle/>
          <a:p>
            <a:r>
              <a:rPr lang="en-US" dirty="0" err="1" smtClean="0"/>
              <a:t>Misura</a:t>
            </a:r>
            <a:r>
              <a:rPr lang="en-US" dirty="0" smtClean="0"/>
              <a:t> la </a:t>
            </a:r>
            <a:r>
              <a:rPr lang="en-US" dirty="0" err="1" smtClean="0"/>
              <a:t>distanza</a:t>
            </a:r>
            <a:r>
              <a:rPr lang="en-US" dirty="0" smtClean="0"/>
              <a:t> dal </a:t>
            </a:r>
            <a:r>
              <a:rPr lang="en-US" dirty="0" err="1" smtClean="0"/>
              <a:t>telecomando</a:t>
            </a:r>
            <a:r>
              <a:rPr lang="en-US" dirty="0" smtClean="0"/>
              <a:t> o da un </a:t>
            </a:r>
            <a:r>
              <a:rPr lang="en-US" dirty="0" err="1" smtClean="0"/>
              <a:t>oggetto</a:t>
            </a:r>
            <a:endParaRPr lang="en-US" dirty="0"/>
          </a:p>
          <a:p>
            <a:r>
              <a:rPr lang="en-US" dirty="0" err="1" smtClean="0"/>
              <a:t>Misura</a:t>
            </a:r>
            <a:r>
              <a:rPr lang="en-US" dirty="0" smtClean="0"/>
              <a:t> </a:t>
            </a:r>
            <a:r>
              <a:rPr lang="en-US" dirty="0" err="1" smtClean="0"/>
              <a:t>l’angolo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telecomando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endParaRPr lang="en-US" dirty="0"/>
          </a:p>
          <a:p>
            <a:r>
              <a:rPr lang="en-US" dirty="0" err="1" smtClean="0"/>
              <a:t>Individua</a:t>
            </a:r>
            <a:r>
              <a:rPr lang="en-US" dirty="0" smtClean="0"/>
              <a:t> quale </a:t>
            </a:r>
            <a:r>
              <a:rPr lang="en-US" dirty="0" err="1" smtClean="0"/>
              <a:t>tasto</a:t>
            </a:r>
            <a:r>
              <a:rPr lang="en-US" dirty="0" smtClean="0"/>
              <a:t> del </a:t>
            </a:r>
            <a:r>
              <a:rPr lang="en-US" dirty="0" err="1" smtClean="0"/>
              <a:t>telecomando</a:t>
            </a:r>
            <a:r>
              <a:rPr lang="en-US" dirty="0" smtClean="0"/>
              <a:t> </a:t>
            </a:r>
            <a:r>
              <a:rPr lang="en-US" dirty="0" smtClean="0"/>
              <a:t>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premuto</a:t>
            </a:r>
            <a:r>
              <a:rPr lang="en-US" dirty="0" smtClean="0"/>
              <a:t>.</a:t>
            </a:r>
            <a:endParaRPr lang="en-US" dirty="0"/>
          </a:p>
          <a:p>
            <a:r>
              <a:rPr lang="it-IT" dirty="0" smtClean="0"/>
              <a:t>Il telecomando o un trasmettitore possono essere impostati </a:t>
            </a:r>
            <a:r>
              <a:rPr lang="it-IT" dirty="0"/>
              <a:t>su 1 </a:t>
            </a:r>
            <a:r>
              <a:rPr lang="it-IT" dirty="0" smtClean="0"/>
              <a:t>dei </a:t>
            </a:r>
            <a:r>
              <a:rPr lang="it-IT" dirty="0"/>
              <a:t>4 canali. Il codice del sensore a infrarossi deve specificare quale canale utilizzare. Ciò consente di utilizzare più telecomandi nella stessa </a:t>
            </a:r>
            <a:r>
              <a:rPr lang="it-IT" dirty="0" smtClean="0"/>
              <a:t>stanza</a:t>
            </a:r>
          </a:p>
          <a:p>
            <a:r>
              <a:rPr lang="it-IT" dirty="0" smtClean="0"/>
              <a:t>* </a:t>
            </a:r>
            <a:r>
              <a:rPr lang="it-IT" sz="1600" dirty="0" smtClean="0"/>
              <a:t>Non traduciamo il termine «beacon» che letteralmente vorrebbe dire «faro». Questa funzione permette al robot di localizzare il telecomando seguendo il raggio infrarosso che esso emette in questa modalità. (NDT)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7" name="Picture 6" descr="http://storage.technicbricks.com/Media/2013/TBs_20130108_1/TBs_20130108_1_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9" y="4038708"/>
            <a:ext cx="1583067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che.lego.com/e/dynamic/is/image/LEGO/45509?$main$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7" y="1756017"/>
            <a:ext cx="2075332" cy="15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46437" y="3355056"/>
            <a:ext cx="22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Sensore</a:t>
            </a:r>
            <a:r>
              <a:rPr lang="en-US" dirty="0" smtClean="0"/>
              <a:t> ad </a:t>
            </a:r>
            <a:r>
              <a:rPr lang="en-US" dirty="0" err="1" smtClean="0"/>
              <a:t>infrarossi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81742" y="5616741"/>
            <a:ext cx="24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Beacon/</a:t>
            </a:r>
            <a:r>
              <a:rPr lang="en-US" dirty="0" err="1" smtClean="0"/>
              <a:t>Telecomando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Funziona fino a circa 70 cm di distanza (o 100 unità di prossimità) </a:t>
            </a:r>
            <a:endParaRPr lang="it-IT" dirty="0" smtClean="0"/>
          </a:p>
          <a:p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prossimità</a:t>
            </a:r>
            <a:endParaRPr lang="en-US" dirty="0"/>
          </a:p>
          <a:p>
            <a:pPr lvl="1"/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prossimità</a:t>
            </a:r>
            <a:r>
              <a:rPr lang="en-US" dirty="0" smtClean="0"/>
              <a:t> espresso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unità</a:t>
            </a:r>
            <a:r>
              <a:rPr lang="en-US" dirty="0" smtClean="0"/>
              <a:t> non </a:t>
            </a:r>
            <a:r>
              <a:rPr lang="en-US" dirty="0" err="1" smtClean="0"/>
              <a:t>definita</a:t>
            </a:r>
            <a:r>
              <a:rPr lang="en-US" dirty="0" smtClean="0"/>
              <a:t> (</a:t>
            </a:r>
            <a:r>
              <a:rPr lang="en-US" dirty="0" err="1" smtClean="0"/>
              <a:t>nè</a:t>
            </a:r>
            <a:r>
              <a:rPr lang="en-US" dirty="0" smtClean="0"/>
              <a:t> </a:t>
            </a:r>
            <a:r>
              <a:rPr lang="en-US" dirty="0" err="1" smtClean="0"/>
              <a:t>pollici</a:t>
            </a:r>
            <a:r>
              <a:rPr lang="en-US" dirty="0" smtClean="0"/>
              <a:t>, </a:t>
            </a:r>
            <a:r>
              <a:rPr lang="en-US" dirty="0" err="1" smtClean="0"/>
              <a:t>nè</a:t>
            </a:r>
            <a:r>
              <a:rPr lang="en-US" dirty="0" smtClean="0"/>
              <a:t> </a:t>
            </a:r>
            <a:r>
              <a:rPr lang="en-US" dirty="0" err="1" smtClean="0"/>
              <a:t>centimetri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Modalità</a:t>
            </a:r>
            <a:r>
              <a:rPr lang="en-US" dirty="0" smtClean="0"/>
              <a:t> Beacon</a:t>
            </a:r>
          </a:p>
          <a:p>
            <a:pPr lvl="1"/>
            <a:r>
              <a:rPr lang="it-IT" dirty="0"/>
              <a:t>Restituisce la direzione (angolo) e la distanza dal </a:t>
            </a:r>
            <a:r>
              <a:rPr lang="it-IT" dirty="0" smtClean="0"/>
              <a:t>beacon. </a:t>
            </a:r>
          </a:p>
          <a:p>
            <a:pPr marL="201168" lvl="1" indent="0">
              <a:buNone/>
            </a:pPr>
            <a:r>
              <a:rPr lang="it-IT" dirty="0" smtClean="0"/>
              <a:t>La </a:t>
            </a:r>
            <a:r>
              <a:rPr lang="it-IT" dirty="0"/>
              <a:t>misurazione della lunghezza non è in gradi.</a:t>
            </a:r>
            <a:endParaRPr lang="en-US" dirty="0" smtClean="0"/>
          </a:p>
          <a:p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telecomando</a:t>
            </a:r>
            <a:endParaRPr lang="en-US" dirty="0" smtClean="0"/>
          </a:p>
          <a:p>
            <a:pPr lvl="1"/>
            <a:r>
              <a:rPr lang="en-US" dirty="0" err="1" smtClean="0"/>
              <a:t>Restituisce</a:t>
            </a:r>
            <a:r>
              <a:rPr lang="en-US" dirty="0" smtClean="0"/>
              <a:t> quale </a:t>
            </a:r>
            <a:r>
              <a:rPr lang="en-US" dirty="0" err="1" smtClean="0"/>
              <a:t>tasto</a:t>
            </a:r>
            <a:r>
              <a:rPr lang="en-US" dirty="0" smtClean="0"/>
              <a:t> del </a:t>
            </a:r>
            <a:r>
              <a:rPr lang="en-US" dirty="0" err="1" smtClean="0"/>
              <a:t>telecomando</a:t>
            </a:r>
            <a:r>
              <a:rPr lang="en-US" dirty="0" smtClean="0"/>
              <a:t> e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premuto</a:t>
            </a:r>
            <a:endParaRPr lang="en-US" dirty="0"/>
          </a:p>
          <a:p>
            <a:r>
              <a:rPr lang="en-US" dirty="0" err="1" smtClean="0"/>
              <a:t>Useremo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 le </a:t>
            </a:r>
            <a:r>
              <a:rPr lang="en-US" dirty="0" err="1" smtClean="0"/>
              <a:t>modalità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  <a:p>
            <a:r>
              <a:rPr lang="en-US" dirty="0" smtClean="0"/>
              <a:t>Il </a:t>
            </a:r>
            <a:r>
              <a:rPr lang="en-US" dirty="0" err="1" smtClean="0"/>
              <a:t>blocco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infrarosso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TAB </a:t>
            </a:r>
            <a:r>
              <a:rPr lang="en-US" dirty="0" err="1" smtClean="0"/>
              <a:t>giallo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sensori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997509"/>
            <a:ext cx="2777974" cy="1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imparare a usare il </a:t>
            </a:r>
            <a:r>
              <a:rPr lang="it-IT" dirty="0" smtClean="0"/>
              <a:t>sensore ad </a:t>
            </a:r>
            <a:r>
              <a:rPr lang="it-IT" dirty="0"/>
              <a:t>infrarossi, dovrai completare tre </a:t>
            </a:r>
            <a:r>
              <a:rPr lang="it-IT" dirty="0" smtClean="0"/>
              <a:t>sfide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it-IT" dirty="0"/>
              <a:t>Sfida 1: crea un controllo remoto per il tuo robot che esegua un'azione diversa in base al pulsante che premi sul </a:t>
            </a:r>
            <a:r>
              <a:rPr lang="it-IT" dirty="0" smtClean="0"/>
              <a:t>telecomando </a:t>
            </a:r>
          </a:p>
          <a:p>
            <a:pPr lvl="1"/>
            <a:r>
              <a:rPr lang="it-IT" dirty="0"/>
              <a:t>Sfida 2: </a:t>
            </a:r>
            <a:r>
              <a:rPr lang="it-IT" dirty="0" smtClean="0"/>
              <a:t>«</a:t>
            </a:r>
            <a:r>
              <a:rPr lang="it-IT" dirty="0" smtClean="0"/>
              <a:t>Inseguitore di Cagnolino» </a:t>
            </a:r>
            <a:r>
              <a:rPr lang="it-IT" dirty="0" smtClean="0"/>
              <a:t>(tradotto dal termine originale «dog </a:t>
            </a:r>
            <a:r>
              <a:rPr lang="it-IT" dirty="0" err="1" smtClean="0"/>
              <a:t>follower</a:t>
            </a:r>
            <a:r>
              <a:rPr lang="it-IT" dirty="0" smtClean="0"/>
              <a:t>») con </a:t>
            </a:r>
            <a:r>
              <a:rPr lang="it-IT" dirty="0" smtClean="0"/>
              <a:t>controllo proporzionale: </a:t>
            </a:r>
            <a:r>
              <a:rPr lang="it-IT" dirty="0"/>
              <a:t>il robot dovrebbe spostarsi ovunque il raggio utilizzi prossimità e </a:t>
            </a:r>
            <a:r>
              <a:rPr lang="it-IT" dirty="0" smtClean="0"/>
              <a:t>direzione </a:t>
            </a:r>
          </a:p>
          <a:p>
            <a:pPr lvl="1"/>
            <a:r>
              <a:rPr lang="en-US" dirty="0"/>
              <a:t> </a:t>
            </a:r>
            <a:r>
              <a:rPr lang="it-IT" dirty="0" smtClean="0"/>
              <a:t>Sfida </a:t>
            </a:r>
            <a:r>
              <a:rPr lang="it-IT" dirty="0"/>
              <a:t>3: verificare quanto è accurato il sensore a infrarossi per misurare le </a:t>
            </a:r>
            <a:r>
              <a:rPr lang="it-IT" dirty="0" smtClean="0"/>
              <a:t>distanze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Pseudocodice</a:t>
            </a:r>
            <a:r>
              <a:rPr lang="en-US" dirty="0" smtClean="0"/>
              <a:t>/</a:t>
            </a:r>
            <a:r>
              <a:rPr lang="en-US" dirty="0" err="1" smtClean="0"/>
              <a:t>Suggerimenti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42092"/>
              </p:ext>
            </p:extLst>
          </p:nvPr>
        </p:nvGraphicFramePr>
        <p:xfrm>
          <a:off x="602340" y="2087843"/>
          <a:ext cx="8013339" cy="393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5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Sfida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Suggerimento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Pseudocodice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Controllo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remoto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Eseguire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differenti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azioni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basate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</a:t>
                      </a:r>
                      <a:r>
                        <a:rPr lang="en-US" baseline="0" dirty="0" smtClean="0"/>
                        <a:t> quale </a:t>
                      </a:r>
                      <a:r>
                        <a:rPr lang="en-US" baseline="0" dirty="0" err="1" smtClean="0"/>
                        <a:t>tasto</a:t>
                      </a:r>
                      <a:r>
                        <a:rPr lang="en-US" baseline="0" dirty="0" smtClean="0"/>
                        <a:t> (i) </a:t>
                      </a:r>
                      <a:r>
                        <a:rPr lang="en-US" baseline="0" dirty="0" err="1" smtClean="0"/>
                        <a:t>viene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premuto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canale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Cagnolino</a:t>
                      </a:r>
                      <a:r>
                        <a:rPr lang="en-US" b="1" dirty="0" smtClean="0"/>
                        <a:t> con </a:t>
                      </a:r>
                      <a:r>
                        <a:rPr lang="en-US" b="1" dirty="0" err="1" smtClean="0"/>
                        <a:t>controllo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proporzionale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 </a:t>
                      </a:r>
                      <a:r>
                        <a:rPr lang="en-US" baseline="0" dirty="0" err="1" smtClean="0"/>
                        <a:t>il</a:t>
                      </a:r>
                      <a:r>
                        <a:rPr lang="en-US" baseline="0" dirty="0" smtClean="0"/>
                        <a:t> robot è a </a:t>
                      </a:r>
                      <a:r>
                        <a:rPr lang="en-US" baseline="0" dirty="0" err="1" smtClean="0"/>
                        <a:t>meno</a:t>
                      </a:r>
                      <a:r>
                        <a:rPr lang="en-US" baseline="0" dirty="0" smtClean="0"/>
                        <a:t> di 15 </a:t>
                      </a:r>
                      <a:r>
                        <a:rPr lang="en-US" baseline="0" dirty="0" err="1" smtClean="0"/>
                        <a:t>unità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prossimità</a:t>
                      </a:r>
                      <a:r>
                        <a:rPr lang="en-US" baseline="0" dirty="0" smtClean="0"/>
                        <a:t> dal </a:t>
                      </a:r>
                      <a:r>
                        <a:rPr lang="en-US" baseline="0" dirty="0" err="1" smtClean="0"/>
                        <a:t>raggio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indietro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Se </a:t>
                      </a:r>
                      <a:r>
                        <a:rPr lang="en-US" baseline="0" dirty="0" err="1" smtClean="0"/>
                        <a:t>il</a:t>
                      </a:r>
                      <a:r>
                        <a:rPr lang="en-US" baseline="0" dirty="0" smtClean="0"/>
                        <a:t> robot è a </a:t>
                      </a:r>
                      <a:r>
                        <a:rPr lang="en-US" baseline="0" dirty="0" err="1" smtClean="0"/>
                        <a:t>più</a:t>
                      </a:r>
                      <a:r>
                        <a:rPr lang="en-US" baseline="0" dirty="0" smtClean="0"/>
                        <a:t> di 15 </a:t>
                      </a:r>
                      <a:r>
                        <a:rPr lang="en-US" baseline="0" dirty="0" err="1" smtClean="0"/>
                        <a:t>unità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prossimità</a:t>
                      </a:r>
                      <a:r>
                        <a:rPr lang="en-US" baseline="0" dirty="0" smtClean="0"/>
                        <a:t> dal </a:t>
                      </a:r>
                      <a:r>
                        <a:rPr lang="en-US" baseline="0" dirty="0" err="1" smtClean="0"/>
                        <a:t>raggio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avanti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Usate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controllo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proporzionale</a:t>
                      </a:r>
                      <a:r>
                        <a:rPr lang="en-US" baseline="0" dirty="0" smtClean="0"/>
                        <a:t> per </a:t>
                      </a:r>
                      <a:r>
                        <a:rPr lang="en-US" baseline="0" dirty="0" err="1" smtClean="0"/>
                        <a:t>aggiustare</a:t>
                      </a:r>
                      <a:r>
                        <a:rPr lang="en-US" baseline="0" dirty="0" smtClean="0"/>
                        <a:t> la </a:t>
                      </a:r>
                      <a:r>
                        <a:rPr lang="en-US" baseline="0" dirty="0" err="1" smtClean="0"/>
                        <a:t>sterzata</a:t>
                      </a:r>
                      <a:r>
                        <a:rPr lang="en-US" baseline="0" dirty="0" smtClean="0"/>
                        <a:t> in base </a:t>
                      </a:r>
                      <a:r>
                        <a:rPr lang="en-US" baseline="0" dirty="0" err="1" smtClean="0"/>
                        <a:t>all’angolazione</a:t>
                      </a:r>
                      <a:r>
                        <a:rPr lang="en-US" baseline="0" dirty="0" smtClean="0"/>
                        <a:t> del </a:t>
                      </a:r>
                      <a:r>
                        <a:rPr lang="en-US" baseline="0" dirty="0" err="1" smtClean="0"/>
                        <a:t>raggio</a:t>
                      </a: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Nota: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il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controllo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proporzionale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e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trattato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fra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le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elezioni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avanzate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suEV3Lessons.com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Fate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riferimento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a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quella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lezione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Precisione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della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prossimità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Misurare</a:t>
                      </a:r>
                      <a:r>
                        <a:rPr lang="en-US" baseline="0" dirty="0" smtClean="0"/>
                        <a:t> la </a:t>
                      </a:r>
                      <a:r>
                        <a:rPr lang="en-US" baseline="0" dirty="0" err="1" smtClean="0"/>
                        <a:t>distanza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utilizzando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sensore</a:t>
                      </a:r>
                      <a:r>
                        <a:rPr lang="en-US" baseline="0" dirty="0" smtClean="0"/>
                        <a:t> ad </a:t>
                      </a:r>
                      <a:r>
                        <a:rPr lang="en-US" baseline="0" dirty="0" err="1" smtClean="0"/>
                        <a:t>ultrasuoni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misurare</a:t>
                      </a:r>
                      <a:r>
                        <a:rPr lang="en-US" baseline="0" dirty="0" smtClean="0"/>
                        <a:t> la </a:t>
                      </a:r>
                      <a:r>
                        <a:rPr lang="en-US" baseline="0" dirty="0" err="1" smtClean="0"/>
                        <a:t>prossimità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l’infrarosso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usare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</a:t>
                      </a:r>
                      <a:r>
                        <a:rPr lang="en-US" baseline="0" dirty="0" smtClean="0"/>
                        <a:t> Port View </a:t>
                      </a:r>
                      <a:r>
                        <a:rPr lang="en-US" baseline="0" dirty="0" err="1" smtClean="0"/>
                        <a:t>sul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mattoncino</a:t>
                      </a:r>
                      <a:r>
                        <a:rPr lang="en-US" baseline="0" dirty="0" smtClean="0"/>
                        <a:t>). </a:t>
                      </a:r>
                      <a:r>
                        <a:rPr lang="en-US" baseline="0" dirty="0" err="1" smtClean="0"/>
                        <a:t>Comparare</a:t>
                      </a:r>
                      <a:r>
                        <a:rPr lang="en-US" baseline="0" dirty="0" smtClean="0"/>
                        <a:t> le </a:t>
                      </a:r>
                      <a:r>
                        <a:rPr lang="en-US" baseline="0" dirty="0" err="1" smtClean="0"/>
                        <a:t>misurazioni</a:t>
                      </a:r>
                      <a:r>
                        <a:rPr lang="en-US" baseline="0" dirty="0" smtClean="0"/>
                        <a:t> per </a:t>
                      </a:r>
                      <a:r>
                        <a:rPr lang="en-US" baseline="0" dirty="0" err="1" smtClean="0"/>
                        <a:t>differenti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distanze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differenti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superfici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Soluzione</a:t>
            </a:r>
            <a:r>
              <a:rPr lang="en-US" dirty="0" smtClean="0"/>
              <a:t>: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524770"/>
            <a:ext cx="8859837" cy="4395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4740" y="2041137"/>
            <a:ext cx="284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iate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di </a:t>
            </a:r>
            <a:r>
              <a:rPr lang="en-US" dirty="0" err="1" smtClean="0"/>
              <a:t>settare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telecomando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canale</a:t>
            </a:r>
            <a:r>
              <a:rPr lang="en-US" dirty="0" smtClean="0"/>
              <a:t> 1 </a:t>
            </a:r>
            <a:r>
              <a:rPr lang="en-US" dirty="0" err="1" smtClean="0"/>
              <a:t>utilizzando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slider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227874" y="1549308"/>
            <a:ext cx="2536765" cy="1502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Scopo: creare un sistema di controllo remoto.</a:t>
            </a:r>
          </a:p>
          <a:p>
            <a:pPr>
              <a:lnSpc>
                <a:spcPts val="1000"/>
              </a:lnSpc>
            </a:pPr>
            <a:r>
              <a:rPr lang="it-IT" sz="1000" dirty="0" smtClean="0"/>
              <a:t>Pseudocodice:</a:t>
            </a:r>
          </a:p>
          <a:p>
            <a:pPr marL="228600" indent="-228600">
              <a:lnSpc>
                <a:spcPts val="1000"/>
              </a:lnSpc>
              <a:buAutoNum type="arabicPeriod"/>
            </a:pPr>
            <a:r>
              <a:rPr lang="it-IT" sz="1000" dirty="0" smtClean="0"/>
              <a:t>Controllare quale tasto è stato premuto  sul canale 1 ed eseguire un compito diverso per ciascun tasto</a:t>
            </a:r>
          </a:p>
          <a:p>
            <a:pPr marL="228600" indent="-228600">
              <a:lnSpc>
                <a:spcPts val="1000"/>
              </a:lnSpc>
              <a:buAutoNum type="arabicPeriod"/>
            </a:pPr>
            <a:r>
              <a:rPr lang="it-IT" sz="1000" dirty="0" smtClean="0"/>
              <a:t>2. Ripetere all’infinito</a:t>
            </a:r>
          </a:p>
          <a:p>
            <a:pPr marL="228600" indent="-228600">
              <a:lnSpc>
                <a:spcPts val="1000"/>
              </a:lnSpc>
              <a:buAutoNum type="arabicPeriod"/>
            </a:pPr>
            <a:endParaRPr lang="it-IT" sz="1000" dirty="0"/>
          </a:p>
          <a:p>
            <a:pPr marL="228600" indent="-228600">
              <a:lnSpc>
                <a:spcPts val="1000"/>
              </a:lnSpc>
              <a:buAutoNum type="arabicPeriod"/>
            </a:pPr>
            <a:r>
              <a:rPr lang="it-IT" sz="1000" dirty="0" smtClean="0"/>
              <a:t>Note: </a:t>
            </a:r>
            <a:r>
              <a:rPr lang="it-IT" sz="1000" dirty="0" smtClean="0"/>
              <a:t>in questo esempio, il sensore</a:t>
            </a:r>
            <a:r>
              <a:rPr lang="it-IT" sz="1000" dirty="0" smtClean="0"/>
              <a:t> ad infrarossi è connesso alla porta 4. Se necessario, correggete il programma</a:t>
            </a:r>
            <a:endParaRPr lang="en-US" sz="1000" dirty="0"/>
          </a:p>
        </p:txBody>
      </p:sp>
      <p:sp>
        <p:nvSpPr>
          <p:cNvPr id="8" name="TextBox 4"/>
          <p:cNvSpPr txBox="1"/>
          <p:nvPr/>
        </p:nvSpPr>
        <p:spPr>
          <a:xfrm>
            <a:off x="3253094" y="4637239"/>
            <a:ext cx="1155004" cy="478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Gira a sinistra se è stato premuto il tasto sinistro</a:t>
            </a:r>
            <a:endParaRPr lang="en-US" sz="1000" dirty="0"/>
          </a:p>
        </p:txBody>
      </p:sp>
      <p:sp>
        <p:nvSpPr>
          <p:cNvPr id="9" name="TextBox 4"/>
          <p:cNvSpPr txBox="1"/>
          <p:nvPr/>
        </p:nvSpPr>
        <p:spPr>
          <a:xfrm>
            <a:off x="1021860" y="5116088"/>
            <a:ext cx="948791" cy="6070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Controlla  quale tasto è stato premuto sul canale 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Soluzione</a:t>
            </a:r>
            <a:r>
              <a:rPr lang="en-US" dirty="0" smtClean="0"/>
              <a:t>: “</a:t>
            </a:r>
            <a:r>
              <a:rPr lang="en-US" dirty="0" err="1"/>
              <a:t>I</a:t>
            </a:r>
            <a:r>
              <a:rPr lang="en-US" dirty="0" err="1" smtClean="0"/>
              <a:t>nseguitore</a:t>
            </a:r>
            <a:r>
              <a:rPr lang="en-US" dirty="0" smtClean="0"/>
              <a:t> di </a:t>
            </a:r>
            <a:r>
              <a:rPr lang="en-US" dirty="0" err="1" smtClean="0"/>
              <a:t>cagnolino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" y="1444886"/>
            <a:ext cx="8858250" cy="4499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335" y="3804020"/>
            <a:ext cx="721706" cy="73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Scegliere Infrarosso per misurare il beacon</a:t>
            </a:r>
            <a:endParaRPr lang="en-US" sz="1000" dirty="0"/>
          </a:p>
        </p:txBody>
      </p:sp>
      <p:sp>
        <p:nvSpPr>
          <p:cNvPr id="7" name="TextBox 4"/>
          <p:cNvSpPr txBox="1"/>
          <p:nvPr/>
        </p:nvSpPr>
        <p:spPr>
          <a:xfrm>
            <a:off x="1378762" y="2765491"/>
            <a:ext cx="1054335" cy="478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Utilizza lo </a:t>
            </a:r>
            <a:r>
              <a:rPr lang="it-IT" sz="1000" dirty="0" err="1" smtClean="0"/>
              <a:t>switch</a:t>
            </a:r>
            <a:r>
              <a:rPr lang="it-IT" sz="1000" dirty="0" smtClean="0"/>
              <a:t> solo se il beacon è acceso</a:t>
            </a:r>
            <a:endParaRPr lang="en-US" sz="1000" dirty="0"/>
          </a:p>
        </p:txBody>
      </p:sp>
      <p:sp>
        <p:nvSpPr>
          <p:cNvPr id="8" name="TextBox 4"/>
          <p:cNvSpPr txBox="1"/>
          <p:nvPr/>
        </p:nvSpPr>
        <p:spPr>
          <a:xfrm>
            <a:off x="2560320" y="2748273"/>
            <a:ext cx="993913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smtClean="0"/>
              <a:t>Controlla se il beacon è nel raggio di 20 cm</a:t>
            </a:r>
            <a:endParaRPr lang="en-US" sz="1000" dirty="0"/>
          </a:p>
        </p:txBody>
      </p:sp>
      <p:sp>
        <p:nvSpPr>
          <p:cNvPr id="9" name="TextBox 4"/>
          <p:cNvSpPr txBox="1"/>
          <p:nvPr/>
        </p:nvSpPr>
        <p:spPr>
          <a:xfrm>
            <a:off x="4255274" y="2290375"/>
            <a:ext cx="19069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it-IT" sz="1000" dirty="0" smtClean="0"/>
              <a:t>Muove il robot secondo l’angolo misurato. Abbassa il valore se necessario</a:t>
            </a:r>
            <a:endParaRPr lang="en-US" sz="1000" dirty="0"/>
          </a:p>
        </p:txBody>
      </p:sp>
      <p:sp>
        <p:nvSpPr>
          <p:cNvPr id="10" name="TextBox 4"/>
          <p:cNvSpPr txBox="1"/>
          <p:nvPr/>
        </p:nvSpPr>
        <p:spPr>
          <a:xfrm>
            <a:off x="4403194" y="3903791"/>
            <a:ext cx="2013509" cy="61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it-IT" sz="1000" dirty="0" smtClean="0"/>
              <a:t>Muove il robot secondo l’angolo misurato. Abbassa il valore se necessario.</a:t>
            </a:r>
          </a:p>
          <a:p>
            <a:pPr>
              <a:lnSpc>
                <a:spcPts val="800"/>
              </a:lnSpc>
            </a:pPr>
            <a:r>
              <a:rPr lang="it-IT" sz="1000" dirty="0" smtClean="0"/>
              <a:t>Inverte la lettura se il robot non si allontana dal beacon</a:t>
            </a:r>
            <a:endParaRPr lang="en-US" sz="1000" dirty="0"/>
          </a:p>
        </p:txBody>
      </p:sp>
      <p:sp>
        <p:nvSpPr>
          <p:cNvPr id="11" name="TextBox 4"/>
          <p:cNvSpPr txBox="1"/>
          <p:nvPr/>
        </p:nvSpPr>
        <p:spPr>
          <a:xfrm>
            <a:off x="6663194" y="4014590"/>
            <a:ext cx="572494" cy="502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it-IT" sz="1000" dirty="0" smtClean="0"/>
              <a:t>Muove avanti se è falso</a:t>
            </a:r>
            <a:endParaRPr lang="en-US" sz="1000" dirty="0"/>
          </a:p>
        </p:txBody>
      </p:sp>
      <p:sp>
        <p:nvSpPr>
          <p:cNvPr id="12" name="TextBox 4"/>
          <p:cNvSpPr txBox="1"/>
          <p:nvPr/>
        </p:nvSpPr>
        <p:spPr>
          <a:xfrm>
            <a:off x="6416703" y="2171881"/>
            <a:ext cx="572494" cy="502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it-IT" sz="1000" dirty="0" smtClean="0"/>
              <a:t>Muove indietro se è vero</a:t>
            </a:r>
            <a:endParaRPr lang="en-US" sz="1000" dirty="0"/>
          </a:p>
        </p:txBody>
      </p:sp>
      <p:sp>
        <p:nvSpPr>
          <p:cNvPr id="13" name="TextBox 4"/>
          <p:cNvSpPr txBox="1"/>
          <p:nvPr/>
        </p:nvSpPr>
        <p:spPr>
          <a:xfrm>
            <a:off x="8252192" y="3788118"/>
            <a:ext cx="576000" cy="478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1000" dirty="0" err="1" smtClean="0"/>
              <a:t>Loop</a:t>
            </a:r>
            <a:r>
              <a:rPr lang="it-IT" sz="1000" dirty="0" smtClean="0"/>
              <a:t> infinito</a:t>
            </a:r>
          </a:p>
          <a:p>
            <a:pPr>
              <a:lnSpc>
                <a:spcPts val="1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Sfida</a:t>
            </a:r>
            <a:r>
              <a:rPr lang="en-US" dirty="0" smtClean="0"/>
              <a:t> 3</a:t>
            </a:r>
            <a:r>
              <a:rPr lang="en-US" dirty="0"/>
              <a:t>: </a:t>
            </a:r>
            <a:r>
              <a:rPr lang="en-US" dirty="0" err="1" smtClean="0"/>
              <a:t>comparazione</a:t>
            </a:r>
            <a:r>
              <a:rPr lang="en-US" dirty="0" smtClean="0"/>
              <a:t> di </a:t>
            </a:r>
            <a:r>
              <a:rPr lang="en-US" dirty="0" err="1" smtClean="0"/>
              <a:t>sensori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734" y="1637501"/>
            <a:ext cx="300609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err="1" smtClean="0"/>
              <a:t>Istruzioni</a:t>
            </a:r>
            <a:r>
              <a:rPr lang="en-US" sz="1600" b="1" u="sng" dirty="0" smtClean="0"/>
              <a:t> :</a:t>
            </a:r>
            <a:endParaRPr lang="en-US" sz="1600" b="1" u="sng" dirty="0"/>
          </a:p>
          <a:p>
            <a:pPr marL="457200" indent="-457200">
              <a:buAutoNum type="arabicParenR"/>
            </a:pPr>
            <a:r>
              <a:rPr lang="it-IT" sz="1600" dirty="0"/>
              <a:t>Tenere ciascun sensore a 10 cm di distanza dal materiale e controllare le letture del sensore </a:t>
            </a:r>
            <a:r>
              <a:rPr lang="it-IT" sz="1600" dirty="0" smtClean="0"/>
              <a:t>su </a:t>
            </a:r>
            <a:r>
              <a:rPr lang="en-US" sz="1600" dirty="0" smtClean="0"/>
              <a:t>Port </a:t>
            </a:r>
            <a:r>
              <a:rPr lang="en-US" sz="1600" dirty="0"/>
              <a:t>View</a:t>
            </a:r>
          </a:p>
          <a:p>
            <a:pPr marL="457200" indent="-457200">
              <a:buAutoNum type="arabicParenR"/>
            </a:pPr>
            <a:r>
              <a:rPr lang="it-IT" sz="1600" dirty="0" smtClean="0"/>
              <a:t>Scegliere </a:t>
            </a:r>
            <a:r>
              <a:rPr lang="it-IT" sz="1600" dirty="0"/>
              <a:t>superfici riflettenti e non riflettenti da </a:t>
            </a:r>
            <a:r>
              <a:rPr lang="it-IT" sz="1600" dirty="0" smtClean="0"/>
              <a:t>provare</a:t>
            </a:r>
          </a:p>
          <a:p>
            <a:pPr marL="0" indent="0">
              <a:buNone/>
            </a:pPr>
            <a:r>
              <a:rPr lang="en-US" sz="1600" b="1" u="sng" dirty="0" err="1" smtClean="0"/>
              <a:t>Lezione</a:t>
            </a:r>
            <a:r>
              <a:rPr lang="en-US" sz="1600" b="1" u="sng" dirty="0" smtClean="0"/>
              <a:t> : </a:t>
            </a:r>
            <a:endParaRPr lang="en-US" sz="1600" b="1" u="sng" dirty="0"/>
          </a:p>
          <a:p>
            <a:pPr marL="0" indent="0">
              <a:buNone/>
            </a:pPr>
            <a:r>
              <a:rPr lang="it-IT" sz="1600" dirty="0"/>
              <a:t>La lettura del sensore a infrarossi si basa sull'intensità della luce riflettente. Non sarà preciso come un sensore a ultrasuoni nel misurare quanto lontano sia un oggetto. Prova diverse distanze dopo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60462"/>
              </p:ext>
            </p:extLst>
          </p:nvPr>
        </p:nvGraphicFramePr>
        <p:xfrm>
          <a:off x="355365" y="1482179"/>
          <a:ext cx="4818547" cy="436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6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69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1439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Superficie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Distanza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reale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dalle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superfici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Misurazione</a:t>
                      </a:r>
                      <a:r>
                        <a:rPr lang="en-US" sz="1400" dirty="0" smtClean="0"/>
                        <a:t> con </a:t>
                      </a:r>
                      <a:r>
                        <a:rPr lang="en-US" sz="1400" dirty="0" err="1" smtClean="0"/>
                        <a:t>ultrasuoni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Misurazione</a:t>
                      </a:r>
                      <a:r>
                        <a:rPr lang="en-US" sz="1400" dirty="0" smtClean="0"/>
                        <a:t> con </a:t>
                      </a:r>
                      <a:r>
                        <a:rPr lang="en-US" sz="1400" dirty="0" err="1" smtClean="0"/>
                        <a:t>infrarosso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07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Foglio</a:t>
                      </a:r>
                      <a:r>
                        <a:rPr lang="en-US" dirty="0" smtClean="0"/>
                        <a:t> di </a:t>
                      </a:r>
                      <a:r>
                        <a:rPr lang="en-US" dirty="0" err="1" smtClean="0"/>
                        <a:t>alluminio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30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Tavola</a:t>
                      </a:r>
                      <a:r>
                        <a:rPr lang="en-US" dirty="0" smtClean="0"/>
                        <a:t> di </a:t>
                      </a:r>
                      <a:r>
                        <a:rPr lang="en-US" dirty="0" err="1" smtClean="0"/>
                        <a:t>legno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0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bianca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55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</TotalTime>
  <Words>931</Words>
  <Application>Microsoft Office PowerPoint</Application>
  <PresentationFormat>Presentazione su schermo (4:3)</PresentationFormat>
  <Paragraphs>110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Retrospect</vt:lpstr>
      <vt:lpstr>intermediatev2</vt:lpstr>
      <vt:lpstr>LEZIONI INTERMEDIE</vt:lpstr>
      <vt:lpstr>Obiettivi della lezione</vt:lpstr>
      <vt:lpstr>Cosa fa il sensore ad infrarossi?</vt:lpstr>
      <vt:lpstr>Tre modalità</vt:lpstr>
      <vt:lpstr>Sfide </vt:lpstr>
      <vt:lpstr>Pseudocodice/Suggerimenti</vt:lpstr>
      <vt:lpstr>Soluzione: Controllo remoto</vt:lpstr>
      <vt:lpstr>Soluzione: “Inseguitore di cagnolino”</vt:lpstr>
      <vt:lpstr>Sfida 3: comparazione di sensori</vt:lpstr>
      <vt:lpstr>Guida alla discussione</vt:lpstr>
      <vt:lpstr>Prossimi passi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GIUCO</cp:lastModifiedBy>
  <cp:revision>68</cp:revision>
  <cp:lastPrinted>2016-07-20T03:35:26Z</cp:lastPrinted>
  <dcterms:created xsi:type="dcterms:W3CDTF">2014-10-28T21:59:38Z</dcterms:created>
  <dcterms:modified xsi:type="dcterms:W3CDTF">2018-04-17T13:41:15Z</dcterms:modified>
</cp:coreProperties>
</file>