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300" r:id="rId3"/>
    <p:sldId id="288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0" autoAdjust="0"/>
    <p:restoredTop sz="96271" autoAdjust="0"/>
  </p:normalViewPr>
  <p:slideViewPr>
    <p:cSldViewPr snapToGrid="0" snapToObjects="1">
      <p:cViewPr varScale="1">
        <p:scale>
          <a:sx n="89" d="100"/>
          <a:sy n="8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708-2A86-4155-BDDA-029D7926A0E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B37-1743-45E1-813B-0F31EA7B52A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6E-918D-45A6-BA6E-083F2ADDC3D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58E2-630D-4490-AFF6-A338E784AFB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E8F5-B69D-4F37-AA8D-A01DF6E7258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50EC-8E2D-4E5C-9AB5-F1BBE4C2E30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9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E4E0-020C-42C0-B55B-32B3D8B542B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ACAD-749A-4C16-A63D-02B0E4AE068C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8FA7-E0B4-453D-846F-AD7AC3AB5919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C0E-1620-40F7-9668-FD0AFAB934F2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839B90-7345-4DC3-B2CC-4D7B6544268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86FF-760C-4025-81E3-3FE3BF771D1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4E6-C567-4CC2-9288-38345C40E2D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48D9-2FBA-4689-BEDC-11B5A6C603A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3F8-064E-430D-91C7-9D62252EBB2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848-E2E0-45D4-BDFE-05A719DE03F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5B8-E255-4E34-8AEF-52E0081CE81B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423-8130-4580-9EE0-45293D61E979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2426-3456-4AA8-9F9E-3B6A1B4624B1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05C9-0B84-4D0D-90DD-ADFFC030334A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C16D11-3E2D-4A94-B872-9A66EAD039A0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56A7-1793-4EE9-89A2-56412202B94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2D15A-A923-4405-822D-3AC4F3AE88BE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0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143A4-9038-4F0D-BE3A-6A914001015C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VariabIlI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300" dirty="0" err="1" smtClean="0"/>
              <a:t>Soluzione</a:t>
            </a:r>
            <a:r>
              <a:rPr lang="en-US" altLang="en-US" sz="4300" dirty="0" smtClean="0"/>
              <a:t> </a:t>
            </a:r>
            <a:r>
              <a:rPr lang="en-US" altLang="en-US" sz="4300" dirty="0" err="1" smtClean="0"/>
              <a:t>alla</a:t>
            </a:r>
            <a:r>
              <a:rPr lang="en-US" altLang="en-US" sz="4300" dirty="0" smtClean="0"/>
              <a:t> </a:t>
            </a:r>
            <a:r>
              <a:rPr lang="en-US" altLang="en-US" sz="4300" dirty="0" err="1" smtClean="0"/>
              <a:t>sfida</a:t>
            </a:r>
            <a:r>
              <a:rPr lang="en-US" altLang="en-US" sz="4300" dirty="0" smtClean="0"/>
              <a:t> 2: </a:t>
            </a:r>
            <a:r>
              <a:rPr lang="en-US" altLang="en-US" sz="4300" dirty="0" err="1" smtClean="0"/>
              <a:t>Contare</a:t>
            </a:r>
            <a:r>
              <a:rPr lang="en-US" altLang="en-US" sz="4300" dirty="0" smtClean="0"/>
              <a:t> le </a:t>
            </a:r>
            <a:r>
              <a:rPr lang="en-US" altLang="en-US" sz="4300" dirty="0" err="1" smtClean="0"/>
              <a:t>linee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 descr="Screen Shot 2015-05-27 at 5.05.27 PM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2264"/>
          <a:stretch/>
        </p:blipFill>
        <p:spPr>
          <a:xfrm>
            <a:off x="199698" y="2534908"/>
            <a:ext cx="8914272" cy="1616844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685383" y="3503338"/>
            <a:ext cx="1188000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Inizializza la variabile </a:t>
            </a:r>
            <a:r>
              <a:rPr lang="it-IT" sz="1000" dirty="0" smtClean="0"/>
              <a:t>assegn</a:t>
            </a:r>
            <a:r>
              <a:rPr lang="it-IT" sz="1000" dirty="0" smtClean="0"/>
              <a:t>andole il valore zero ed accende i motori</a:t>
            </a:r>
            <a:endParaRPr lang="it-IT" sz="1000" dirty="0"/>
          </a:p>
        </p:txBody>
      </p:sp>
      <p:sp>
        <p:nvSpPr>
          <p:cNvPr id="7" name="CasellaDiTesto 9"/>
          <p:cNvSpPr txBox="1"/>
          <p:nvPr/>
        </p:nvSpPr>
        <p:spPr>
          <a:xfrm>
            <a:off x="2113848" y="3563025"/>
            <a:ext cx="1008000" cy="478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Aspetta che il robot veda la linea nera</a:t>
            </a:r>
            <a:endParaRPr lang="it-IT" sz="10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207927" y="3684650"/>
            <a:ext cx="1944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Aggiunge 1 alla variabile poi la riscrive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312198" y="3672173"/>
            <a:ext cx="12240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Quindi mostra il nuovo valore sul display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1094" y="3576257"/>
            <a:ext cx="1008000" cy="220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Supera la linea</a:t>
            </a:r>
            <a:endParaRPr lang="it-IT" sz="9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830550" y="3563025"/>
            <a:ext cx="1008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Accende i motori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Prossimi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Useremo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err="1" smtClean="0"/>
              <a:t>Avanzate</a:t>
            </a:r>
            <a:r>
              <a:rPr lang="en-US" dirty="0" smtClean="0"/>
              <a:t>: </a:t>
            </a:r>
            <a:r>
              <a:rPr lang="en-US" dirty="0"/>
              <a:t>Menu System</a:t>
            </a:r>
          </a:p>
          <a:p>
            <a:pPr lvl="1"/>
            <a:r>
              <a:rPr lang="en-US" dirty="0" err="1" smtClean="0"/>
              <a:t>Avanzate</a:t>
            </a:r>
            <a:r>
              <a:rPr lang="en-US" dirty="0" smtClean="0"/>
              <a:t>: </a:t>
            </a:r>
            <a:r>
              <a:rPr lang="en-US" dirty="0" err="1" smtClean="0"/>
              <a:t>sincronizzazione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654528"/>
          </a:xfrm>
        </p:spPr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5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conoscere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 tipi di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leggere</a:t>
            </a:r>
            <a:r>
              <a:rPr lang="en-US" dirty="0" smtClean="0"/>
              <a:t> e </a:t>
            </a:r>
            <a:r>
              <a:rPr lang="en-US" dirty="0" err="1" smtClean="0"/>
              <a:t>scrivere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Display,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27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77" y="1559389"/>
            <a:ext cx="1866900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27874" y="451210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Tool </a:t>
            </a:r>
            <a:r>
              <a:rPr lang="en-US" altLang="en-US" dirty="0" err="1" smtClean="0"/>
              <a:t>addizionale</a:t>
            </a:r>
            <a:r>
              <a:rPr lang="en-US" altLang="en-US" dirty="0" smtClean="0"/>
              <a:t>: </a:t>
            </a:r>
            <a:r>
              <a:rPr lang="it-IT" dirty="0"/>
              <a:t>Blocchi display cablati</a:t>
            </a:r>
            <a:endParaRPr lang="en-US" altLang="en-US" dirty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1529443" y="2024527"/>
            <a:ext cx="5600700" cy="17240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2008868" y="1962614"/>
            <a:ext cx="18288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Testo</a:t>
            </a:r>
            <a:r>
              <a:rPr lang="en-US" altLang="en-US" sz="1400" dirty="0" smtClean="0"/>
              <a:t> da </a:t>
            </a:r>
            <a:r>
              <a:rPr lang="en-US" altLang="en-US" sz="1400" dirty="0" err="1" smtClean="0"/>
              <a:t>mostrare</a:t>
            </a:r>
            <a:endParaRPr lang="en-US" altLang="en-US" sz="1400" dirty="0"/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837668" y="2116602"/>
            <a:ext cx="365125" cy="317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4701268" y="1864678"/>
            <a:ext cx="26289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Click </a:t>
            </a:r>
            <a:r>
              <a:rPr lang="en-US" altLang="en-US" sz="1400" dirty="0" err="1" smtClean="0"/>
              <a:t>sul</a:t>
            </a:r>
            <a:r>
              <a:rPr lang="en-US" altLang="en-US" sz="1400" dirty="0" smtClean="0"/>
              <a:t> campo </a:t>
            </a:r>
            <a:r>
              <a:rPr lang="en-US" altLang="en-US" sz="1400" dirty="0" err="1" smtClean="0"/>
              <a:t>che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si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vuole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collegare</a:t>
            </a:r>
            <a:endParaRPr lang="en-US" altLang="en-US" sz="1400" dirty="0"/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6215743" y="2254714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316523" y="4031127"/>
            <a:ext cx="344525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sz="1400" dirty="0"/>
              <a:t>Testo fornito su un </a:t>
            </a:r>
            <a:r>
              <a:rPr lang="it-IT" sz="1400" dirty="0" smtClean="0"/>
              <a:t>filo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400" dirty="0" smtClean="0"/>
              <a:t>Cancella lo schermo prima di mostrare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Colonna da cui </a:t>
            </a:r>
            <a:r>
              <a:rPr lang="en-US" altLang="en-US" sz="1400" dirty="0" err="1" smtClean="0"/>
              <a:t>iniziare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Riga da cui </a:t>
            </a:r>
            <a:r>
              <a:rPr lang="en-US" altLang="en-US" sz="1400" dirty="0" err="1" smtClean="0"/>
              <a:t>iniziare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Testo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bianco</a:t>
            </a:r>
            <a:r>
              <a:rPr lang="en-US" altLang="en-US" sz="1400" dirty="0" smtClean="0"/>
              <a:t> o </a:t>
            </a:r>
            <a:r>
              <a:rPr lang="en-US" altLang="en-US" sz="1400" dirty="0" err="1" smtClean="0"/>
              <a:t>nero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Dimensioni</a:t>
            </a:r>
            <a:r>
              <a:rPr lang="en-US" altLang="en-US" sz="1400" dirty="0" smtClean="0"/>
              <a:t> del </a:t>
            </a:r>
            <a:r>
              <a:rPr lang="en-US" altLang="en-US" sz="1400" dirty="0" err="1" smtClean="0"/>
              <a:t>testo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0 – </a:t>
            </a:r>
            <a:r>
              <a:rPr lang="en-US" altLang="en-US" sz="1400" dirty="0" smtClean="0"/>
              <a:t>piccolo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1 – </a:t>
            </a:r>
            <a:r>
              <a:rPr lang="en-US" altLang="en-US" sz="1400" dirty="0" smtClean="0"/>
              <a:t>piccolo in </a:t>
            </a:r>
            <a:r>
              <a:rPr lang="en-US" altLang="en-US" sz="1400" dirty="0" err="1" smtClean="0"/>
              <a:t>grassetto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2 – </a:t>
            </a:r>
            <a:r>
              <a:rPr lang="en-US" altLang="en-US" sz="1400" dirty="0" err="1" smtClean="0"/>
              <a:t>grande</a:t>
            </a:r>
            <a:endParaRPr lang="en-US" altLang="en-US" sz="1400" dirty="0"/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3380468" y="3227852"/>
            <a:ext cx="1817688" cy="1004887"/>
          </a:xfrm>
          <a:prstGeom prst="bentConnector3">
            <a:avLst>
              <a:gd name="adj1" fmla="val 10031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3326493" y="3238964"/>
            <a:ext cx="2432050" cy="1400175"/>
          </a:xfrm>
          <a:prstGeom prst="bentConnector3">
            <a:avLst>
              <a:gd name="adj1" fmla="val 1001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613831" y="3204039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3105831" y="3238964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3015343" y="3273889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2191431" y="3273889"/>
            <a:ext cx="4327525" cy="1992313"/>
          </a:xfrm>
          <a:prstGeom prst="bentConnector3">
            <a:avLst>
              <a:gd name="adj1" fmla="val 10015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0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Variabili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Cos’è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r>
              <a:rPr lang="en-US" altLang="en-US" dirty="0" smtClean="0"/>
              <a:t>?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acquisisce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valore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può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essere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utilizzato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seguito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programma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Consideratela</a:t>
            </a:r>
            <a:r>
              <a:rPr lang="en-US" altLang="en-US" dirty="0" smtClean="0"/>
              <a:t> come se fosse un </a:t>
            </a:r>
            <a:r>
              <a:rPr lang="en-US" altLang="en-US" dirty="0" err="1" smtClean="0"/>
              <a:t>blocco</a:t>
            </a:r>
            <a:r>
              <a:rPr lang="en-US" altLang="en-US" dirty="0" smtClean="0"/>
              <a:t> note o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scatola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conserva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valori</a:t>
            </a:r>
            <a:r>
              <a:rPr lang="en-US" altLang="en-US" dirty="0" smtClean="0"/>
              <a:t> per </a:t>
            </a:r>
            <a:r>
              <a:rPr lang="en-US" altLang="en-US" dirty="0" err="1" smtClean="0"/>
              <a:t>voi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 err="1" smtClean="0"/>
              <a:t>Potete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denominare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r>
              <a:rPr lang="en-US" altLang="en-US" dirty="0" smtClean="0"/>
              <a:t> come </a:t>
            </a:r>
            <a:r>
              <a:rPr lang="en-US" altLang="en-US" dirty="0" err="1" smtClean="0"/>
              <a:t>volete</a:t>
            </a:r>
            <a:endParaRPr lang="en-US" altLang="en-US" dirty="0"/>
          </a:p>
          <a:p>
            <a:r>
              <a:rPr lang="en-US" altLang="en-US" dirty="0" err="1" smtClean="0"/>
              <a:t>Potete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variabile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/>
            <a:r>
              <a:rPr lang="en-US" altLang="en-US" dirty="0" err="1" smtClean="0"/>
              <a:t>Numerica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numero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err="1" smtClean="0"/>
              <a:t>Logica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vero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falso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err="1" smtClean="0"/>
              <a:t>Testo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delle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righe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testo</a:t>
            </a:r>
            <a:r>
              <a:rPr lang="en-US" altLang="en-US" dirty="0" smtClean="0"/>
              <a:t>… “ciao a </a:t>
            </a:r>
            <a:r>
              <a:rPr lang="en-US" altLang="en-US" dirty="0" err="1" smtClean="0"/>
              <a:t>tutti</a:t>
            </a:r>
            <a:r>
              <a:rPr lang="en-US" altLang="en-US" dirty="0" smtClean="0"/>
              <a:t>”)</a:t>
            </a:r>
            <a:endParaRPr lang="en-US" altLang="en-US" dirty="0"/>
          </a:p>
          <a:p>
            <a:pPr lvl="1"/>
            <a:r>
              <a:rPr lang="en-US" altLang="en-US" dirty="0" err="1" smtClean="0"/>
              <a:t>Insieme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numerico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gruppo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numeri</a:t>
            </a:r>
            <a:r>
              <a:rPr lang="en-US" altLang="en-US" dirty="0" smtClean="0"/>
              <a:t>… </a:t>
            </a:r>
            <a:r>
              <a:rPr lang="en-US" altLang="en-US" dirty="0"/>
              <a:t>1,2,3,10,55)</a:t>
            </a:r>
          </a:p>
          <a:p>
            <a:pPr lvl="1"/>
            <a:r>
              <a:rPr lang="en-US" altLang="en-US" dirty="0" err="1" smtClean="0"/>
              <a:t>Insieme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logico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gruppo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valori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logici</a:t>
            </a:r>
            <a:r>
              <a:rPr lang="en-US" altLang="en-US" dirty="0" smtClean="0"/>
              <a:t>… </a:t>
            </a:r>
            <a:r>
              <a:rPr lang="en-US" altLang="en-US" dirty="0" err="1" smtClean="0"/>
              <a:t>vero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vero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falso</a:t>
            </a:r>
            <a:r>
              <a:rPr lang="en-US" altLang="en-US" dirty="0" smtClean="0"/>
              <a:t> …)</a:t>
            </a:r>
            <a:endParaRPr lang="en-US" altLang="en-US" dirty="0"/>
          </a:p>
          <a:p>
            <a:r>
              <a:rPr lang="en-US" altLang="en-US" dirty="0" err="1" smtClean="0"/>
              <a:t>Può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essere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utilizzata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sia</a:t>
            </a:r>
            <a:r>
              <a:rPr lang="en-US" altLang="en-US" dirty="0" smtClean="0"/>
              <a:t> come input </a:t>
            </a:r>
            <a:r>
              <a:rPr lang="en-US" altLang="en-US" dirty="0" err="1" smtClean="0"/>
              <a:t>che</a:t>
            </a:r>
            <a:r>
              <a:rPr lang="en-US" altLang="en-US" dirty="0" smtClean="0"/>
              <a:t> come output….</a:t>
            </a:r>
            <a:endParaRPr lang="en-US" altLang="en-US" dirty="0"/>
          </a:p>
          <a:p>
            <a:pPr lvl="1"/>
            <a:r>
              <a:rPr lang="en-US" altLang="en-US" dirty="0" err="1" smtClean="0"/>
              <a:t>Scrivi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memorizza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valore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nella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endParaRPr lang="en-US" altLang="en-US" dirty="0"/>
          </a:p>
          <a:p>
            <a:pPr lvl="1"/>
            <a:r>
              <a:rPr lang="en-US" altLang="en-US" dirty="0" err="1" smtClean="0"/>
              <a:t>Leggi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riporta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l’ultimo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scritto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nella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08AA85-A6D8-41C5-ADE8-2A4032FE932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Perché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un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per </a:t>
            </a:r>
            <a:r>
              <a:rPr lang="en-US" dirty="0" err="1" smtClean="0"/>
              <a:t>trasferire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troppi</a:t>
            </a:r>
            <a:r>
              <a:rPr lang="en-US" dirty="0" smtClean="0"/>
              <a:t>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trasferire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in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un input (per </a:t>
            </a:r>
            <a:r>
              <a:rPr lang="en-US" dirty="0" err="1" smtClean="0"/>
              <a:t>esempio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diametro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ruote</a:t>
            </a:r>
            <a:r>
              <a:rPr lang="en-US" dirty="0" smtClean="0"/>
              <a:t> in un </a:t>
            </a:r>
            <a:r>
              <a:rPr lang="en-US" dirty="0" err="1" smtClean="0"/>
              <a:t>blocco</a:t>
            </a:r>
            <a:r>
              <a:rPr lang="en-US" dirty="0" smtClean="0"/>
              <a:t> per </a:t>
            </a:r>
            <a:r>
              <a:rPr lang="en-US" dirty="0" err="1" smtClean="0"/>
              <a:t>muoversi</a:t>
            </a:r>
            <a:r>
              <a:rPr lang="en-US" dirty="0" smtClean="0"/>
              <a:t> in </a:t>
            </a:r>
            <a:r>
              <a:rPr lang="en-US" dirty="0" err="1" smtClean="0"/>
              <a:t>centimetri</a:t>
            </a:r>
            <a:r>
              <a:rPr lang="en-US" dirty="0" smtClean="0"/>
              <a:t>. </a:t>
            </a:r>
            <a:r>
              <a:rPr lang="it-IT" dirty="0" smtClean="0"/>
              <a:t>Probabilmente </a:t>
            </a:r>
            <a:r>
              <a:rPr lang="it-IT" dirty="0"/>
              <a:t>non </a:t>
            </a:r>
            <a:r>
              <a:rPr lang="it-IT" dirty="0" smtClean="0"/>
              <a:t>volete che </a:t>
            </a:r>
            <a:r>
              <a:rPr lang="it-IT" dirty="0"/>
              <a:t>questo valore sia un input poiché cambia raramente</a:t>
            </a:r>
            <a:r>
              <a:rPr lang="en-US" dirty="0"/>
              <a:t>. </a:t>
            </a:r>
            <a:r>
              <a:rPr lang="it-IT" dirty="0" smtClean="0"/>
              <a:t>Si può anche </a:t>
            </a:r>
            <a:r>
              <a:rPr lang="it-IT" dirty="0"/>
              <a:t>usare il valore in altre posizioni e </a:t>
            </a:r>
            <a:r>
              <a:rPr lang="it-IT" dirty="0" smtClean="0"/>
              <a:t>volerlo cambiare solo </a:t>
            </a:r>
            <a:r>
              <a:rPr lang="it-IT" dirty="0"/>
              <a:t>in un punto</a:t>
            </a:r>
            <a:r>
              <a:rPr lang="en-US" dirty="0" smtClean="0"/>
              <a:t>.)</a:t>
            </a:r>
            <a:endParaRPr lang="en-US" dirty="0"/>
          </a:p>
          <a:p>
            <a:r>
              <a:rPr lang="it-IT" dirty="0" smtClean="0"/>
              <a:t>Gli insiemi di variabili possono </a:t>
            </a:r>
            <a:r>
              <a:rPr lang="it-IT" dirty="0"/>
              <a:t>memorizzare più voci di dati senza bisogno di più fili o </a:t>
            </a:r>
            <a:r>
              <a:rPr lang="it-IT" dirty="0" smtClean="0"/>
              <a:t>variabili: avere </a:t>
            </a:r>
            <a:r>
              <a:rPr lang="it-IT" dirty="0"/>
              <a:t>troppi </a:t>
            </a:r>
            <a:r>
              <a:rPr lang="it-IT" dirty="0" smtClean="0"/>
              <a:t>fili </a:t>
            </a:r>
            <a:r>
              <a:rPr lang="it-IT" dirty="0" smtClean="0"/>
              <a:t>dati </a:t>
            </a:r>
            <a:r>
              <a:rPr lang="it-IT" dirty="0"/>
              <a:t>o variabili rende il </a:t>
            </a:r>
            <a:r>
              <a:rPr lang="it-IT" dirty="0" smtClean="0"/>
              <a:t>vostro codice </a:t>
            </a:r>
            <a:r>
              <a:rPr lang="it-IT" dirty="0"/>
              <a:t>disordinato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457553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1770"/>
          <a:stretch/>
        </p:blipFill>
        <p:spPr>
          <a:xfrm>
            <a:off x="2417993" y="4128235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Blocchi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delle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variabili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45471" y="4867567"/>
            <a:ext cx="920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numerica</a:t>
            </a:r>
            <a:endParaRPr lang="en-US" altLang="en-US" sz="1400" dirty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332891" y="4867567"/>
            <a:ext cx="98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numerica</a:t>
            </a:r>
            <a:endParaRPr lang="en-US" altLang="en-US" sz="1400" dirty="0"/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4867567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logica</a:t>
            </a:r>
            <a:endParaRPr lang="en-US" altLang="en-US" sz="1400" dirty="0"/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4867567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logica</a:t>
            </a:r>
            <a:endParaRPr lang="en-US" altLang="en-US" sz="1400" dirty="0"/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676582" y="4867567"/>
            <a:ext cx="8396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testo</a:t>
            </a:r>
            <a:endParaRPr lang="en-US" altLang="en-US" sz="1400" dirty="0"/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47979" y="2694263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694016" y="1954488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17775" y="1954488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68563" y="2802213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489815" y="1954226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43778" y="2811476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04460" y="2132037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Scrivi</a:t>
            </a:r>
            <a:r>
              <a:rPr lang="en-US" altLang="en-US" sz="1400" dirty="0" smtClean="0"/>
              <a:t> (</a:t>
            </a:r>
            <a:r>
              <a:rPr lang="en-US" altLang="en-US" sz="1400" dirty="0" smtClean="0"/>
              <a:t>Input) </a:t>
            </a:r>
            <a:r>
              <a:rPr lang="en-US" altLang="en-US" sz="1400" dirty="0" smtClean="0"/>
              <a:t>ha la </a:t>
            </a:r>
            <a:r>
              <a:rPr lang="en-US" altLang="en-US" sz="1400" dirty="0" err="1" smtClean="0"/>
              <a:t>punta</a:t>
            </a:r>
            <a:r>
              <a:rPr lang="en-US" altLang="en-US" sz="1400" dirty="0" smtClean="0"/>
              <a:t> in alto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504460" y="2771799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Leggi</a:t>
            </a:r>
            <a:r>
              <a:rPr lang="en-US" altLang="en-US" sz="1400" dirty="0" smtClean="0"/>
              <a:t> (</a:t>
            </a:r>
            <a:r>
              <a:rPr lang="en-US" altLang="en-US" sz="1400" dirty="0" smtClean="0"/>
              <a:t>Output) </a:t>
            </a:r>
            <a:r>
              <a:rPr lang="en-US" altLang="en-US" sz="1400" dirty="0" smtClean="0"/>
              <a:t>ha la </a:t>
            </a:r>
            <a:r>
              <a:rPr lang="en-US" altLang="en-US" sz="1400" dirty="0" err="1" smtClean="0"/>
              <a:t>punta</a:t>
            </a:r>
            <a:r>
              <a:rPr lang="en-US" altLang="en-US" sz="1400" dirty="0" smtClean="0"/>
              <a:t> in basso</a:t>
            </a:r>
            <a:endParaRPr lang="en-US" altLang="en-US" sz="1400" dirty="0"/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516216" y="1586188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Numerica</a:t>
            </a:r>
            <a:endParaRPr lang="en-US" altLang="en-US" sz="1400" dirty="0"/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498713" y="1595713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Logica</a:t>
            </a:r>
            <a:endParaRPr lang="en-US" altLang="en-US" sz="1400" dirty="0"/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21538" y="1595713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Testo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47" y="3457553"/>
            <a:ext cx="72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Utilizzate</a:t>
            </a:r>
            <a:r>
              <a:rPr lang="en-US" dirty="0" smtClean="0"/>
              <a:t> le </a:t>
            </a:r>
            <a:r>
              <a:rPr lang="en-US" dirty="0" err="1" smtClean="0"/>
              <a:t>caselle</a:t>
            </a:r>
            <a:r>
              <a:rPr lang="en-US" dirty="0" smtClean="0"/>
              <a:t> in alto per </a:t>
            </a:r>
            <a:r>
              <a:rPr lang="en-US" dirty="0" err="1" smtClean="0"/>
              <a:t>identificare</a:t>
            </a:r>
            <a:r>
              <a:rPr lang="en-US" dirty="0" smtClean="0"/>
              <a:t> se la </a:t>
            </a:r>
            <a:r>
              <a:rPr lang="en-US" dirty="0" err="1" smtClean="0"/>
              <a:t>variabile</a:t>
            </a:r>
            <a:r>
              <a:rPr lang="en-US" dirty="0" smtClean="0"/>
              <a:t> ha input o output e se e </a:t>
            </a:r>
            <a:r>
              <a:rPr lang="en-US" dirty="0" err="1" smtClean="0"/>
              <a:t>numerica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o di </a:t>
            </a: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3972743" y="4867567"/>
            <a:ext cx="78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Lettura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testo</a:t>
            </a:r>
            <a:endParaRPr lang="en-US" alt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27874" y="5389180"/>
            <a:ext cx="8787171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CONSIGLIO: </a:t>
            </a:r>
            <a:r>
              <a:rPr lang="en-US" dirty="0" err="1" smtClean="0">
                <a:solidFill>
                  <a:srgbClr val="FF0000"/>
                </a:solidFill>
              </a:rPr>
              <a:t>potete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cambiare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tipo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variabile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nella</a:t>
            </a:r>
            <a:r>
              <a:rPr lang="en-US" dirty="0" smtClean="0">
                <a:solidFill>
                  <a:srgbClr val="FF0000"/>
                </a:solidFill>
              </a:rPr>
              <a:t> parte in basso a </a:t>
            </a:r>
            <a:r>
              <a:rPr lang="en-US" dirty="0" err="1" smtClean="0">
                <a:solidFill>
                  <a:srgbClr val="FF0000"/>
                </a:solidFill>
              </a:rPr>
              <a:t>sinistra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blocco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Quando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farebbe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apparire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schermo</a:t>
            </a:r>
            <a:r>
              <a:rPr lang="en-US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>
                <a:solidFill>
                  <a:srgbClr val="FF0000"/>
                </a:solidFill>
              </a:rPr>
              <a:t>valori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una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variabile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leggerete</a:t>
            </a:r>
            <a:r>
              <a:rPr lang="en-US" dirty="0" smtClean="0">
                <a:solidFill>
                  <a:srgbClr val="FF0000"/>
                </a:solidFill>
              </a:rPr>
              <a:t> zero per </a:t>
            </a:r>
            <a:r>
              <a:rPr lang="en-US" dirty="0" err="1" smtClean="0">
                <a:solidFill>
                  <a:srgbClr val="FF0000"/>
                </a:solidFill>
              </a:rPr>
              <a:t>falso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uno</a:t>
            </a:r>
            <a:r>
              <a:rPr lang="en-US" dirty="0" smtClean="0">
                <a:solidFill>
                  <a:srgbClr val="FF0000"/>
                </a:solidFill>
              </a:rPr>
              <a:t> per </a:t>
            </a:r>
            <a:r>
              <a:rPr lang="en-US" dirty="0" err="1" smtClean="0">
                <a:solidFill>
                  <a:srgbClr val="FF0000"/>
                </a:solidFill>
              </a:rPr>
              <a:t>vero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Uscite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 tipi di </a:t>
            </a:r>
            <a:r>
              <a:rPr lang="en-US" dirty="0" err="1" smtClean="0"/>
              <a:t>variabili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334"/>
          <a:stretch/>
        </p:blipFill>
        <p:spPr>
          <a:xfrm>
            <a:off x="121848" y="2252593"/>
            <a:ext cx="7303496" cy="392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0524" y="2287274"/>
            <a:ext cx="20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numerica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mostrerà</a:t>
            </a:r>
            <a:r>
              <a:rPr lang="en-US" dirty="0" smtClean="0"/>
              <a:t> 10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20524" y="3432541"/>
            <a:ext cx="184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mostrerà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0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2248" y="4712041"/>
            <a:ext cx="1844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Variabile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mostrerà</a:t>
            </a:r>
            <a:r>
              <a:rPr lang="en-US" dirty="0" smtClean="0"/>
              <a:t> “</a:t>
            </a:r>
            <a:r>
              <a:rPr lang="en-US" dirty="0" err="1" smtClean="0"/>
              <a:t>Hello“sullo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715" y="1549925"/>
            <a:ext cx="107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Scrivi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2369" y="1949636"/>
            <a:ext cx="52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 </a:t>
            </a:r>
            <a:r>
              <a:rPr lang="en-US" dirty="0" err="1" smtClean="0"/>
              <a:t>mostriamo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07286" y="1466795"/>
            <a:ext cx="5873674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Riesci</a:t>
            </a:r>
            <a:r>
              <a:rPr lang="en-US" dirty="0" smtClean="0"/>
              <a:t> ad </a:t>
            </a:r>
            <a:r>
              <a:rPr lang="en-US" dirty="0" err="1" smtClean="0"/>
              <a:t>immaginare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ciascuno</a:t>
            </a:r>
            <a:r>
              <a:rPr lang="en-US" dirty="0" smtClean="0"/>
              <a:t> di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programmi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Sfide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1</a:t>
            </a:r>
            <a:r>
              <a:rPr lang="en-US" dirty="0"/>
              <a:t>: </a:t>
            </a:r>
          </a:p>
          <a:p>
            <a:pPr lvl="1"/>
            <a:r>
              <a:rPr lang="en-US" dirty="0" err="1" smtClean="0"/>
              <a:t>Sei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it-IT" dirty="0"/>
              <a:t>creare </a:t>
            </a:r>
            <a:r>
              <a:rPr lang="it-IT" dirty="0" smtClean="0"/>
              <a:t>un </a:t>
            </a:r>
            <a:r>
              <a:rPr lang="it-IT" dirty="0"/>
              <a:t>programma che visualizzi il numero di volte in cui hai fatto clic sul pulsante </a:t>
            </a:r>
            <a:r>
              <a:rPr lang="it-IT" dirty="0" smtClean="0"/>
              <a:t>«su»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 smtClean="0"/>
              <a:t>fida</a:t>
            </a:r>
            <a:r>
              <a:rPr lang="en-US" dirty="0" smtClean="0"/>
              <a:t> 2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Sei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linee</a:t>
            </a:r>
            <a:r>
              <a:rPr lang="en-US" dirty="0" smtClean="0"/>
              <a:t> </a:t>
            </a:r>
            <a:r>
              <a:rPr lang="en-US" dirty="0" err="1" smtClean="0"/>
              <a:t>nere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attraversato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8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4245" y="5494652"/>
            <a:ext cx="116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PARTENZA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4245" y="2189750"/>
            <a:ext cx="116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Sfida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300" dirty="0" err="1" smtClean="0"/>
              <a:t>Soluzione</a:t>
            </a:r>
            <a:r>
              <a:rPr lang="en-US" altLang="en-US" sz="4300" dirty="0" smtClean="0"/>
              <a:t> </a:t>
            </a:r>
            <a:r>
              <a:rPr lang="en-US" altLang="en-US" sz="4300" dirty="0" err="1" smtClean="0"/>
              <a:t>alla</a:t>
            </a:r>
            <a:r>
              <a:rPr lang="en-US" altLang="en-US" sz="4300" dirty="0" smtClean="0"/>
              <a:t> sfida1: </a:t>
            </a:r>
            <a:r>
              <a:rPr lang="en-US" altLang="en-US" sz="4300" dirty="0" err="1" smtClean="0"/>
              <a:t>contare</a:t>
            </a:r>
            <a:r>
              <a:rPr lang="en-US" altLang="en-US" sz="4300" dirty="0" smtClean="0"/>
              <a:t> i Click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 descr="Screen Shot 2015-05-27 at 7.06.5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>
          <a:xfrm>
            <a:off x="178256" y="2269665"/>
            <a:ext cx="8881375" cy="2427194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402335" y="2179363"/>
            <a:ext cx="1009497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Inizializza la variabile </a:t>
            </a:r>
            <a:r>
              <a:rPr lang="it-IT" sz="1000" dirty="0" smtClean="0"/>
              <a:t>assegn</a:t>
            </a:r>
            <a:r>
              <a:rPr lang="it-IT" sz="1000" dirty="0" smtClean="0"/>
              <a:t>andole il valore zero</a:t>
            </a:r>
            <a:endParaRPr lang="it-IT" sz="1000" dirty="0"/>
          </a:p>
        </p:txBody>
      </p:sp>
      <p:sp>
        <p:nvSpPr>
          <p:cNvPr id="7" name="CasellaDiTesto 9"/>
          <p:cNvSpPr txBox="1"/>
          <p:nvPr/>
        </p:nvSpPr>
        <p:spPr>
          <a:xfrm>
            <a:off x="1199691" y="2875584"/>
            <a:ext cx="20520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Mostra il valore di partenza</a:t>
            </a:r>
          </a:p>
          <a:p>
            <a:pPr>
              <a:lnSpc>
                <a:spcPts val="1000"/>
              </a:lnSpc>
            </a:pPr>
            <a:endParaRPr lang="it-IT" sz="1000" dirty="0"/>
          </a:p>
          <a:p>
            <a:pPr>
              <a:lnSpc>
                <a:spcPts val="1000"/>
              </a:lnSpc>
            </a:pPr>
            <a:endParaRPr lang="it-IT" sz="1000" dirty="0"/>
          </a:p>
        </p:txBody>
      </p:sp>
      <p:sp>
        <p:nvSpPr>
          <p:cNvPr id="8" name="CasellaDiTesto 9"/>
          <p:cNvSpPr txBox="1"/>
          <p:nvPr/>
        </p:nvSpPr>
        <p:spPr>
          <a:xfrm>
            <a:off x="3722215" y="2919045"/>
            <a:ext cx="896727" cy="43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0"/>
              </a:lnSpc>
            </a:pPr>
            <a:r>
              <a:rPr lang="it-IT" sz="900" dirty="0" smtClean="0"/>
              <a:t>Attende che il tasto centrale sia premuto</a:t>
            </a:r>
            <a:endParaRPr lang="it-IT" sz="9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743300" y="2933058"/>
            <a:ext cx="2052000" cy="220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Aggiunge 1 alla variabile poi la riscrive</a:t>
            </a:r>
            <a:endParaRPr lang="it-IT" sz="9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956753" y="2933058"/>
            <a:ext cx="1287477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Quindi mostra il nuovo valore sul display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750</Words>
  <Application>Microsoft Office PowerPoint</Application>
  <PresentationFormat>Presentazione su schermo (4:3)</PresentationFormat>
  <Paragraphs>114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Retrospect</vt:lpstr>
      <vt:lpstr>intermediatev2</vt:lpstr>
      <vt:lpstr>LEZIONI INTERMEDIE</vt:lpstr>
      <vt:lpstr>Obiettivi </vt:lpstr>
      <vt:lpstr>Tool addizionale: Blocchi display cablati</vt:lpstr>
      <vt:lpstr>Variabili</vt:lpstr>
      <vt:lpstr>Perché usare le variabili?</vt:lpstr>
      <vt:lpstr>Blocchi delle variabili</vt:lpstr>
      <vt:lpstr>Uscite dei differenti tipi di variabili</vt:lpstr>
      <vt:lpstr>Sfide </vt:lpstr>
      <vt:lpstr>Soluzione alla sfida1: contare i Click</vt:lpstr>
      <vt:lpstr>Soluzione alla sfida 2: Contare le linee</vt:lpstr>
      <vt:lpstr>Prossimi passi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GIUCO</cp:lastModifiedBy>
  <cp:revision>71</cp:revision>
  <cp:lastPrinted>2016-07-20T03:39:07Z</cp:lastPrinted>
  <dcterms:created xsi:type="dcterms:W3CDTF">2014-10-28T21:59:38Z</dcterms:created>
  <dcterms:modified xsi:type="dcterms:W3CDTF">2018-04-17T17:13:00Z</dcterms:modified>
</cp:coreProperties>
</file>