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8" r:id="rId2"/>
    <p:sldId id="283" r:id="rId3"/>
    <p:sldId id="276" r:id="rId4"/>
    <p:sldId id="275" r:id="rId5"/>
    <p:sldId id="277" r:id="rId6"/>
    <p:sldId id="278" r:id="rId7"/>
    <p:sldId id="279" r:id="rId8"/>
    <p:sldId id="280" r:id="rId9"/>
    <p:sldId id="284" r:id="rId10"/>
    <p:sldId id="28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1" autoAdjust="0"/>
    <p:restoredTop sz="91429"/>
  </p:normalViewPr>
  <p:slideViewPr>
    <p:cSldViewPr snapToGrid="0" snapToObjects="1">
      <p:cViewPr varScale="1">
        <p:scale>
          <a:sx n="41" d="100"/>
          <a:sy n="41" d="100"/>
        </p:scale>
        <p:origin x="776"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pPr/>
              <a:t>12/19/15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pPr/>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pPr/>
              <a:t>12/19/15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pPr/>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1E5BF589-3978-3C45-966B-D7B7A71F2A02}" type="slidenum">
              <a:rPr lang="en-US" smtClean="0"/>
              <a:pPr/>
              <a:t>6</a:t>
            </a:fld>
            <a:endParaRPr lang="en-US"/>
          </a:p>
        </p:txBody>
      </p:sp>
    </p:spTree>
    <p:extLst>
      <p:ext uri="{BB962C8B-B14F-4D97-AF65-F5344CB8AC3E}">
        <p14:creationId xmlns:p14="http://schemas.microsoft.com/office/powerpoint/2010/main" val="65627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1E5BF589-3978-3C45-966B-D7B7A71F2A02}" type="slidenum">
              <a:rPr lang="en-US" smtClean="0"/>
              <a:pPr/>
              <a:t>9</a:t>
            </a:fld>
            <a:endParaRPr lang="en-US"/>
          </a:p>
        </p:txBody>
      </p:sp>
    </p:spTree>
    <p:extLst>
      <p:ext uri="{BB962C8B-B14F-4D97-AF65-F5344CB8AC3E}">
        <p14:creationId xmlns:p14="http://schemas.microsoft.com/office/powerpoint/2010/main" val="213921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10</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F429DE-6E24-8B4A-B429-899B16C55717}"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5A4DA-0AA9-A643-AEC9-F91BA481C5A8}" type="datetime1">
              <a:rPr lang="en-US" smtClean="0"/>
              <a:t>12/19/15</a:t>
            </a:fld>
            <a:endParaRPr lang="en-US"/>
          </a:p>
        </p:txBody>
      </p:sp>
      <p:sp>
        <p:nvSpPr>
          <p:cNvPr id="6" name="Footer Placeholder 5"/>
          <p:cNvSpPr>
            <a:spLocks noGrp="1"/>
          </p:cNvSpPr>
          <p:nvPr>
            <p:ph type="ftr" sz="quarter" idx="11"/>
          </p:nvPr>
        </p:nvSpPr>
        <p:spPr/>
        <p:txBody>
          <a:bodyPr/>
          <a:lstStyle/>
          <a:p>
            <a:r>
              <a:rPr lang="sk-SK" smtClean="0"/>
              <a:t>© 2015 EV3Lessons.com, Last edit 12/19/2015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ECE7A3-3231-BD41-B120-44F0DCD41824}" type="datetime1">
              <a:rPr lang="en-US" smtClean="0"/>
              <a:t>12/19/15</a:t>
            </a:fld>
            <a:endParaRPr lang="en-US"/>
          </a:p>
        </p:txBody>
      </p:sp>
      <p:sp>
        <p:nvSpPr>
          <p:cNvPr id="6" name="Footer Placeholder 5"/>
          <p:cNvSpPr>
            <a:spLocks noGrp="1"/>
          </p:cNvSpPr>
          <p:nvPr>
            <p:ph type="ftr" sz="quarter" idx="11"/>
          </p:nvPr>
        </p:nvSpPr>
        <p:spPr/>
        <p:txBody>
          <a:bodyPr/>
          <a:lstStyle/>
          <a:p>
            <a:r>
              <a:rPr lang="sk-SK" smtClean="0"/>
              <a:t>© 2015 EV3Lessons.com, Last edit 12/19/2015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E1C88-25C8-8F49-9DD0-9C550B32F5C2}" type="datetime1">
              <a:rPr lang="en-US" smtClean="0"/>
              <a:t>12/19/15</a:t>
            </a:fld>
            <a:endParaRPr lang="en-US" dirty="0"/>
          </a:p>
        </p:txBody>
      </p:sp>
      <p:sp>
        <p:nvSpPr>
          <p:cNvPr id="6" name="Footer Placeholder 5"/>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8160BDB-6D66-164D-BE43-F82567153BD7}" type="datetime1">
              <a:rPr lang="en-US" smtClean="0"/>
              <a:t>12/19/15</a:t>
            </a:fld>
            <a:endParaRPr lang="en-US" dirty="0"/>
          </a:p>
        </p:txBody>
      </p:sp>
      <p:sp>
        <p:nvSpPr>
          <p:cNvPr id="6" name="Footer Placeholder 5"/>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CA5D-807B-7E4C-A3D6-0167BC1EB42D}" type="datetime1">
              <a:rPr lang="en-US" smtClean="0"/>
              <a:t>12/19/15</a:t>
            </a:fld>
            <a:endParaRPr lang="en-US" dirty="0"/>
          </a:p>
        </p:txBody>
      </p:sp>
      <p:sp>
        <p:nvSpPr>
          <p:cNvPr id="6" name="Footer Placeholder 5"/>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30D8217-5D88-0C40-AC46-D34F7E42D458}"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7F19EF-CBF8-7C4B-BBAC-FCFA4B509ECD}"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80E79FE-1E99-C04A-A3C5-1E25E7B55AA7}"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A0FB659-80A9-FE46-B976-EB4469E80FDB}"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0919A7A9-2331-3848-A7D7-8AE27DA2605A}" type="datetime1">
              <a:rPr lang="en-US" smtClean="0"/>
              <a:t>12/19/15</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F450DB9B-8EFE-4F4D-B0E0-C6ABDE6FBBA7}" type="datetime1">
              <a:rPr lang="en-US" smtClean="0"/>
              <a:t>12/19/15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3DCC4E4-4E92-E740-9306-69161F6C0236}" type="datetime1">
              <a:rPr lang="en-US" smtClean="0"/>
              <a:t>12/19/15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971D42A7-D41D-A644-9D31-DD8EF77A8E29}" type="datetime1">
              <a:rPr lang="en-US" smtClean="0"/>
              <a:t>12/19/15</a:t>
            </a:fld>
            <a:endParaRPr lang="en-US"/>
          </a:p>
        </p:txBody>
      </p:sp>
      <p:sp>
        <p:nvSpPr>
          <p:cNvPr id="8" name="Footer Placeholder 7"/>
          <p:cNvSpPr>
            <a:spLocks noGrp="1"/>
          </p:cNvSpPr>
          <p:nvPr>
            <p:ph type="ftr" sz="quarter" idx="11"/>
          </p:nvPr>
        </p:nvSpPr>
        <p:spPr/>
        <p:txBody>
          <a:bodyPr/>
          <a:lstStyle/>
          <a:p>
            <a:r>
              <a:rPr lang="sk-SK" smtClean="0"/>
              <a:t>© 2015 EV3Lessons.com, Last edit 12/19/2015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2309CB-9470-624B-B11A-F10FEFD93D10}" type="datetime1">
              <a:rPr lang="en-US" smtClean="0"/>
              <a:t>12/19/15</a:t>
            </a:fld>
            <a:endParaRPr lang="en-US"/>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A81CA-C7FF-194A-9FA4-F1AAB4157E37}" type="datetime1">
              <a:rPr lang="en-US" smtClean="0"/>
              <a:t>12/19/15</a:t>
            </a:fld>
            <a:endParaRPr lang="en-US"/>
          </a:p>
        </p:txBody>
      </p:sp>
      <p:sp>
        <p:nvSpPr>
          <p:cNvPr id="3" name="Footer Placeholder 2"/>
          <p:cNvSpPr>
            <a:spLocks noGrp="1"/>
          </p:cNvSpPr>
          <p:nvPr>
            <p:ph type="ftr" sz="quarter" idx="11"/>
          </p:nvPr>
        </p:nvSpPr>
        <p:spPr/>
        <p:txBody>
          <a:bodyPr/>
          <a:lstStyle/>
          <a:p>
            <a:r>
              <a:rPr lang="sk-SK" smtClean="0"/>
              <a:t>© 2015 EV3Lessons.com, Last edit 12/19/2015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pPr/>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8F9033FC-A3ED-8B4A-86BE-6CE9A1F6760E}" type="datetime1">
              <a:rPr lang="en-US" smtClean="0"/>
              <a:t>12/19/15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2015 EV3Lessons.com, Last edit 12/19/2015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www.ev3lessons.com" TargetMode="External"/><Relationship Id="rId5" Type="http://schemas.openxmlformats.org/officeDocument/2006/relationships/hyperlink" Target="http://maerlant-robotica.nl/" TargetMode="External"/><Relationship Id="rId6" Type="http://schemas.openxmlformats.org/officeDocument/2006/relationships/hyperlink" Target="http://creativecommons.org/licenses/by-nc-sa/4.0/" TargetMode="External"/><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normAutofit/>
          </a:bodyPr>
          <a:lstStyle/>
          <a:p>
            <a:r>
              <a:rPr lang="nl-NL" dirty="0" smtClean="0">
                <a:solidFill>
                  <a:schemeClr val="tx1"/>
                </a:solidFill>
              </a:rPr>
              <a:t>Door </a:t>
            </a:r>
            <a:r>
              <a:rPr lang="nl-NL" dirty="0" err="1" smtClean="0">
                <a:solidFill>
                  <a:schemeClr val="tx1"/>
                </a:solidFill>
              </a:rPr>
              <a:t>Droids</a:t>
            </a:r>
            <a:r>
              <a:rPr lang="nl-NL" dirty="0" smtClean="0">
                <a:solidFill>
                  <a:schemeClr val="tx1"/>
                </a:solidFill>
              </a:rPr>
              <a:t> </a:t>
            </a:r>
            <a:r>
              <a:rPr lang="nl-NL" dirty="0" err="1" smtClean="0">
                <a:solidFill>
                  <a:schemeClr val="tx1"/>
                </a:solidFill>
              </a:rPr>
              <a:t>Robotics</a:t>
            </a:r>
            <a:endParaRPr lang="nl-NL" dirty="0" smtClean="0">
              <a:solidFill>
                <a:schemeClr val="tx1"/>
              </a:solidFill>
            </a:endParaRPr>
          </a:p>
        </p:txBody>
      </p:sp>
      <p:sp>
        <p:nvSpPr>
          <p:cNvPr id="2" name="Title 1"/>
          <p:cNvSpPr>
            <a:spLocks noGrp="1"/>
          </p:cNvSpPr>
          <p:nvPr>
            <p:ph type="ctrTitle"/>
          </p:nvPr>
        </p:nvSpPr>
        <p:spPr>
          <a:xfrm>
            <a:off x="199698" y="2974369"/>
            <a:ext cx="7810967" cy="1088237"/>
          </a:xfrm>
        </p:spPr>
        <p:txBody>
          <a:bodyPr>
            <a:normAutofit fontScale="90000"/>
          </a:bodyPr>
          <a:lstStyle/>
          <a:p>
            <a:r>
              <a:rPr lang="nl-NL" sz="6600" dirty="0" smtClean="0">
                <a:solidFill>
                  <a:srgbClr val="FF0000"/>
                </a:solidFill>
              </a:rPr>
              <a:t>Proportionele Besturing</a:t>
            </a:r>
            <a:endParaRPr lang="nl-NL"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GEAVANCEERDE EV3 PROGRAMEER-LESSEN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pPr/>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nl-NL" dirty="0" smtClean="0"/>
              <a:t>Deze les is gemaakt door </a:t>
            </a:r>
            <a:r>
              <a:rPr lang="nl-NL" dirty="0" err="1" smtClean="0"/>
              <a:t>Sanjay</a:t>
            </a:r>
            <a:r>
              <a:rPr lang="nl-NL" dirty="0" smtClean="0"/>
              <a:t> </a:t>
            </a:r>
            <a:r>
              <a:rPr lang="nl-NL" dirty="0" err="1" smtClean="0"/>
              <a:t>Seshan</a:t>
            </a:r>
            <a:r>
              <a:rPr lang="nl-NL" dirty="0" smtClean="0"/>
              <a:t> en </a:t>
            </a:r>
            <a:r>
              <a:rPr lang="nl-NL" dirty="0" err="1" smtClean="0"/>
              <a:t>Arvind</a:t>
            </a:r>
            <a:r>
              <a:rPr lang="nl-NL" dirty="0" smtClean="0"/>
              <a:t> </a:t>
            </a:r>
            <a:r>
              <a:rPr lang="nl-NL" dirty="0" err="1" smtClean="0"/>
              <a:t>Seshan</a:t>
            </a:r>
            <a:r>
              <a:rPr lang="nl-NL" dirty="0" smtClean="0"/>
              <a:t> van    </a:t>
            </a:r>
            <a:r>
              <a:rPr lang="nl-NL" dirty="0" err="1" smtClean="0"/>
              <a:t>Droids</a:t>
            </a:r>
            <a:r>
              <a:rPr lang="nl-NL" dirty="0" smtClean="0"/>
              <a:t> </a:t>
            </a:r>
            <a:r>
              <a:rPr lang="nl-NL" dirty="0" err="1" smtClean="0"/>
              <a:t>Robotics</a:t>
            </a:r>
            <a:r>
              <a:rPr lang="nl-NL" dirty="0" smtClean="0"/>
              <a:t> (</a:t>
            </a:r>
            <a:r>
              <a:rPr lang="nl-NL" dirty="0" smtClean="0">
                <a:hlinkClick r:id="rId3"/>
              </a:rPr>
              <a:t>team@droidsrobotics.org</a:t>
            </a:r>
            <a:r>
              <a:rPr lang="nl-NL" dirty="0" smtClean="0"/>
              <a:t>).</a:t>
            </a:r>
          </a:p>
          <a:p>
            <a:pPr marL="454025" lvl="1" indent="-454025">
              <a:spcBef>
                <a:spcPts val="2000"/>
              </a:spcBef>
              <a:buClr>
                <a:schemeClr val="bg1">
                  <a:lumMod val="65000"/>
                </a:schemeClr>
              </a:buClr>
            </a:pPr>
            <a:r>
              <a:rPr lang="nl-NL" dirty="0" smtClean="0"/>
              <a:t>Meer Lessen bij </a:t>
            </a:r>
            <a:r>
              <a:rPr lang="nl-NL" dirty="0" smtClean="0">
                <a:hlinkClick r:id="rId4"/>
              </a:rPr>
              <a:t>www.ev3lessons.com</a:t>
            </a:r>
            <a:endParaRPr lang="nl-NL" dirty="0" smtClean="0"/>
          </a:p>
          <a:p>
            <a:pPr marL="454025" lvl="1" indent="-454025">
              <a:spcBef>
                <a:spcPts val="2000"/>
              </a:spcBef>
              <a:buClr>
                <a:schemeClr val="bg1">
                  <a:lumMod val="65000"/>
                </a:schemeClr>
              </a:buClr>
            </a:pPr>
            <a:r>
              <a:rPr lang="nl-NL" dirty="0" smtClean="0"/>
              <a:t>Vertaald door </a:t>
            </a:r>
            <a:r>
              <a:rPr lang="nl-NL" dirty="0" err="1" smtClean="0"/>
              <a:t>Maerlant</a:t>
            </a:r>
            <a:r>
              <a:rPr lang="nl-NL" dirty="0" smtClean="0"/>
              <a:t> Robotica (</a:t>
            </a:r>
            <a:r>
              <a:rPr lang="nl-NL" u="sng" dirty="0" err="1" smtClean="0">
                <a:solidFill>
                  <a:srgbClr val="800000"/>
                </a:solidFill>
                <a:hlinkClick r:id="rId5"/>
              </a:rPr>
              <a:t>maerlant-robotica.nl</a:t>
            </a:r>
            <a:r>
              <a:rPr lang="nl-NL" u="sng" dirty="0" smtClean="0">
                <a:solidFill>
                  <a:srgbClr val="800000"/>
                </a:solidFill>
                <a:hlinkClick r:id="rId5"/>
              </a:rPr>
              <a:t>/</a:t>
            </a:r>
            <a:r>
              <a:rPr lang="nl-NL" dirty="0" smtClean="0"/>
              <a:t>)</a:t>
            </a:r>
            <a:endParaRPr lang="nl-NL"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Rectangle 1"/>
          <p:cNvSpPr>
            <a:spLocks noChangeArrowheads="1"/>
          </p:cNvSpPr>
          <p:nvPr/>
        </p:nvSpPr>
        <p:spPr bwMode="auto">
          <a:xfrm>
            <a:off x="457199" y="5497312"/>
            <a:ext cx="7913347" cy="923330"/>
          </a:xfrm>
          <a:prstGeom prst="rect">
            <a:avLst/>
          </a:prstGeom>
          <a:solidFill>
            <a:srgbClr val="F5F5F5"/>
          </a:solidFill>
          <a:ln>
            <a:noFill/>
          </a:ln>
          <a:effectLst/>
          <a:extLst>
            <a:ext uri="{91240B29-F687-4f45-9708-019B960494DF}">
              <a14:hiddenLine xmlns=""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6"/>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6"/>
              </a:rPr>
              <a:t>NonCommercial</a:t>
            </a:r>
            <a:r>
              <a:rPr kumimoji="0" lang="en-US" altLang="en-US" sz="2000" b="0" i="0" u="none" strike="noStrike" cap="none" normalizeH="0" baseline="0" dirty="0" smtClean="0">
                <a:ln>
                  <a:noFill/>
                </a:ln>
                <a:solidFill>
                  <a:srgbClr val="4374B7"/>
                </a:solidFill>
                <a:effectLst/>
                <a:latin typeface="Helvetica Neue"/>
                <a:hlinkClick r:id="rId6"/>
              </a:rPr>
              <a:t>-</a:t>
            </a:r>
            <a:r>
              <a:rPr kumimoji="0" lang="en-US" altLang="en-US" sz="2000" b="0" i="0" u="none" strike="noStrike" cap="none" normalizeH="0" baseline="0" dirty="0" err="1" smtClean="0">
                <a:ln>
                  <a:noFill/>
                </a:ln>
                <a:solidFill>
                  <a:srgbClr val="4374B7"/>
                </a:solidFill>
                <a:effectLst/>
                <a:latin typeface="Helvetica Neue"/>
                <a:hlinkClick r:id="rId6"/>
              </a:rPr>
              <a:t>ShareAlike</a:t>
            </a:r>
            <a:r>
              <a:rPr kumimoji="0" lang="en-US" altLang="en-US" sz="2000" b="0" i="0" u="none" strike="noStrike" cap="none" normalizeH="0" baseline="0" dirty="0" smtClean="0">
                <a:ln>
                  <a:noFill/>
                </a:ln>
                <a:solidFill>
                  <a:srgbClr val="4374B7"/>
                </a:solidFill>
                <a:effectLst/>
                <a:latin typeface="Helvetica Neue"/>
                <a:hlinkClick r:id="rId6"/>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1101" y="5011246"/>
            <a:ext cx="2161449" cy="761422"/>
          </a:xfrm>
          <a:prstGeom prst="rect">
            <a:avLst/>
          </a:prstGeom>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pPr/>
              <a:t>10</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400" dirty="0" err="1" smtClean="0"/>
              <a:t>Lesdoelen</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457200" indent="-457200">
              <a:buFont typeface="+mj-lt"/>
              <a:buAutoNum type="arabicPeriod"/>
            </a:pPr>
            <a:r>
              <a:rPr lang="en-US" b="0" dirty="0" err="1" smtClean="0">
                <a:solidFill>
                  <a:srgbClr val="000000"/>
                </a:solidFill>
              </a:rPr>
              <a:t>Leren</a:t>
            </a:r>
            <a:r>
              <a:rPr lang="en-US" b="0" dirty="0" smtClean="0">
                <a:solidFill>
                  <a:srgbClr val="000000"/>
                </a:solidFill>
              </a:rPr>
              <a:t> </a:t>
            </a:r>
            <a:r>
              <a:rPr lang="en-US" b="0" dirty="0" err="1" smtClean="0">
                <a:solidFill>
                  <a:srgbClr val="000000"/>
                </a:solidFill>
              </a:rPr>
              <a:t>wat</a:t>
            </a:r>
            <a:r>
              <a:rPr lang="en-US" b="0" dirty="0" smtClean="0">
                <a:solidFill>
                  <a:srgbClr val="000000"/>
                </a:solidFill>
              </a:rPr>
              <a:t> </a:t>
            </a:r>
            <a:r>
              <a:rPr lang="nl-NL" dirty="0" smtClean="0">
                <a:solidFill>
                  <a:srgbClr val="000000"/>
                </a:solidFill>
              </a:rPr>
              <a:t>proportionele</a:t>
            </a:r>
            <a:r>
              <a:rPr lang="en-US" b="0" dirty="0" smtClean="0">
                <a:solidFill>
                  <a:srgbClr val="000000"/>
                </a:solidFill>
              </a:rPr>
              <a:t> </a:t>
            </a:r>
            <a:r>
              <a:rPr lang="en-US" dirty="0" err="1" smtClean="0">
                <a:solidFill>
                  <a:srgbClr val="000000"/>
                </a:solidFill>
              </a:rPr>
              <a:t>besturing</a:t>
            </a:r>
            <a:r>
              <a:rPr lang="en-US" b="0" dirty="0" smtClean="0">
                <a:solidFill>
                  <a:srgbClr val="000000"/>
                </a:solidFill>
              </a:rPr>
              <a:t> </a:t>
            </a:r>
            <a:r>
              <a:rPr lang="en-US" dirty="0" err="1" smtClean="0">
                <a:solidFill>
                  <a:srgbClr val="000000"/>
                </a:solidFill>
              </a:rPr>
              <a:t>betekent</a:t>
            </a:r>
            <a:r>
              <a:rPr lang="en-US" b="0" dirty="0" smtClean="0">
                <a:solidFill>
                  <a:srgbClr val="000000"/>
                </a:solidFill>
              </a:rPr>
              <a:t> en </a:t>
            </a:r>
            <a:r>
              <a:rPr lang="en-US" b="0" dirty="0" err="1" smtClean="0">
                <a:solidFill>
                  <a:srgbClr val="000000"/>
                </a:solidFill>
              </a:rPr>
              <a:t>waarom</a:t>
            </a:r>
            <a:r>
              <a:rPr lang="en-US" b="0" dirty="0" smtClean="0">
                <a:solidFill>
                  <a:srgbClr val="000000"/>
                </a:solidFill>
              </a:rPr>
              <a:t> je het </a:t>
            </a:r>
            <a:r>
              <a:rPr lang="en-US" b="0" dirty="0" err="1" smtClean="0">
                <a:solidFill>
                  <a:srgbClr val="000000"/>
                </a:solidFill>
              </a:rPr>
              <a:t>gebruikt</a:t>
            </a:r>
            <a:endParaRPr lang="en-US" b="0" dirty="0" smtClean="0">
              <a:solidFill>
                <a:srgbClr val="000000"/>
              </a:solidFill>
            </a:endParaRPr>
          </a:p>
          <a:p>
            <a:pPr marL="457200" indent="-457200">
              <a:buFont typeface="+mj-lt"/>
              <a:buAutoNum type="arabicPeriod"/>
            </a:pPr>
            <a:r>
              <a:rPr lang="en-US" b="0" dirty="0" err="1" smtClean="0">
                <a:solidFill>
                  <a:srgbClr val="000000"/>
                </a:solidFill>
              </a:rPr>
              <a:t>Leren</a:t>
            </a:r>
            <a:r>
              <a:rPr lang="en-US" b="0" dirty="0" smtClean="0">
                <a:solidFill>
                  <a:srgbClr val="000000"/>
                </a:solidFill>
              </a:rPr>
              <a:t> </a:t>
            </a:r>
            <a:r>
              <a:rPr lang="en-US" b="0" dirty="0" err="1" smtClean="0">
                <a:solidFill>
                  <a:srgbClr val="000000"/>
                </a:solidFill>
              </a:rPr>
              <a:t>om</a:t>
            </a:r>
            <a:r>
              <a:rPr lang="en-US" b="0" dirty="0" smtClean="0">
                <a:solidFill>
                  <a:srgbClr val="000000"/>
                </a:solidFill>
              </a:rPr>
              <a:t> </a:t>
            </a:r>
            <a:r>
              <a:rPr lang="nl-NL" dirty="0" smtClean="0">
                <a:solidFill>
                  <a:srgbClr val="000000"/>
                </a:solidFill>
              </a:rPr>
              <a:t>proportionele</a:t>
            </a:r>
            <a:r>
              <a:rPr lang="en-US" dirty="0" smtClean="0">
                <a:solidFill>
                  <a:srgbClr val="000000"/>
                </a:solidFill>
              </a:rPr>
              <a:t> </a:t>
            </a:r>
            <a:r>
              <a:rPr lang="en-US" dirty="0" err="1" smtClean="0">
                <a:solidFill>
                  <a:srgbClr val="000000"/>
                </a:solidFill>
              </a:rPr>
              <a:t>besturing</a:t>
            </a:r>
            <a:r>
              <a:rPr lang="en-US" dirty="0" smtClean="0">
                <a:solidFill>
                  <a:srgbClr val="000000"/>
                </a:solidFill>
              </a:rPr>
              <a:t> toe </a:t>
            </a:r>
            <a:r>
              <a:rPr lang="en-US" dirty="0" err="1" smtClean="0">
                <a:solidFill>
                  <a:srgbClr val="000000"/>
                </a:solidFill>
              </a:rPr>
              <a:t>te</a:t>
            </a:r>
            <a:r>
              <a:rPr lang="en-US" dirty="0" smtClean="0">
                <a:solidFill>
                  <a:srgbClr val="000000"/>
                </a:solidFill>
              </a:rPr>
              <a:t> </a:t>
            </a:r>
            <a:r>
              <a:rPr lang="en-US" dirty="0" err="1" smtClean="0">
                <a:solidFill>
                  <a:srgbClr val="000000"/>
                </a:solidFill>
              </a:rPr>
              <a:t>voegen</a:t>
            </a:r>
            <a:r>
              <a:rPr lang="en-US" dirty="0" smtClean="0">
                <a:solidFill>
                  <a:srgbClr val="000000"/>
                </a:solidFill>
              </a:rPr>
              <a:t> </a:t>
            </a:r>
            <a:r>
              <a:rPr lang="en-US" dirty="0" err="1" smtClean="0">
                <a:solidFill>
                  <a:srgbClr val="000000"/>
                </a:solidFill>
              </a:rPr>
              <a:t>aan</a:t>
            </a:r>
            <a:r>
              <a:rPr lang="en-US" dirty="0" smtClean="0">
                <a:solidFill>
                  <a:srgbClr val="000000"/>
                </a:solidFill>
              </a:rPr>
              <a:t> de </a:t>
            </a:r>
            <a:r>
              <a:rPr lang="en-US" dirty="0" err="1" smtClean="0">
                <a:solidFill>
                  <a:srgbClr val="000000"/>
                </a:solidFill>
              </a:rPr>
              <a:t>Kleur</a:t>
            </a:r>
            <a:r>
              <a:rPr lang="en-US" dirty="0" smtClean="0">
                <a:solidFill>
                  <a:srgbClr val="000000"/>
                </a:solidFill>
              </a:rPr>
              <a:t>-</a:t>
            </a:r>
            <a:r>
              <a:rPr lang="en-US" b="0" dirty="0" smtClean="0">
                <a:solidFill>
                  <a:srgbClr val="000000"/>
                </a:solidFill>
              </a:rPr>
              <a:t>, en </a:t>
            </a:r>
            <a:r>
              <a:rPr lang="en-US" b="0" dirty="0" err="1" smtClean="0">
                <a:solidFill>
                  <a:srgbClr val="000000"/>
                </a:solidFill>
              </a:rPr>
              <a:t>Ultrasoon</a:t>
            </a:r>
            <a:r>
              <a:rPr lang="en-US" b="0" dirty="0" smtClean="0">
                <a:solidFill>
                  <a:srgbClr val="000000"/>
                </a:solidFill>
              </a:rPr>
              <a:t> </a:t>
            </a:r>
            <a:r>
              <a:rPr lang="en-US" b="0" dirty="0" err="1" smtClean="0">
                <a:solidFill>
                  <a:srgbClr val="000000"/>
                </a:solidFill>
              </a:rPr>
              <a:t>Sensoren</a:t>
            </a:r>
            <a:endParaRPr lang="en-US" b="0" dirty="0" smtClean="0">
              <a:solidFill>
                <a:srgbClr val="000000"/>
              </a:solidFill>
            </a:endParaRPr>
          </a:p>
          <a:p>
            <a:pPr marL="457200" indent="-457200">
              <a:buFont typeface="+mj-lt"/>
              <a:buAutoNum type="arabicPeriod"/>
            </a:pPr>
            <a:endParaRPr lang="en-US" dirty="0" smtClean="0">
              <a:solidFill>
                <a:srgbClr val="000000"/>
              </a:solidFill>
            </a:endParaRPr>
          </a:p>
          <a:p>
            <a:pPr marL="0" indent="0">
              <a:buNone/>
            </a:pPr>
            <a:r>
              <a:rPr lang="nl-NL" dirty="0" smtClean="0">
                <a:solidFill>
                  <a:srgbClr val="000000"/>
                </a:solidFill>
              </a:rPr>
              <a:t>Voorkennis: Lessen gedaan over Rekenblokken, Kleursensor-kalibratie en </a:t>
            </a:r>
            <a:r>
              <a:rPr lang="nl-NL" dirty="0" err="1" smtClean="0">
                <a:solidFill>
                  <a:srgbClr val="000000"/>
                </a:solidFill>
              </a:rPr>
              <a:t>Data-Verbindingen</a:t>
            </a:r>
            <a:endParaRPr lang="en-US" b="0" dirty="0">
              <a:solidFill>
                <a:srgbClr val="000000"/>
              </a:solidFill>
            </a:endParaRPr>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Tree>
    <p:extLst>
      <p:ext uri="{BB962C8B-B14F-4D97-AF65-F5344CB8AC3E}">
        <p14:creationId xmlns:p14="http://schemas.microsoft.com/office/powerpoint/2010/main" val="205623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Leren en discussiëren over proportionele</a:t>
            </a:r>
            <a:r>
              <a:rPr lang="en-US" dirty="0" smtClean="0"/>
              <a:t> </a:t>
            </a:r>
            <a:r>
              <a:rPr lang="en-US" dirty="0" err="1" smtClean="0"/>
              <a:t>besturing</a:t>
            </a:r>
            <a:endParaRPr lang="nl-NL" dirty="0"/>
          </a:p>
        </p:txBody>
      </p:sp>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nl-NL" dirty="0" smtClean="0"/>
              <a:t>Als we het in ons team hebben over “</a:t>
            </a:r>
            <a:r>
              <a:rPr lang="nl-NL" dirty="0" smtClean="0">
                <a:solidFill>
                  <a:schemeClr val="tx1"/>
                </a:solidFill>
              </a:rPr>
              <a:t>proportioneel</a:t>
            </a:r>
            <a:r>
              <a:rPr lang="nl-NL" dirty="0" smtClean="0"/>
              <a:t>”, zien we het als een spel</a:t>
            </a:r>
          </a:p>
          <a:p>
            <a:r>
              <a:rPr lang="nl-NL" dirty="0" smtClean="0"/>
              <a:t>Een teamlid wordt geblinddoekt.  Hij of zij moet zo snel mogelijk een kamer door en moet precies stoppen bij een lijn op de grond (gebruik afplakband om een lijn op de vloer te plakken)</a:t>
            </a:r>
          </a:p>
          <a:p>
            <a:r>
              <a:rPr lang="nl-NL" dirty="0" smtClean="0"/>
              <a:t>De rest van het team moet bevelen geven</a:t>
            </a:r>
          </a:p>
          <a:p>
            <a:r>
              <a:rPr lang="nl-NL" dirty="0" smtClean="0"/>
              <a:t>Als het teamlid ver weg is moet hij snel lopen en grote stappen nemen. Maar dan komt hij dichterbij de lijn, als hij door blijft rennen zal hij over de lijn heen gaan.  Je moet dat teamlid dus vertellen dat hij langzamer moet gaan lopen en kleinere stappen moet zetten</a:t>
            </a:r>
          </a:p>
          <a:p>
            <a:r>
              <a:rPr lang="nl-NL" dirty="0" smtClean="0"/>
              <a:t>Je moet de robot op diezelfde manier programmeren!</a:t>
            </a:r>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nl-NL" dirty="0" smtClean="0">
                <a:solidFill>
                  <a:srgbClr val="FFFFFF"/>
                </a:solidFill>
              </a:rPr>
              <a:t>Proportionele</a:t>
            </a:r>
            <a:r>
              <a:rPr lang="en-US" dirty="0" smtClean="0">
                <a:solidFill>
                  <a:srgbClr val="FFFFFF"/>
                </a:solidFill>
              </a:rPr>
              <a:t> </a:t>
            </a:r>
            <a:r>
              <a:rPr lang="en-US" dirty="0" err="1" smtClean="0">
                <a:solidFill>
                  <a:srgbClr val="FFFFFF"/>
                </a:solidFill>
              </a:rPr>
              <a:t>besturing</a:t>
            </a:r>
            <a:r>
              <a:rPr lang="en-US" dirty="0" smtClean="0"/>
              <a:t>?</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pPr marL="342900" indent="-342900">
              <a:buFont typeface="Arial"/>
              <a:buChar char="•"/>
            </a:pPr>
            <a:r>
              <a:rPr lang="nl-NL" dirty="0" smtClean="0"/>
              <a:t>Wat betekent </a:t>
            </a:r>
            <a:r>
              <a:rPr lang="nl-NL" dirty="0" smtClean="0">
                <a:solidFill>
                  <a:schemeClr val="tx1"/>
                </a:solidFill>
              </a:rPr>
              <a:t>proportioneel</a:t>
            </a:r>
            <a:r>
              <a:rPr lang="nl-NL" dirty="0" smtClean="0"/>
              <a:t>?</a:t>
            </a:r>
          </a:p>
          <a:p>
            <a:pPr marL="803275" lvl="1" indent="-342900">
              <a:buFont typeface="Arial"/>
              <a:buChar char="•"/>
            </a:pPr>
            <a:r>
              <a:rPr lang="nl-NL" b="0" dirty="0" smtClean="0"/>
              <a:t>De robot beweegt </a:t>
            </a:r>
            <a:r>
              <a:rPr lang="nl-NL" dirty="0" smtClean="0">
                <a:solidFill>
                  <a:schemeClr val="tx1"/>
                </a:solidFill>
              </a:rPr>
              <a:t>proportioneel </a:t>
            </a:r>
            <a:r>
              <a:rPr lang="nl-NL" b="0" dirty="0" smtClean="0"/>
              <a:t>– hij past zijn beweging aan (</a:t>
            </a:r>
            <a:r>
              <a:rPr lang="nl-NL" b="0" dirty="0" err="1" smtClean="0"/>
              <a:t>bv.</a:t>
            </a:r>
            <a:r>
              <a:rPr lang="nl-NL" b="0" dirty="0" smtClean="0"/>
              <a:t> een aanpassing aan zijn snelheid) op basis van hoever de robot is van zijn gestelde doel</a:t>
            </a:r>
          </a:p>
          <a:p>
            <a:pPr marL="800100" lvl="1" indent="-342900">
              <a:buFont typeface="Arial"/>
              <a:buChar char="•"/>
            </a:pPr>
            <a:r>
              <a:rPr lang="nl-NL" dirty="0" smtClean="0"/>
              <a:t>Bij een proportionele lijnvolger zal de robot aanpassen hoe scherp zijn draai is op basis van hoe ver hij van de lijn verwijderd is</a:t>
            </a:r>
          </a:p>
          <a:p>
            <a:pPr marL="342900" indent="-342900">
              <a:buFont typeface="Arial"/>
              <a:buChar char="•"/>
            </a:pPr>
            <a:r>
              <a:rPr lang="nl-NL" dirty="0" smtClean="0">
                <a:solidFill>
                  <a:schemeClr val="tx1"/>
                </a:solidFill>
              </a:rPr>
              <a:t>Proportionele</a:t>
            </a:r>
            <a:r>
              <a:rPr lang="en-US" dirty="0" smtClean="0">
                <a:solidFill>
                  <a:schemeClr val="tx1"/>
                </a:solidFill>
              </a:rPr>
              <a:t> </a:t>
            </a:r>
            <a:r>
              <a:rPr lang="en-US" dirty="0" err="1" smtClean="0">
                <a:solidFill>
                  <a:schemeClr val="tx1"/>
                </a:solidFill>
              </a:rPr>
              <a:t>besturing</a:t>
            </a:r>
            <a:r>
              <a:rPr lang="nl-NL" b="0" dirty="0" smtClean="0">
                <a:solidFill>
                  <a:schemeClr val="tx1"/>
                </a:solidFill>
              </a:rPr>
              <a:t> </a:t>
            </a:r>
            <a:r>
              <a:rPr lang="nl-NL" b="0" dirty="0" smtClean="0"/>
              <a:t>kan preciezer en sneller zijn</a:t>
            </a:r>
          </a:p>
          <a:p>
            <a:pPr marL="342900" indent="-342900">
              <a:buFont typeface="Arial"/>
              <a:buChar char="•"/>
            </a:pPr>
            <a:r>
              <a:rPr lang="nl-NL" dirty="0" smtClean="0">
                <a:solidFill>
                  <a:srgbClr val="FF0000"/>
                </a:solidFill>
              </a:rPr>
              <a:t>De Pseudocode voor elke proportionele</a:t>
            </a:r>
            <a:r>
              <a:rPr lang="en-US" dirty="0" smtClean="0">
                <a:solidFill>
                  <a:srgbClr val="FF0000"/>
                </a:solidFill>
              </a:rPr>
              <a:t> </a:t>
            </a:r>
            <a:r>
              <a:rPr lang="en-US" dirty="0" err="1" smtClean="0">
                <a:solidFill>
                  <a:srgbClr val="FF0000"/>
                </a:solidFill>
              </a:rPr>
              <a:t>besturings</a:t>
            </a:r>
            <a:r>
              <a:rPr lang="nl-NL" dirty="0" smtClean="0">
                <a:solidFill>
                  <a:srgbClr val="FF0000"/>
                </a:solidFill>
              </a:rPr>
              <a:t> programma</a:t>
            </a:r>
            <a:r>
              <a:rPr lang="nl-NL" b="0" dirty="0" smtClean="0">
                <a:solidFill>
                  <a:srgbClr val="FF0000"/>
                </a:solidFill>
              </a:rPr>
              <a:t> bestaat uit </a:t>
            </a:r>
            <a:r>
              <a:rPr lang="nl-NL" dirty="0" smtClean="0">
                <a:solidFill>
                  <a:srgbClr val="FF0000"/>
                </a:solidFill>
              </a:rPr>
              <a:t>twee stappen</a:t>
            </a:r>
            <a:r>
              <a:rPr lang="nl-NL" b="0" dirty="0" smtClean="0">
                <a:solidFill>
                  <a:srgbClr val="FF0000"/>
                </a:solidFill>
              </a:rPr>
              <a:t>:</a:t>
            </a:r>
          </a:p>
          <a:p>
            <a:pPr marL="914400" lvl="1" indent="-457200">
              <a:buFont typeface="+mj-lt"/>
              <a:buAutoNum type="arabicPeriod"/>
            </a:pPr>
            <a:r>
              <a:rPr lang="nl-NL" b="1" dirty="0" smtClean="0"/>
              <a:t>De fout berekenen</a:t>
            </a:r>
            <a:r>
              <a:rPr lang="nl-NL" dirty="0" smtClean="0">
                <a:sym typeface="Wingdings"/>
              </a:rPr>
              <a:t> Hoe ver is de robot van het doel</a:t>
            </a:r>
          </a:p>
          <a:p>
            <a:pPr lvl="1">
              <a:buFont typeface="+mj-lt"/>
              <a:buAutoNum type="arabicPeriod"/>
            </a:pPr>
            <a:r>
              <a:rPr lang="nl-NL" b="1" dirty="0" smtClean="0">
                <a:sym typeface="Wingdings"/>
              </a:rPr>
              <a:t>Een verbetering maken</a:t>
            </a:r>
            <a:r>
              <a:rPr lang="nl-NL" dirty="0" smtClean="0">
                <a:sym typeface="Wingdings"/>
              </a:rPr>
              <a:t> de robot onderneemt een actie die proportioneel is met de fout (daarom heet dit </a:t>
            </a:r>
            <a:r>
              <a:rPr lang="nl-NL" dirty="0" smtClean="0">
                <a:solidFill>
                  <a:schemeClr val="tx1"/>
                </a:solidFill>
                <a:sym typeface="Wingdings"/>
              </a:rPr>
              <a:t>p</a:t>
            </a:r>
            <a:r>
              <a:rPr lang="nl-NL" dirty="0" smtClean="0">
                <a:solidFill>
                  <a:schemeClr val="tx1"/>
                </a:solidFill>
              </a:rPr>
              <a:t>roportionele</a:t>
            </a:r>
            <a:r>
              <a:rPr lang="en-US" dirty="0" smtClean="0">
                <a:solidFill>
                  <a:schemeClr val="tx1"/>
                </a:solidFill>
              </a:rPr>
              <a:t> </a:t>
            </a:r>
            <a:r>
              <a:rPr lang="en-US" dirty="0" err="1" smtClean="0">
                <a:solidFill>
                  <a:schemeClr val="tx1"/>
                </a:solidFill>
              </a:rPr>
              <a:t>besturing</a:t>
            </a:r>
            <a:r>
              <a:rPr lang="nl-NL" dirty="0" smtClean="0">
                <a:sym typeface="Wingdings"/>
              </a:rPr>
              <a:t>).  Je moet de fout vermenigvuldigen met de vergrotingsfactor om de verbetering te bepalen</a:t>
            </a:r>
            <a:endParaRPr lang="nl-NL" b="0"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Tree>
    <p:extLst>
      <p:ext uri="{BB962C8B-B14F-4D97-AF65-F5344CB8AC3E}">
        <p14:creationId xmlns:p14="http://schemas.microsoft.com/office/powerpoint/2010/main" val="19205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Opdrachten</a:t>
            </a:r>
            <a:endParaRPr lang="en-US" dirty="0"/>
          </a:p>
        </p:txBody>
      </p:sp>
      <p:sp>
        <p:nvSpPr>
          <p:cNvPr id="3" name="Content Placeholder 2"/>
          <p:cNvSpPr>
            <a:spLocks noGrp="1"/>
          </p:cNvSpPr>
          <p:nvPr>
            <p:ph idx="1"/>
          </p:nvPr>
        </p:nvSpPr>
        <p:spPr>
          <a:xfrm>
            <a:off x="284163" y="1889051"/>
            <a:ext cx="8475478" cy="3992563"/>
          </a:xfrm>
        </p:spPr>
        <p:txBody>
          <a:bodyPr>
            <a:normAutofit/>
          </a:bodyPr>
          <a:lstStyle/>
          <a:p>
            <a:r>
              <a:rPr lang="nl-NL" b="0" dirty="0" smtClean="0"/>
              <a:t>Om je te leren hoe je </a:t>
            </a:r>
            <a:r>
              <a:rPr lang="nl-NL" b="0" dirty="0" smtClean="0">
                <a:solidFill>
                  <a:schemeClr val="tx1"/>
                </a:solidFill>
              </a:rPr>
              <a:t>p</a:t>
            </a:r>
            <a:r>
              <a:rPr lang="nl-NL" dirty="0" smtClean="0">
                <a:solidFill>
                  <a:schemeClr val="tx1"/>
                </a:solidFill>
              </a:rPr>
              <a:t>roportionele besturing gebruikt, hebben we 3 opdrachten</a:t>
            </a:r>
            <a:r>
              <a:rPr lang="nl-NL" b="0" dirty="0" smtClean="0"/>
              <a:t>:</a:t>
            </a:r>
          </a:p>
          <a:p>
            <a:pPr lvl="1"/>
            <a:r>
              <a:rPr lang="nl-NL" dirty="0" smtClean="0"/>
              <a:t>Volgende Hond: Gebruik </a:t>
            </a:r>
            <a:r>
              <a:rPr lang="nl-NL" dirty="0" smtClean="0">
                <a:solidFill>
                  <a:schemeClr val="tx1"/>
                </a:solidFill>
              </a:rPr>
              <a:t>proportionele besturing met de </a:t>
            </a:r>
            <a:r>
              <a:rPr lang="nl-NL" dirty="0" smtClean="0"/>
              <a:t>ultrasoon-sensor om de robot constant 7cm van een persoon te laten (zelfs als dat persoon beweegt)</a:t>
            </a:r>
          </a:p>
          <a:p>
            <a:pPr lvl="1"/>
            <a:r>
              <a:rPr lang="nl-NL" dirty="0" smtClean="0"/>
              <a:t>Lijnvolger: Gebruik </a:t>
            </a:r>
            <a:r>
              <a:rPr lang="nl-NL" dirty="0" smtClean="0">
                <a:solidFill>
                  <a:schemeClr val="tx1"/>
                </a:solidFill>
              </a:rPr>
              <a:t>proportionele besturing met de </a:t>
            </a:r>
            <a:r>
              <a:rPr lang="nl-NL" dirty="0" err="1" smtClean="0">
                <a:solidFill>
                  <a:schemeClr val="tx1"/>
                </a:solidFill>
              </a:rPr>
              <a:t>licht-sensor</a:t>
            </a:r>
            <a:r>
              <a:rPr lang="nl-NL" dirty="0" smtClean="0">
                <a:solidFill>
                  <a:schemeClr val="tx1"/>
                </a:solidFill>
              </a:rPr>
              <a:t> </a:t>
            </a:r>
            <a:r>
              <a:rPr lang="nl-NL" dirty="0" smtClean="0"/>
              <a:t>vloeiend een lijn te laten volgen. (Verdere details in the Proportionele Lijnvolger les)</a:t>
            </a:r>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5</a:t>
            </a:fld>
            <a:endParaRPr lang="en-US"/>
          </a:p>
        </p:txBody>
      </p:sp>
    </p:spTree>
    <p:extLst>
      <p:ext uri="{BB962C8B-B14F-4D97-AF65-F5344CB8AC3E}">
        <p14:creationId xmlns:p14="http://schemas.microsoft.com/office/powerpoint/2010/main" val="3803221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Pseudocode</a:t>
            </a:r>
            <a:r>
              <a:rPr lang="en-US" dirty="0" smtClean="0"/>
              <a:t>/Hints</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01952744"/>
              </p:ext>
            </p:extLst>
          </p:nvPr>
        </p:nvGraphicFramePr>
        <p:xfrm>
          <a:off x="602341" y="2087843"/>
          <a:ext cx="7870372" cy="329692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nl-NL" b="1" noProof="0" dirty="0" smtClean="0"/>
                        <a:t>Toepassing</a:t>
                      </a:r>
                      <a:endParaRPr lang="nl-NL" b="1" noProof="0" dirty="0"/>
                    </a:p>
                  </a:txBody>
                  <a:tcPr>
                    <a:solidFill>
                      <a:srgbClr val="F5C201"/>
                    </a:solidFill>
                  </a:tcPr>
                </a:tc>
                <a:tc>
                  <a:txBody>
                    <a:bodyPr/>
                    <a:lstStyle/>
                    <a:p>
                      <a:r>
                        <a:rPr lang="nl-NL" b="1" noProof="0" smtClean="0"/>
                        <a:t>Doel</a:t>
                      </a:r>
                      <a:endParaRPr lang="nl-NL" b="1" noProof="0"/>
                    </a:p>
                  </a:txBody>
                  <a:tcPr>
                    <a:solidFill>
                      <a:srgbClr val="F5C201"/>
                    </a:solidFill>
                  </a:tcPr>
                </a:tc>
                <a:tc>
                  <a:txBody>
                    <a:bodyPr/>
                    <a:lstStyle/>
                    <a:p>
                      <a:r>
                        <a:rPr lang="nl-NL" b="1" noProof="0" smtClean="0"/>
                        <a:t>Fout</a:t>
                      </a:r>
                      <a:endParaRPr lang="nl-NL" b="1" noProof="0"/>
                    </a:p>
                  </a:txBody>
                  <a:tcPr>
                    <a:solidFill>
                      <a:srgbClr val="F5C201"/>
                    </a:solidFill>
                  </a:tcPr>
                </a:tc>
                <a:tc>
                  <a:txBody>
                    <a:bodyPr/>
                    <a:lstStyle/>
                    <a:p>
                      <a:r>
                        <a:rPr lang="nl-NL" b="1" noProof="0" smtClean="0"/>
                        <a:t>Samenhang</a:t>
                      </a:r>
                      <a:endParaRPr lang="nl-NL" b="1" noProof="0"/>
                    </a:p>
                  </a:txBody>
                  <a:tcPr>
                    <a:solidFill>
                      <a:srgbClr val="F5C201"/>
                    </a:solidFill>
                  </a:tcPr>
                </a:tc>
              </a:tr>
              <a:tr h="370840">
                <a:tc>
                  <a:txBody>
                    <a:bodyPr/>
                    <a:lstStyle/>
                    <a:p>
                      <a:r>
                        <a:rPr lang="nl-NL" b="1" noProof="0" dirty="0" smtClean="0"/>
                        <a:t>Volgende</a:t>
                      </a:r>
                      <a:r>
                        <a:rPr lang="nl-NL" b="1" baseline="0" noProof="0" dirty="0" smtClean="0"/>
                        <a:t> Hond</a:t>
                      </a:r>
                      <a:endParaRPr lang="nl-NL" b="1" noProof="0" dirty="0"/>
                    </a:p>
                  </a:txBody>
                  <a:tcPr/>
                </a:tc>
                <a:tc>
                  <a:txBody>
                    <a:bodyPr/>
                    <a:lstStyle/>
                    <a:p>
                      <a:r>
                        <a:rPr lang="nl-NL" noProof="0" dirty="0" smtClean="0"/>
                        <a:t>Ga naar de</a:t>
                      </a:r>
                      <a:r>
                        <a:rPr lang="nl-NL" baseline="0" noProof="0" dirty="0" smtClean="0"/>
                        <a:t> afstand (die als doel gesteld is) van aan object</a:t>
                      </a:r>
                      <a:endParaRPr lang="nl-NL" noProof="0" dirty="0"/>
                    </a:p>
                  </a:txBody>
                  <a:tcPr/>
                </a:tc>
                <a:tc>
                  <a:txBody>
                    <a:bodyPr/>
                    <a:lstStyle/>
                    <a:p>
                      <a:r>
                        <a:rPr lang="nl-NL" noProof="0" dirty="0" smtClean="0"/>
                        <a:t>De</a:t>
                      </a:r>
                      <a:r>
                        <a:rPr lang="nl-NL" baseline="0" noProof="0" dirty="0" smtClean="0"/>
                        <a:t> afstand tot het doel </a:t>
                      </a:r>
                      <a:r>
                        <a:rPr lang="nl-NL" noProof="0" dirty="0" smtClean="0"/>
                        <a:t>(huidig</a:t>
                      </a:r>
                      <a:r>
                        <a:rPr lang="nl-NL" baseline="0" noProof="0" dirty="0" smtClean="0"/>
                        <a:t>_afstand – doel_afstand)</a:t>
                      </a:r>
                      <a:endParaRPr lang="nl-NL" noProof="0" dirty="0"/>
                    </a:p>
                  </a:txBody>
                  <a:tcPr/>
                </a:tc>
                <a:tc>
                  <a:txBody>
                    <a:bodyPr/>
                    <a:lstStyle/>
                    <a:p>
                      <a:r>
                        <a:rPr lang="nl-NL" noProof="0" dirty="0" smtClean="0"/>
                        <a:t>Snelheid </a:t>
                      </a:r>
                      <a:r>
                        <a:rPr lang="nl-NL" noProof="0" dirty="0" err="1" smtClean="0"/>
                        <a:t>v.d.</a:t>
                      </a:r>
                      <a:r>
                        <a:rPr lang="nl-NL" noProof="0" dirty="0" smtClean="0"/>
                        <a:t> beweging</a:t>
                      </a:r>
                      <a:r>
                        <a:rPr lang="nl-NL" baseline="0" noProof="0" dirty="0" smtClean="0"/>
                        <a:t> op basis van de afstand</a:t>
                      </a:r>
                      <a:endParaRPr lang="nl-NL" noProof="0" dirty="0"/>
                    </a:p>
                  </a:txBody>
                  <a:tcPr/>
                </a:tc>
              </a:tr>
              <a:tr h="370840">
                <a:tc>
                  <a:txBody>
                    <a:bodyPr/>
                    <a:lstStyle/>
                    <a:p>
                      <a:r>
                        <a:rPr lang="nl-NL" b="1" noProof="0" dirty="0" smtClean="0"/>
                        <a:t>Lijnvolger</a:t>
                      </a:r>
                      <a:endParaRPr lang="nl-NL" b="1" noProof="0" dirty="0"/>
                    </a:p>
                  </a:txBody>
                  <a:tcPr/>
                </a:tc>
                <a:tc>
                  <a:txBody>
                    <a:bodyPr/>
                    <a:lstStyle/>
                    <a:p>
                      <a:r>
                        <a:rPr lang="nl-NL" noProof="0" dirty="0" smtClean="0"/>
                        <a:t>Blijf</a:t>
                      </a:r>
                      <a:r>
                        <a:rPr lang="nl-NL" baseline="0" noProof="0" dirty="0" smtClean="0"/>
                        <a:t> op de rand van de lijn</a:t>
                      </a:r>
                      <a:endParaRPr lang="nl-NL" noProof="0" dirty="0"/>
                    </a:p>
                  </a:txBody>
                  <a:tcPr/>
                </a:tc>
                <a:tc>
                  <a:txBody>
                    <a:bodyPr/>
                    <a:lstStyle/>
                    <a:p>
                      <a:r>
                        <a:rPr lang="nl-NL" noProof="0" dirty="0" smtClean="0"/>
                        <a:t>Wat is</a:t>
                      </a:r>
                      <a:r>
                        <a:rPr lang="nl-NL" baseline="0" noProof="0" dirty="0" smtClean="0"/>
                        <a:t> het verschil in </a:t>
                      </a:r>
                      <a:r>
                        <a:rPr lang="nl-NL" baseline="0" noProof="0" dirty="0" err="1" smtClean="0"/>
                        <a:t>lichtvaarde</a:t>
                      </a:r>
                      <a:r>
                        <a:rPr lang="nl-NL" baseline="0" noProof="0" dirty="0" smtClean="0"/>
                        <a:t> tussen de huidige </a:t>
                      </a:r>
                      <a:r>
                        <a:rPr lang="nl-NL" baseline="0" noProof="0" dirty="0" err="1" smtClean="0"/>
                        <a:t>lokatie</a:t>
                      </a:r>
                      <a:r>
                        <a:rPr lang="nl-NL" baseline="0" noProof="0" dirty="0" smtClean="0"/>
                        <a:t> en de rand van de lijn</a:t>
                      </a:r>
                      <a:br>
                        <a:rPr lang="nl-NL" baseline="0" noProof="0" dirty="0" smtClean="0"/>
                      </a:br>
                      <a:r>
                        <a:rPr lang="nl-NL" baseline="0" noProof="0" dirty="0" smtClean="0"/>
                        <a:t>(huidig_licht – doel_licht)</a:t>
                      </a:r>
                      <a:endParaRPr lang="nl-NL" noProof="0" dirty="0"/>
                    </a:p>
                  </a:txBody>
                  <a:tcPr/>
                </a:tc>
                <a:tc>
                  <a:txBody>
                    <a:bodyPr/>
                    <a:lstStyle/>
                    <a:p>
                      <a:r>
                        <a:rPr lang="nl-NL" noProof="0" dirty="0" smtClean="0"/>
                        <a:t>Aanpassing</a:t>
                      </a:r>
                      <a:r>
                        <a:rPr lang="nl-NL" baseline="0" noProof="0" dirty="0" smtClean="0"/>
                        <a:t> van hoe scherp de bocht is op basis van de afstand vanaf de lijn</a:t>
                      </a:r>
                      <a:endParaRPr lang="nl-NL" noProof="0" dirty="0"/>
                    </a:p>
                  </a:txBody>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pPr/>
              <a:t>6</a:t>
            </a:fld>
            <a:endParaRPr lang="en-US"/>
          </a:p>
        </p:txBody>
      </p:sp>
    </p:spTree>
    <p:extLst>
      <p:ext uri="{BB962C8B-B14F-4D97-AF65-F5344CB8AC3E}">
        <p14:creationId xmlns:p14="http://schemas.microsoft.com/office/powerpoint/2010/main" val="2003391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dirty="0" err="1" smtClean="0"/>
              <a:t>Oplossing</a:t>
            </a:r>
            <a:r>
              <a:rPr lang="en-US" dirty="0" smtClean="0"/>
              <a:t>: </a:t>
            </a:r>
            <a:r>
              <a:rPr lang="en-US" dirty="0" err="1" smtClean="0"/>
              <a:t>Volgende</a:t>
            </a:r>
            <a:r>
              <a:rPr lang="en-US" dirty="0" smtClean="0"/>
              <a:t> </a:t>
            </a:r>
            <a:r>
              <a:rPr lang="en-US" dirty="0" err="1" smtClean="0"/>
              <a:t>Hond</a:t>
            </a:r>
            <a:r>
              <a:rPr lang="en-US" dirty="0" smtClean="0"/>
              <a:t> (</a:t>
            </a:r>
            <a:r>
              <a:rPr lang="en-US" dirty="0" err="1" smtClean="0"/>
              <a:t>Ultrasoon</a:t>
            </a:r>
            <a:r>
              <a:rPr lang="en-US" dirty="0" smtClean="0"/>
              <a:t>) </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a:p>
        </p:txBody>
      </p:sp>
      <p:pic>
        <p:nvPicPr>
          <p:cNvPr id="6" name="Picture 5" descr="Screen Shot 2015-07-17 at 21.48.38.png"/>
          <p:cNvPicPr>
            <a:picLocks noChangeAspect="1"/>
          </p:cNvPicPr>
          <p:nvPr/>
        </p:nvPicPr>
        <p:blipFill>
          <a:blip r:embed="rId2"/>
          <a:stretch>
            <a:fillRect/>
          </a:stretch>
        </p:blipFill>
        <p:spPr>
          <a:xfrm>
            <a:off x="1383802" y="1741738"/>
            <a:ext cx="6619357" cy="4695293"/>
          </a:xfrm>
          <a:prstGeom prst="rect">
            <a:avLst/>
          </a:prstGeom>
        </p:spPr>
      </p:pic>
    </p:spTree>
    <p:extLst>
      <p:ext uri="{BB962C8B-B14F-4D97-AF65-F5344CB8AC3E}">
        <p14:creationId xmlns:p14="http://schemas.microsoft.com/office/powerpoint/2010/main" val="407979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Oplossing</a:t>
            </a:r>
            <a:r>
              <a:rPr lang="en-US" dirty="0" smtClean="0"/>
              <a:t>: </a:t>
            </a:r>
            <a:r>
              <a:rPr lang="en-US" dirty="0" err="1" smtClean="0"/>
              <a:t>Proportionele</a:t>
            </a:r>
            <a:r>
              <a:rPr lang="en-US" dirty="0" smtClean="0"/>
              <a:t> </a:t>
            </a:r>
            <a:r>
              <a:rPr lang="en-US" dirty="0" err="1" smtClean="0"/>
              <a:t>Lijnvolger</a:t>
            </a:r>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pic>
        <p:nvPicPr>
          <p:cNvPr id="6" name="Picture 5" descr="Screen Shot 2015-07-17 at 21.48.27.png"/>
          <p:cNvPicPr>
            <a:picLocks noChangeAspect="1"/>
          </p:cNvPicPr>
          <p:nvPr/>
        </p:nvPicPr>
        <p:blipFill>
          <a:blip r:embed="rId2"/>
          <a:stretch>
            <a:fillRect/>
          </a:stretch>
        </p:blipFill>
        <p:spPr>
          <a:xfrm>
            <a:off x="0" y="1800445"/>
            <a:ext cx="9144000" cy="4750315"/>
          </a:xfrm>
          <a:prstGeom prst="rect">
            <a:avLst/>
          </a:prstGeom>
        </p:spPr>
      </p:pic>
    </p:spTree>
    <p:extLst>
      <p:ext uri="{BB962C8B-B14F-4D97-AF65-F5344CB8AC3E}">
        <p14:creationId xmlns:p14="http://schemas.microsoft.com/office/powerpoint/2010/main" val="84248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Discussiepunten</a:t>
            </a:r>
            <a:endParaRPr lang="en-US" dirty="0"/>
          </a:p>
        </p:txBody>
      </p:sp>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nl-NL" dirty="0" smtClean="0">
                <a:solidFill>
                  <a:srgbClr val="FF0000"/>
                </a:solidFill>
              </a:rPr>
              <a:t>Wat betekent “proportionele besturing” ?</a:t>
            </a:r>
            <a:br>
              <a:rPr lang="nl-NL" dirty="0" smtClean="0">
                <a:solidFill>
                  <a:srgbClr val="FF0000"/>
                </a:solidFill>
              </a:rPr>
            </a:br>
            <a:r>
              <a:rPr lang="nl-NL" dirty="0" err="1" smtClean="0">
                <a:solidFill>
                  <a:srgbClr val="0000FF"/>
                </a:solidFill>
              </a:rPr>
              <a:t>Antw</a:t>
            </a:r>
            <a:r>
              <a:rPr lang="nl-NL" dirty="0" smtClean="0">
                <a:solidFill>
                  <a:srgbClr val="0000FF"/>
                </a:solidFill>
              </a:rPr>
              <a:t>: </a:t>
            </a:r>
            <a:r>
              <a:rPr lang="nl-NL" dirty="0" smtClean="0"/>
              <a:t>Meer of minder bewegen op basis van hoever de robot vanaf een bepaald punt verwijderd is</a:t>
            </a:r>
          </a:p>
          <a:p>
            <a:pPr marL="457200" indent="-457200">
              <a:buFont typeface="+mj-lt"/>
              <a:buAutoNum type="arabicPeriod"/>
            </a:pPr>
            <a:r>
              <a:rPr lang="nl-NL" dirty="0" smtClean="0">
                <a:solidFill>
                  <a:srgbClr val="FF0000"/>
                </a:solidFill>
              </a:rPr>
              <a:t>Wat is een overeenkomst bij alle proportionele-besturings-code?</a:t>
            </a:r>
            <a:br>
              <a:rPr lang="nl-NL" dirty="0" smtClean="0">
                <a:solidFill>
                  <a:srgbClr val="FF0000"/>
                </a:solidFill>
              </a:rPr>
            </a:br>
            <a:r>
              <a:rPr lang="nl-NL" dirty="0" err="1" smtClean="0">
                <a:solidFill>
                  <a:srgbClr val="0000FF"/>
                </a:solidFill>
              </a:rPr>
              <a:t>Antw</a:t>
            </a:r>
            <a:r>
              <a:rPr lang="nl-NL" dirty="0" smtClean="0">
                <a:solidFill>
                  <a:srgbClr val="0000FF"/>
                </a:solidFill>
              </a:rPr>
              <a:t>: </a:t>
            </a:r>
            <a:r>
              <a:rPr lang="nl-NL" dirty="0" smtClean="0"/>
              <a:t>Het berekenen van de fout and en de verbetering daarvan</a:t>
            </a:r>
          </a:p>
          <a:p>
            <a:pPr marL="457200" indent="-457200">
              <a:buFont typeface="+mj-lt"/>
              <a:buAutoNum type="arabicPeriod"/>
            </a:pPr>
            <a:endParaRPr lang="nl-NL" dirty="0" smtClean="0">
              <a:solidFill>
                <a:srgbClr val="0000FF"/>
              </a:solidFill>
            </a:endParaRPr>
          </a:p>
          <a:p>
            <a:endParaRPr lang="nl-NL"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9</a:t>
            </a:fld>
            <a:endParaRPr lang="en-US"/>
          </a:p>
        </p:txBody>
      </p:sp>
    </p:spTree>
    <p:extLst>
      <p:ext uri="{BB962C8B-B14F-4D97-AF65-F5344CB8AC3E}">
        <p14:creationId xmlns:p14="http://schemas.microsoft.com/office/powerpoint/2010/main" val="1547944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3718</TotalTime>
  <Words>576</Words>
  <Application>Microsoft Macintosh PowerPoint</Application>
  <PresentationFormat>On-screen Show (4:3)</PresentationFormat>
  <Paragraphs>73</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Corbel</vt:lpstr>
      <vt:lpstr>Helvetica Neue</vt:lpstr>
      <vt:lpstr>Wingdings</vt:lpstr>
      <vt:lpstr>Arial</vt:lpstr>
      <vt:lpstr>Spectrum</vt:lpstr>
      <vt:lpstr>Proportionele Besturing</vt:lpstr>
      <vt:lpstr>Lesdoelen</vt:lpstr>
      <vt:lpstr>Leren en discussiëren over proportionele besturing</vt:lpstr>
      <vt:lpstr>Proportionele besturing?</vt:lpstr>
      <vt:lpstr>Opdrachten</vt:lpstr>
      <vt:lpstr>Pseudocode/Hints</vt:lpstr>
      <vt:lpstr>Oplossing: Volgende Hond (Ultrasoon) </vt:lpstr>
      <vt:lpstr>Oplossing: Proportionele Lijnvolger</vt:lpstr>
      <vt:lpstr>Discussiepunten</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37</cp:revision>
  <dcterms:created xsi:type="dcterms:W3CDTF">2015-07-17T19:44:01Z</dcterms:created>
  <dcterms:modified xsi:type="dcterms:W3CDTF">2015-12-20T02:51:15Z</dcterms:modified>
</cp:coreProperties>
</file>