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84162" y="444727"/>
            <a:ext cx="8574086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rIns="18287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2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284162" y="2017058"/>
            <a:ext cx="8574086" cy="437739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72420" y="1532965"/>
            <a:ext cx="7754284" cy="4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600"/>
              </a:spcBef>
              <a:buClr>
                <a:srgbClr val="3F3F3F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600"/>
              </a:spcBef>
              <a:buClr>
                <a:srgbClr val="3F3F3F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600"/>
              </a:spcBef>
              <a:buClr>
                <a:srgbClr val="3F3F3F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600"/>
              </a:spcBef>
              <a:buClr>
                <a:srgbClr val="3F3F3F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9pPr>
          </a:lstStyle>
          <a:p/>
        </p:txBody>
      </p:sp>
      <p:grpSp>
        <p:nvGrpSpPr>
          <p:cNvPr id="21" name="Shape 21"/>
          <p:cNvGrpSpPr/>
          <p:nvPr/>
        </p:nvGrpSpPr>
        <p:grpSpPr>
          <a:xfrm>
            <a:off x="284162" y="1906542"/>
            <a:ext cx="8576373" cy="137410"/>
            <a:chOff x="284162" y="1759424"/>
            <a:chExt cx="8576373" cy="137410"/>
          </a:xfrm>
        </p:grpSpPr>
        <p:sp>
          <p:nvSpPr>
            <p:cNvPr id="22" name="Shape 22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Shape 25"/>
          <p:cNvSpPr txBox="1"/>
          <p:nvPr/>
        </p:nvSpPr>
        <p:spPr>
          <a:xfrm>
            <a:off x="8230889" y="444727"/>
            <a:ext cx="5870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↗</a:t>
            </a:r>
          </a:p>
        </p:txBody>
      </p:sp>
      <p:sp>
        <p:nvSpPr>
          <p:cNvPr id="26" name="Shape 26"/>
          <p:cNvSpPr txBox="1"/>
          <p:nvPr>
            <p:ph type="ctrTitle"/>
          </p:nvPr>
        </p:nvSpPr>
        <p:spPr>
          <a:xfrm>
            <a:off x="418633" y="444727"/>
            <a:ext cx="7810966" cy="1088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9523"/>
              </a:lnSpc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68940" y="1298762"/>
            <a:ext cx="4069079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83567" y="914400"/>
            <a:ext cx="4069079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268940" y="2456328"/>
            <a:ext cx="4069079" cy="31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60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126" name="Shape 126"/>
          <p:cNvGrpSpPr/>
          <p:nvPr/>
        </p:nvGrpSpPr>
        <p:grpSpPr>
          <a:xfrm>
            <a:off x="284162" y="452717"/>
            <a:ext cx="8576373" cy="137410"/>
            <a:chOff x="284162" y="1577846"/>
            <a:chExt cx="8576373" cy="137410"/>
          </a:xfrm>
        </p:grpSpPr>
        <p:sp>
          <p:nvSpPr>
            <p:cNvPr id="127" name="Shape 127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84162" y="4801575"/>
            <a:ext cx="8574086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rIns="18287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2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284162" y="6263388"/>
            <a:ext cx="8576373" cy="137410"/>
            <a:chOff x="284162" y="1759424"/>
            <a:chExt cx="8576373" cy="137410"/>
          </a:xfrm>
        </p:grpSpPr>
        <p:sp>
          <p:nvSpPr>
            <p:cNvPr id="133" name="Shape 133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 txBox="1"/>
          <p:nvPr>
            <p:ph type="title"/>
          </p:nvPr>
        </p:nvSpPr>
        <p:spPr>
          <a:xfrm>
            <a:off x="363070" y="4800600"/>
            <a:ext cx="8360241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284162" y="457199"/>
            <a:ext cx="8577072" cy="4352543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19099" y="5367337"/>
            <a:ext cx="8304212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, Alt.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284162" y="4280647"/>
            <a:ext cx="8576373" cy="137410"/>
            <a:chOff x="284162" y="1759424"/>
            <a:chExt cx="8576373" cy="137410"/>
          </a:xfrm>
        </p:grpSpPr>
        <p:sp>
          <p:nvSpPr>
            <p:cNvPr id="144" name="Shape 144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Shape 147"/>
          <p:cNvSpPr txBox="1"/>
          <p:nvPr>
            <p:ph type="title"/>
          </p:nvPr>
        </p:nvSpPr>
        <p:spPr>
          <a:xfrm>
            <a:off x="363070" y="4778189"/>
            <a:ext cx="8360241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/>
          <p:nvPr>
            <p:ph idx="2" type="pic"/>
          </p:nvPr>
        </p:nvSpPr>
        <p:spPr>
          <a:xfrm>
            <a:off x="284162" y="457200"/>
            <a:ext cx="8577072" cy="3822191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19099" y="5344926"/>
            <a:ext cx="8304212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262626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, Picture, and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657600" y="914400"/>
            <a:ext cx="5195046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284162" y="4267200"/>
            <a:ext cx="2743199" cy="2120153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rIns="18287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2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19100" y="4953001"/>
            <a:ext cx="2472016" cy="1246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410764" y="4419600"/>
            <a:ext cx="2475394" cy="510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/>
          <p:nvPr>
            <p:ph idx="3" type="pic"/>
          </p:nvPr>
        </p:nvSpPr>
        <p:spPr>
          <a:xfrm>
            <a:off x="284163" y="594360"/>
            <a:ext cx="2743199" cy="367588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2" name="Shape 162"/>
          <p:cNvGrpSpPr/>
          <p:nvPr/>
        </p:nvGrpSpPr>
        <p:grpSpPr>
          <a:xfrm>
            <a:off x="284162" y="461682"/>
            <a:ext cx="8576373" cy="137410"/>
            <a:chOff x="284162" y="1759424"/>
            <a:chExt cx="8576373" cy="137410"/>
          </a:xfrm>
        </p:grpSpPr>
        <p:sp>
          <p:nvSpPr>
            <p:cNvPr id="163" name="Shape 163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s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rIns="18287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2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168" name="Shape 168"/>
          <p:cNvGrpSpPr/>
          <p:nvPr/>
        </p:nvGrpSpPr>
        <p:grpSpPr>
          <a:xfrm>
            <a:off x="284162" y="6263388"/>
            <a:ext cx="8576373" cy="137410"/>
            <a:chOff x="284162" y="1759424"/>
            <a:chExt cx="8576373" cy="137410"/>
          </a:xfrm>
        </p:grpSpPr>
        <p:sp>
          <p:nvSpPr>
            <p:cNvPr id="169" name="Shape 169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Shape 172"/>
          <p:cNvSpPr txBox="1"/>
          <p:nvPr>
            <p:ph type="title"/>
          </p:nvPr>
        </p:nvSpPr>
        <p:spPr>
          <a:xfrm>
            <a:off x="3031660" y="4800600"/>
            <a:ext cx="5691651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/>
          <p:nvPr>
            <p:ph idx="2" type="pic"/>
          </p:nvPr>
        </p:nvSpPr>
        <p:spPr>
          <a:xfrm>
            <a:off x="3021014" y="457199"/>
            <a:ext cx="5833871" cy="4352543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069805" y="5367337"/>
            <a:ext cx="5653506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8" name="Shape 178"/>
          <p:cNvSpPr/>
          <p:nvPr>
            <p:ph idx="3" type="pic"/>
          </p:nvPr>
        </p:nvSpPr>
        <p:spPr>
          <a:xfrm>
            <a:off x="284163" y="457200"/>
            <a:ext cx="2736850" cy="2907791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Shape 179"/>
          <p:cNvSpPr/>
          <p:nvPr>
            <p:ph idx="4" type="pic"/>
          </p:nvPr>
        </p:nvSpPr>
        <p:spPr>
          <a:xfrm>
            <a:off x="284163" y="3364992"/>
            <a:ext cx="2736850" cy="28986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183" name="Shape 183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Shape 186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 rot="5400000">
            <a:off x="2564606" y="-146843"/>
            <a:ext cx="4013200" cy="857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5313882" y="2857534"/>
            <a:ext cx="5934614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 rot="5400000">
            <a:off x="5219068" y="2949130"/>
            <a:ext cx="5921375" cy="969263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 rot="5400000">
            <a:off x="564356" y="177006"/>
            <a:ext cx="5937249" cy="6497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 algn="l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198" name="Shape 198"/>
          <p:cNvGrpSpPr/>
          <p:nvPr/>
        </p:nvGrpSpPr>
        <p:grpSpPr>
          <a:xfrm rot="5400000">
            <a:off x="4658724" y="3355722"/>
            <a:ext cx="5934455" cy="137410"/>
            <a:chOff x="284162" y="1577846"/>
            <a:chExt cx="8576373" cy="137410"/>
          </a:xfrm>
        </p:grpSpPr>
        <p:sp>
          <p:nvSpPr>
            <p:cNvPr id="199" name="Shape 199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Shape 29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30" name="Shape 30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Shape 33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781502" y="2133600"/>
            <a:ext cx="7076746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284162" y="444727"/>
            <a:ext cx="8574086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rIns="18287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2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3" name="Shape 43"/>
          <p:cNvGrpSpPr/>
          <p:nvPr/>
        </p:nvGrpSpPr>
        <p:grpSpPr>
          <a:xfrm>
            <a:off x="284162" y="1906542"/>
            <a:ext cx="8576373" cy="137410"/>
            <a:chOff x="284162" y="1759424"/>
            <a:chExt cx="8576373" cy="137410"/>
          </a:xfrm>
        </p:grpSpPr>
        <p:sp>
          <p:nvSpPr>
            <p:cNvPr id="44" name="Shape 44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Shape 47"/>
          <p:cNvSpPr txBox="1"/>
          <p:nvPr>
            <p:ph type="ctrTitle"/>
          </p:nvPr>
        </p:nvSpPr>
        <p:spPr>
          <a:xfrm>
            <a:off x="421341" y="449004"/>
            <a:ext cx="7808976" cy="1088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9523"/>
              </a:lnSpc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476204" y="1532426"/>
            <a:ext cx="7754111" cy="484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600"/>
              </a:spcBef>
              <a:buClr>
                <a:srgbClr val="3F3F3F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600"/>
              </a:spcBef>
              <a:buClr>
                <a:srgbClr val="3F3F3F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600"/>
              </a:spcBef>
              <a:buClr>
                <a:srgbClr val="3F3F3F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600"/>
              </a:spcBef>
              <a:buClr>
                <a:srgbClr val="3F3F3F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600"/>
              </a:spcBef>
              <a:buClr>
                <a:srgbClr val="A5A5A5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49" name="Shape 49"/>
          <p:cNvSpPr/>
          <p:nvPr/>
        </p:nvSpPr>
        <p:spPr>
          <a:xfrm>
            <a:off x="284162" y="6227064"/>
            <a:ext cx="8574086" cy="173735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284162" y="4801575"/>
            <a:ext cx="8574086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rIns="18287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2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52" name="Shape 52"/>
          <p:cNvGrpSpPr/>
          <p:nvPr/>
        </p:nvGrpSpPr>
        <p:grpSpPr>
          <a:xfrm>
            <a:off x="284162" y="6263388"/>
            <a:ext cx="8576373" cy="137410"/>
            <a:chOff x="284162" y="1759424"/>
            <a:chExt cx="8576373" cy="137410"/>
          </a:xfrm>
        </p:grpSpPr>
        <p:sp>
          <p:nvSpPr>
            <p:cNvPr id="53" name="Shape 53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Shape 56"/>
          <p:cNvSpPr txBox="1"/>
          <p:nvPr/>
        </p:nvSpPr>
        <p:spPr>
          <a:xfrm>
            <a:off x="8230889" y="4801575"/>
            <a:ext cx="5870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↗</a:t>
            </a: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429768" y="4814125"/>
            <a:ext cx="77724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487" y="5861303"/>
            <a:ext cx="7735824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with Pictur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pic"/>
          </p:nvPr>
        </p:nvSpPr>
        <p:spPr>
          <a:xfrm>
            <a:off x="284162" y="443754"/>
            <a:ext cx="8574086" cy="437029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7" name="Shape 67"/>
          <p:cNvSpPr/>
          <p:nvPr/>
        </p:nvSpPr>
        <p:spPr>
          <a:xfrm>
            <a:off x="284162" y="4801575"/>
            <a:ext cx="8574086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rIns="18287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2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68" name="Shape 68"/>
          <p:cNvGrpSpPr/>
          <p:nvPr/>
        </p:nvGrpSpPr>
        <p:grpSpPr>
          <a:xfrm>
            <a:off x="284162" y="6263388"/>
            <a:ext cx="8576373" cy="137410"/>
            <a:chOff x="284162" y="1759424"/>
            <a:chExt cx="8576373" cy="137410"/>
          </a:xfrm>
        </p:grpSpPr>
        <p:sp>
          <p:nvSpPr>
            <p:cNvPr id="69" name="Shape 69"/>
            <p:cNvSpPr/>
            <p:nvPr/>
          </p:nvSpPr>
          <p:spPr>
            <a:xfrm>
              <a:off x="284162" y="1759424"/>
              <a:ext cx="2743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026391" y="1759424"/>
              <a:ext cx="1600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4626864" y="1759424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Shape 72"/>
          <p:cNvSpPr txBox="1"/>
          <p:nvPr/>
        </p:nvSpPr>
        <p:spPr>
          <a:xfrm>
            <a:off x="8230889" y="4801575"/>
            <a:ext cx="5870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↗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30306" y="4814046"/>
            <a:ext cx="7772400" cy="10488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0647" y="5862917"/>
            <a:ext cx="7732059" cy="403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Shape 77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78" name="Shape 78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03412" y="2151063"/>
            <a:ext cx="3931919" cy="397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778187" y="2151063"/>
            <a:ext cx="3931919" cy="397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Shape 89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90" name="Shape 90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03412" y="1735138"/>
            <a:ext cx="3931919" cy="833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03412" y="2590800"/>
            <a:ext cx="3931919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779494" y="1735138"/>
            <a:ext cx="3931919" cy="833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4" type="body"/>
          </p:nvPr>
        </p:nvSpPr>
        <p:spPr>
          <a:xfrm>
            <a:off x="4779494" y="2590800"/>
            <a:ext cx="3931919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84162" y="455772"/>
            <a:ext cx="8574086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284162" y="1577846"/>
            <a:ext cx="8576373" cy="137410"/>
            <a:chOff x="284162" y="1577846"/>
            <a:chExt cx="8576373" cy="137410"/>
          </a:xfrm>
        </p:grpSpPr>
        <p:sp>
          <p:nvSpPr>
            <p:cNvPr id="104" name="Shape 104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Shape 107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115" name="Shape 115"/>
          <p:cNvGrpSpPr/>
          <p:nvPr/>
        </p:nvGrpSpPr>
        <p:grpSpPr>
          <a:xfrm>
            <a:off x="284162" y="452717"/>
            <a:ext cx="8576373" cy="137410"/>
            <a:chOff x="284162" y="1577846"/>
            <a:chExt cx="8576373" cy="137410"/>
          </a:xfrm>
        </p:grpSpPr>
        <p:sp>
          <p:nvSpPr>
            <p:cNvPr id="116" name="Shape 116"/>
            <p:cNvSpPr/>
            <p:nvPr/>
          </p:nvSpPr>
          <p:spPr>
            <a:xfrm>
              <a:off x="284162" y="1577846"/>
              <a:ext cx="1600199" cy="137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885174" y="1577846"/>
              <a:ext cx="2743199" cy="137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4626864" y="1577846"/>
              <a:ext cx="4233672" cy="1374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body"/>
          </p:nvPr>
        </p:nvSpPr>
        <p:spPr>
          <a:xfrm>
            <a:off x="1781502" y="2133600"/>
            <a:ext cx="7076746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6865" marL="454025" marR="0" rtl="0" algn="l">
              <a:spcBef>
                <a:spcPts val="2000"/>
              </a:spcBef>
              <a:buClr>
                <a:srgbClr val="A5A5A5"/>
              </a:buClr>
              <a:buFont typeface="Noto Symbol"/>
              <a:buChar char="↗"/>
              <a:defRPr/>
            </a:lvl1pPr>
            <a:lvl2pPr indent="-331469" marL="914400" marR="0" rtl="0" algn="l">
              <a:spcBef>
                <a:spcPts val="600"/>
              </a:spcBef>
              <a:buClr>
                <a:srgbClr val="3F3F3F"/>
              </a:buClr>
              <a:buFont typeface="Noto Symbol"/>
              <a:buChar char="↗"/>
              <a:defRPr/>
            </a:lvl2pPr>
            <a:lvl3pPr indent="-231775" marL="1260475" marR="0" rtl="0" algn="l">
              <a:spcBef>
                <a:spcPts val="600"/>
              </a:spcBef>
              <a:buClr>
                <a:srgbClr val="A5A5A5"/>
              </a:buClr>
              <a:buFont typeface="Noto Symbol"/>
              <a:buChar char="↗"/>
              <a:defRPr/>
            </a:lvl3pPr>
            <a:lvl4pPr indent="-240030" marL="1600200" marR="0" rtl="0" algn="l">
              <a:spcBef>
                <a:spcPts val="600"/>
              </a:spcBef>
              <a:buClr>
                <a:srgbClr val="3F3F3F"/>
              </a:buClr>
              <a:buFont typeface="Noto Symbol"/>
              <a:buChar char="↗"/>
              <a:defRPr/>
            </a:lvl4pPr>
            <a:lvl5pPr indent="-236854" marL="1939925" marR="0" rtl="0" algn="l">
              <a:spcBef>
                <a:spcPts val="600"/>
              </a:spcBef>
              <a:buClr>
                <a:srgbClr val="A5A5A5"/>
              </a:buClr>
              <a:buFont typeface="Noto Symbol"/>
              <a:buChar char="↗"/>
              <a:defRPr/>
            </a:lvl5pPr>
            <a:lvl6pPr indent="-244793" marL="2290763" marR="0" rtl="0" algn="l">
              <a:spcBef>
                <a:spcPts val="600"/>
              </a:spcBef>
              <a:buClr>
                <a:srgbClr val="3F3F3F"/>
              </a:buClr>
              <a:buFont typeface="Noto Symbol"/>
              <a:buChar char="↗"/>
              <a:defRPr/>
            </a:lvl6pPr>
            <a:lvl7pPr indent="-249554" marL="2625725" marR="0" rtl="0" algn="l">
              <a:spcBef>
                <a:spcPts val="600"/>
              </a:spcBef>
              <a:buClr>
                <a:srgbClr val="A5A5A5"/>
              </a:buClr>
              <a:buFont typeface="Noto Symbol"/>
              <a:buChar char="↗"/>
              <a:defRPr/>
            </a:lvl7pPr>
            <a:lvl8pPr indent="-251143" marL="2970213" marR="0" rtl="0" algn="l">
              <a:spcBef>
                <a:spcPts val="600"/>
              </a:spcBef>
              <a:buClr>
                <a:srgbClr val="3F3F3F"/>
              </a:buClr>
              <a:buFont typeface="Noto Symbol"/>
              <a:buChar char="↗"/>
              <a:defRPr/>
            </a:lvl8pPr>
            <a:lvl9pPr indent="-251142" marL="3313113" marR="0" rtl="0" algn="l">
              <a:spcBef>
                <a:spcPts val="600"/>
              </a:spcBef>
              <a:buClr>
                <a:srgbClr val="A5A5A5"/>
              </a:buClr>
              <a:buFont typeface="Noto Symbol"/>
              <a:buChar char="↗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6794935" y="643703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306459" y="167346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baseline="0" i="0" lang="en-U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hoosiergirlz.com" TargetMode="External"/><Relationship Id="rId4" Type="http://schemas.openxmlformats.org/officeDocument/2006/relationships/hyperlink" Target="http://www.droidsrobotics.org" TargetMode="External"/><Relationship Id="rId5" Type="http://schemas.openxmlformats.org/officeDocument/2006/relationships/hyperlink" Target="http://www.ev3lessons.com/" TargetMode="External"/><Relationship Id="rId6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hyperlink" Target="http://www.fllhoosiergirlz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hyperlink" Target="http://www.fllhoosiergirlz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626" l="0" r="0" t="2627"/>
          <a:stretch/>
        </p:blipFill>
        <p:spPr>
          <a:xfrm>
            <a:off x="247672" y="5252598"/>
            <a:ext cx="1208209" cy="114472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" type="subTitle"/>
          </p:nvPr>
        </p:nvSpPr>
        <p:spPr>
          <a:xfrm>
            <a:off x="1576396" y="5252598"/>
            <a:ext cx="3749228" cy="4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Noto Symbol"/>
              <a:buNone/>
            </a:pPr>
            <a:r>
              <a:rPr b="0" baseline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 Droids Robotics en de Hoosier Girlz</a:t>
            </a:r>
          </a:p>
        </p:txBody>
      </p:sp>
      <p:sp>
        <p:nvSpPr>
          <p:cNvPr id="205" name="Shape 205"/>
          <p:cNvSpPr txBox="1"/>
          <p:nvPr>
            <p:ph type="ctrTitle"/>
          </p:nvPr>
        </p:nvSpPr>
        <p:spPr>
          <a:xfrm>
            <a:off x="272637" y="2453564"/>
            <a:ext cx="7810966" cy="1088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ntarell"/>
              <a:buNone/>
            </a:pPr>
            <a:r>
              <a:rPr b="0" baseline="0" i="0" lang="en-US" sz="6600" u="none" cap="none" strike="noStrike">
                <a:solidFill>
                  <a:srgbClr val="FF0000"/>
                </a:solidFill>
                <a:latin typeface="Cantarell"/>
                <a:ea typeface="Cantarell"/>
                <a:cs typeface="Cantarell"/>
                <a:sym typeface="Cantarell"/>
              </a:rPr>
              <a:t>Klemdetectie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29320" y="353341"/>
            <a:ext cx="77542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EXPERT EV3 PROGRAMMEERLES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2158" y="5494644"/>
            <a:ext cx="2940316" cy="1092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Dankwoord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284162" y="1915911"/>
            <a:ext cx="8574086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4025" lvl="0" marL="454025" marR="0" rtl="0" algn="l">
              <a:spcBef>
                <a:spcPts val="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Deze les is gemaakt door Sanjay Seshan en Arvind Seshan van Droids Robotics.</a:t>
            </a:r>
          </a:p>
          <a:p>
            <a:pPr indent="-454025" lvl="0" marL="454025" marR="0" rtl="0" algn="l">
              <a:spcBef>
                <a:spcPts val="200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 code is geschreven door zowel Hoosier Girlz en Droids Robotics.</a:t>
            </a:r>
          </a:p>
          <a:p>
            <a:pPr indent="-457200" lvl="1" marL="914400" marR="0" rtl="0" algn="l">
              <a:spcBef>
                <a:spcPts val="600"/>
              </a:spcBef>
              <a:buClr>
                <a:srgbClr val="3F3F3F"/>
              </a:buClr>
              <a:buSzPct val="90000"/>
              <a:buFont typeface="Noto Symbol"/>
              <a:buChar char="↗"/>
            </a:pPr>
            <a:r>
              <a:rPr b="0" baseline="0" i="0" lang="en-US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Stap 1 en 2a door: </a:t>
            </a:r>
            <a:r>
              <a:rPr b="0" baseline="0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www.fllhoosiergirlz.com</a:t>
            </a:r>
          </a:p>
          <a:p>
            <a:pPr indent="-457200" lvl="1" marL="914400" marR="0" rtl="0" algn="l">
              <a:spcBef>
                <a:spcPts val="600"/>
              </a:spcBef>
              <a:buClr>
                <a:srgbClr val="3F3F3F"/>
              </a:buClr>
              <a:buSzPct val="90000"/>
              <a:buFont typeface="Noto Symbol"/>
              <a:buChar char="↗"/>
            </a:pPr>
            <a:r>
              <a:rPr b="0" baseline="0" i="0" lang="en-US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Stap 2a en 2b door: </a:t>
            </a:r>
            <a:r>
              <a:rPr b="0" baseline="0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www.droidsrobotics.org</a:t>
            </a:r>
          </a:p>
          <a:p>
            <a:pPr indent="-454025" lvl="0" marL="454025" marR="0" rtl="0" algn="l">
              <a:spcBef>
                <a:spcPts val="200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Meer lessen op </a:t>
            </a:r>
            <a:r>
              <a:rPr b="0" baseline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www.ev3lessons.com</a:t>
            </a:r>
          </a:p>
          <a:p>
            <a:pPr indent="0" lvl="0" marL="0" marR="0" rtl="0" algn="l">
              <a:spcBef>
                <a:spcPts val="2000"/>
              </a:spcBef>
              <a:buClr>
                <a:srgbClr val="A5A5A5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5422735"/>
            <a:ext cx="7913347" cy="86177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Dit werk is valt onder de </a:t>
            </a:r>
            <a:r>
              <a:rPr b="0" baseline="0" i="0" lang="en-US" sz="2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Creative Commons Attribution-NonCommercial-ShareAlike 4.0 International License</a:t>
            </a:r>
            <a:r>
              <a:rPr b="0" baseline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19110" y="4312844"/>
            <a:ext cx="2161449" cy="761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56760" y="576137"/>
            <a:ext cx="8351810" cy="82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Leerdoelen</a:t>
            </a:r>
          </a:p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56760" y="2073040"/>
            <a:ext cx="8351810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Cantarell"/>
              <a:buAutoNum type="arabicPeriod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Leer wat klemdetectie is en waarom het handig is.</a:t>
            </a:r>
          </a:p>
          <a:p>
            <a:pPr indent="-457200" lvl="0" marL="457200" marR="0" rtl="0" algn="l">
              <a:spcBef>
                <a:spcPts val="400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Cantarell"/>
              <a:buAutoNum type="arabicPeriod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Leer hoe klemdetectie kan helpen om je robot te herstellen na een fout.</a:t>
            </a:r>
          </a:p>
          <a:p>
            <a:pPr indent="-457200" lvl="0" marL="457200" marR="0" rtl="0" algn="l">
              <a:spcBef>
                <a:spcPts val="400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Cantarell"/>
              <a:buAutoNum type="arabicPeriod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Leer hoe je door kunt gaan naar het volgende blok als je robot klem zit.</a:t>
            </a:r>
          </a:p>
          <a:p>
            <a:pPr indent="0" lvl="0" marL="0" marR="0" rtl="0" algn="l">
              <a:spcBef>
                <a:spcPts val="4000"/>
              </a:spcBef>
              <a:spcAft>
                <a:spcPts val="200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Vereiste kennis: Rekenblokken, Datalijnen, Logische blokken, Herhalen, Beweegblokken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2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 is klemdetectie en waarvoor is het handig?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84162" y="2133600"/>
            <a:ext cx="4269430" cy="4303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4025" lvl="0" marL="454025" marR="0" rtl="0" algn="l">
              <a:spcBef>
                <a:spcPts val="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1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Klemdetectie is een programma die de motor stopt zodra de motor klem zit</a:t>
            </a:r>
          </a:p>
          <a:p>
            <a:pPr indent="-454025" lvl="0" marL="454025" marR="0" rtl="0" algn="l">
              <a:spcBef>
                <a:spcPts val="200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1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Als je in een FLL team zit moet je vaak je robot oppakken en krijg je een ‘touch penalty’ als je robot klem zit.</a:t>
            </a:r>
          </a:p>
          <a:p>
            <a:pPr indent="-454025" lvl="0" marL="454025" marR="0" rtl="0" algn="l">
              <a:spcBef>
                <a:spcPts val="200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1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Als je klemdetectietechnieken gebruikt zal je robot doorgaan naar het volgende blok.</a:t>
            </a:r>
          </a:p>
          <a:p>
            <a:pPr indent="-454025" lvl="0" marL="454025" marR="0" rtl="0" algn="l">
              <a:spcBef>
                <a:spcPts val="200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1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 de video moet de robot zijn arm bewegen voordat het “Good job” zegt. Echter, als de robot klem zit zal hij nooit “Good job” zeggen.</a:t>
            </a:r>
          </a:p>
          <a:p>
            <a:pPr indent="-356870" lvl="0" marL="454025" marR="0" rtl="0" algn="l">
              <a:spcBef>
                <a:spcPts val="2000"/>
              </a:spcBef>
              <a:buClr>
                <a:srgbClr val="A5A5A5"/>
              </a:buClr>
              <a:buFont typeface="Noto Symbol"/>
              <a:buNone/>
            </a:pPr>
            <a:r>
              <a:t/>
            </a:r>
            <a:endParaRPr b="0" baseline="0" i="0" sz="17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6870" lvl="0" marL="454025" marR="0" rtl="0" algn="l">
              <a:spcBef>
                <a:spcPts val="2000"/>
              </a:spcBef>
              <a:buClr>
                <a:srgbClr val="A5A5A5"/>
              </a:buClr>
              <a:buFont typeface="Noto Symbol"/>
              <a:buNone/>
            </a:pPr>
            <a:r>
              <a:t/>
            </a:r>
            <a:endParaRPr b="0" baseline="0" i="0" sz="17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53592" y="5915971"/>
            <a:ext cx="43046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Klik op de video om te leren over klemdetectie 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(Engels)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3592" y="2362630"/>
            <a:ext cx="4304656" cy="278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56760" y="576137"/>
            <a:ext cx="8351810" cy="82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Bewegingsgraden vs. bewegingsseconden</a:t>
            </a:r>
          </a:p>
        </p:txBody>
      </p:sp>
      <p:sp>
        <p:nvSpPr>
          <p:cNvPr id="230" name="Shape 230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56760" y="2073040"/>
            <a:ext cx="8351810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4025" lvl="0" marL="454025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 de les over bewegingsblokken (de gevorderde tab) hebben we verteld dat de motor klem kan raken als je bewegingsgraden gebruikt</a:t>
            </a:r>
          </a:p>
          <a:p>
            <a:pPr indent="-454025" lvl="0" marL="454025" marR="0" rtl="0" algn="l">
              <a:spcBef>
                <a:spcPts val="400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We vertelden dat bewegingsseconden het klemzitten kan verhelpen, maar het is niet zo nauwkeurig</a:t>
            </a:r>
          </a:p>
          <a:p>
            <a:pPr indent="-454025" lvl="0" marL="454025" marR="0" rtl="0" algn="l">
              <a:spcBef>
                <a:spcPts val="400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Zijn dit de enige keuzes?</a:t>
            </a:r>
          </a:p>
          <a:p>
            <a:pPr indent="-454025" lvl="0" marL="454025" marR="0" rtl="0" algn="l">
              <a:spcBef>
                <a:spcPts val="400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Hoe kun je bewegingsgraden gebruiken en het klemzitten voorkomen?</a:t>
            </a:r>
          </a:p>
          <a:p>
            <a:pPr indent="-454025" lvl="0" marL="454025" marR="0" rtl="0" algn="l">
              <a:spcBef>
                <a:spcPts val="4000"/>
              </a:spcBef>
              <a:spcAft>
                <a:spcPts val="2000"/>
              </a:spcAft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 laten we zien in deze les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baseline="0" i="0" sz="1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Benodigdheden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84162" y="2133600"/>
            <a:ext cx="8574086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4025" lvl="0" marL="454025" marR="0" rtl="0" algn="l">
              <a:spcBef>
                <a:spcPts val="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 deze les heb je een arm nodig die is verbonden aan een motor</a:t>
            </a:r>
          </a:p>
          <a:p>
            <a:pPr indent="-454025" lvl="0" marL="454025" marR="0" rtl="0" algn="l">
              <a:spcBef>
                <a:spcPts val="200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We moeten onze code maken om een middelgrote motor te verbinden aan motor A – dit kan worden gewijzigd naar de behoeften van jouw team.</a:t>
            </a:r>
          </a:p>
          <a:p>
            <a:pPr indent="-454025" lvl="0" marL="454025" marR="0" rtl="0" algn="l">
              <a:spcBef>
                <a:spcPts val="2000"/>
              </a:spcBef>
              <a:buClr>
                <a:srgbClr val="A5A5A5"/>
              </a:buClr>
              <a:buSzPct val="90000"/>
              <a:buFont typeface="Noto Symbol"/>
              <a:buChar char="↗"/>
            </a:pP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Volg de gegeven EV3 code. Start met Stap 1.</a:t>
            </a:r>
          </a:p>
          <a:p>
            <a:pPr indent="0" lvl="0" marL="0" marR="0" rtl="0" algn="l">
              <a:spcBef>
                <a:spcPts val="2000"/>
              </a:spcBef>
              <a:buClr>
                <a:srgbClr val="A5A5A5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Stap 1: Beweging tot het klem zitten</a:t>
            </a:r>
          </a:p>
        </p:txBody>
      </p:sp>
      <p:sp>
        <p:nvSpPr>
          <p:cNvPr id="244" name="Shape 244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4002"/>
            <a:ext cx="9144000" cy="317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291280" y="2447305"/>
            <a:ext cx="3538771" cy="3385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code is origineel geschreven door Hoosier Girlz: </a:t>
            </a:r>
            <a:r>
              <a:rPr b="0" baseline="0" i="0" lang="en-US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www.fllhoosiergirlz.com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 commentaar en aanpassingen door The Droids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291279" y="2897641"/>
            <a:ext cx="3589259" cy="830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doel van Stap 1 is om de motor te stoppen als de arm een object raakt (bijvoorbeeld: een muur, de grond).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code: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 de motor aan.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Controlleer elke honderste van een seconde of de motor beweegt.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de motor geen vooruitgang boekt, stop de motor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98383" y="4069433"/>
            <a:ext cx="892897" cy="3385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 de armmotor aan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057349" y="4178976"/>
            <a:ext cx="3315400" cy="2154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Controleer of de motor de afgelopen 1/100 seconde is gewogen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432587" y="4167910"/>
            <a:ext cx="1718473" cy="2154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de motor niet bewoog, stop.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689664" y="3875523"/>
            <a:ext cx="808750" cy="5847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Wacht om vast te stellen dat de arm beweegt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8335250" y="4055866"/>
            <a:ext cx="735822" cy="3385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de motor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4238" y="340444"/>
            <a:ext cx="8544012" cy="112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Stap 2a: Bewegingsgraden + klemdetectie</a:t>
            </a:r>
          </a:p>
        </p:txBody>
      </p:sp>
      <p:sp>
        <p:nvSpPr>
          <p:cNvPr id="259" name="Shape 259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0778"/>
            <a:ext cx="9144000" cy="258039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809862" y="1832340"/>
            <a:ext cx="2808467" cy="461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code is origineel geschreven door Hoosier Girlz: </a:t>
            </a:r>
            <a:r>
              <a:rPr b="0" baseline="0" i="0" lang="en-US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www.fllhoosiergirlz.com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 commentaar en aanpassingen door The Droids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32968" y="2650593"/>
            <a:ext cx="3162257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doel van dit programma is om de motor te stoppen als de arm een object raakt (bijvoorbeeld: een muur, de grond) of als het een bepaald aantal graden draait.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code: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 de motor aan.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Controlleer elke honderste van een seconde of de motor beweegt of zijn doel heeft bereikt.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de motor geen vooruitgang boekt of zijn doel heeft bereikt, stop de motor.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0186" y="3849178"/>
            <a:ext cx="804457" cy="461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 de armmotor aan.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44832" y="3854789"/>
            <a:ext cx="892897" cy="461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Wacht tot de arm werkelijk beweegt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952216" y="4069433"/>
            <a:ext cx="2872225" cy="2154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Controleer of de motor de afgelopen 1/100 seconde is gewogen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4752448" y="3968455"/>
            <a:ext cx="1098589" cy="3385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de motor niet bewoog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602803" y="3968455"/>
            <a:ext cx="1098589" cy="3385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Heeft de motor 90 graden bereikt?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561149" y="3968455"/>
            <a:ext cx="1741382" cy="3385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de robotarm vast zit of 90 graden heft gedraaid, stop de herhaling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488585" y="3931501"/>
            <a:ext cx="655414" cy="3385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de motor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33083" y="18855"/>
            <a:ext cx="8525166" cy="1912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Stap 2b: Wijzig de bewegingsgraden + klemdetectie</a:t>
            </a:r>
          </a:p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25200"/>
            <a:ext cx="9144000" cy="366434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7718207" y="4823342"/>
            <a:ext cx="13311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blokken zijn alleen voor de video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780543" y="2026482"/>
            <a:ext cx="3864384" cy="107721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doel van Stap 2 is om de motor te stoppen als de arm een object raakt (bijvoorbeeld: een muur, de grond) of als het een bepaald aantal graden draait.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code: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 de motor aan.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Controlleer elke honderste van een seconde of de motor voortgang boekt of zijn doel heeft bereikt.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de motor geen vooruitgang boekt (power=0) of zijn doel heeft bereikt, stop de motor.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85177" y="3638598"/>
            <a:ext cx="694838" cy="461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 de armmotor aan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380015" y="3520351"/>
            <a:ext cx="611469" cy="5847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Wacht tot de arm werkelijk beweegt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454294" y="3771348"/>
            <a:ext cx="1231353" cy="3385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Controleer of de robot 90 graden heeft bereikt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724917" y="3381673"/>
            <a:ext cx="1329526" cy="7078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Controleer of de motor kracht geeft. Hoewel het kracht heet wordt de snelheid van de motor ermee bedoeld.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104932" y="3655814"/>
            <a:ext cx="1576358" cy="461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de robotarm vast zit of de robot 90 graden heeft bereikt, stop de herhaling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045032" y="3648237"/>
            <a:ext cx="483340" cy="461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de motor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284162" y="630381"/>
            <a:ext cx="8574086" cy="96783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ntarell"/>
              <a:buNone/>
            </a:pPr>
            <a:r>
              <a:rPr b="0" baseline="0" i="0" lang="en-US" sz="4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Discussie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284162" y="2133600"/>
            <a:ext cx="8574086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rgbClr val="A5A5A5"/>
              </a:buClr>
              <a:buSzPct val="90000"/>
              <a:buFont typeface="Cantarell"/>
              <a:buAutoNum type="arabicPeriod"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Wat betekent het klem zitten?</a:t>
            </a:r>
            <a:br>
              <a:rPr b="0" baseline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Antwoord. Als de motor vast zit en het programma niet verder kan naar het volgende blok.</a:t>
            </a:r>
          </a:p>
          <a:p>
            <a:pPr indent="-457200" lvl="0" marL="457200" marR="0" rtl="0" algn="l">
              <a:spcBef>
                <a:spcPts val="2000"/>
              </a:spcBef>
              <a:buClr>
                <a:srgbClr val="A5A5A5"/>
              </a:buClr>
              <a:buSzPct val="90000"/>
              <a:buFont typeface="Cantarell"/>
              <a:buAutoNum type="arabicPeriod"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Waarom is klemdetectie handig?</a:t>
            </a:r>
            <a:b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Antwoord. Als de robot klem zit, stop hij met het uitvoeren van dat blok en gaat hij verder naar het volgende blok</a:t>
            </a:r>
          </a:p>
        </p:txBody>
      </p:sp>
      <p:sp>
        <p:nvSpPr>
          <p:cNvPr id="292" name="Shape 292"/>
          <p:cNvSpPr txBox="1"/>
          <p:nvPr>
            <p:ph idx="11" type="ftr"/>
          </p:nvPr>
        </p:nvSpPr>
        <p:spPr>
          <a:xfrm>
            <a:off x="199697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© 2015, EV3Lessons.com (last edit 4/9/2015)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ctrum">
  <a:themeElements>
    <a:clrScheme name="Spectrum">
      <a:dk1>
        <a:srgbClr val="000000"/>
      </a:dk1>
      <a:lt1>
        <a:srgbClr val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