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 id="2147483726" r:id="rId2"/>
  </p:sldMasterIdLst>
  <p:notesMasterIdLst>
    <p:notesMasterId r:id="rId7"/>
  </p:notesMasterIdLst>
  <p:handoutMasterIdLst>
    <p:handoutMasterId r:id="rId8"/>
  </p:handoutMasterIdLst>
  <p:sldIdLst>
    <p:sldId id="408" r:id="rId3"/>
    <p:sldId id="412" r:id="rId4"/>
    <p:sldId id="411" r:id="rId5"/>
    <p:sldId id="413"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7FF"/>
    <a:srgbClr val="00B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78" autoAdjust="0"/>
    <p:restoredTop sz="95652" autoAdjust="0"/>
  </p:normalViewPr>
  <p:slideViewPr>
    <p:cSldViewPr snapToGrid="0" snapToObjects="1">
      <p:cViewPr varScale="1">
        <p:scale>
          <a:sx n="112" d="100"/>
          <a:sy n="112" d="100"/>
        </p:scale>
        <p:origin x="-912" y="258"/>
      </p:cViewPr>
      <p:guideLst>
        <p:guide orient="horz" pos="2160"/>
        <p:guide pos="2880"/>
      </p:guideLst>
    </p:cSldViewPr>
  </p:slideViewPr>
  <p:outlineViewPr>
    <p:cViewPr>
      <p:scale>
        <a:sx n="33" d="100"/>
        <a:sy n="33" d="100"/>
      </p:scale>
      <p:origin x="0" y="-144"/>
    </p:cViewPr>
  </p:outlineViewPr>
  <p:notesTextViewPr>
    <p:cViewPr>
      <p:scale>
        <a:sx n="100" d="100"/>
        <a:sy n="100" d="100"/>
      </p:scale>
      <p:origin x="0" y="0"/>
    </p:cViewPr>
  </p:notesTextViewPr>
  <p:sorterViewPr>
    <p:cViewPr>
      <p:scale>
        <a:sx n="158" d="100"/>
        <a:sy n="158" d="100"/>
      </p:scale>
      <p:origin x="0" y="-199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pPr/>
              <a:t>3/17/2015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pPr/>
              <a:t>‹nr.›</a:t>
            </a:fld>
            <a:endParaRPr lang="en-US"/>
          </a:p>
        </p:txBody>
      </p:sp>
    </p:spTree>
    <p:extLst>
      <p:ext uri="{BB962C8B-B14F-4D97-AF65-F5344CB8AC3E}">
        <p14:creationId xmlns:p14="http://schemas.microsoft.com/office/powerpoint/2010/main" xmlns=""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pPr/>
              <a:t>3/17/2015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pPr/>
              <a:t>‹nr.›</a:t>
            </a:fld>
            <a:endParaRPr lang="en-US"/>
          </a:p>
        </p:txBody>
      </p:sp>
    </p:spTree>
    <p:extLst>
      <p:ext uri="{BB962C8B-B14F-4D97-AF65-F5344CB8AC3E}">
        <p14:creationId xmlns:p14="http://schemas.microsoft.com/office/powerpoint/2010/main" xmlns=""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pPr/>
              <a:t>1</a:t>
            </a:fld>
            <a:endParaRPr lang="en-US" dirty="0"/>
          </a:p>
        </p:txBody>
      </p:sp>
    </p:spTree>
    <p:extLst>
      <p:ext uri="{BB962C8B-B14F-4D97-AF65-F5344CB8AC3E}">
        <p14:creationId xmlns:p14="http://schemas.microsoft.com/office/powerpoint/2010/main" xmlns="" val="1709352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CB2B30-379C-4202-B1F3-D3B522878603}"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2/26/2015)</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pPr/>
              <a:t>‹nr.›</a:t>
            </a:fld>
            <a:endParaRPr lang="en-US" dirty="0"/>
          </a:p>
        </p:txBody>
      </p:sp>
      <p:sp>
        <p:nvSpPr>
          <p:cNvPr id="11" name="Rectangle 10"/>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12A3EB-3DEA-48FE-9BFC-EC2522B74ADE}"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2/26/2015)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B33115-2338-48F2-AC41-157C6B87719A}"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2/26/2015)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E4F7A2-CC09-4E29-8283-AB801139ECC9}"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2/26/2015)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125378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4619B-604B-42D5-BB8F-A8BCBE6B2F1D}"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2/26/2015)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90932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DC9A95-D134-4392-8040-E268F7574361}"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2/26/2015)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201859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7018EF-5B37-49DF-9C9A-FBD17F454B3B}" type="datetime1">
              <a:rPr lang="en-US" smtClean="0"/>
              <a:pPr/>
              <a:t>3/17/2015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2/26/2015)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3912280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546CA9-EE68-465B-9E04-0F5EF2792ACB}" type="datetime1">
              <a:rPr lang="en-US" smtClean="0"/>
              <a:pPr/>
              <a:t>3/17/2015</a:t>
            </a:fld>
            <a:endParaRPr lang="en-US"/>
          </a:p>
        </p:txBody>
      </p:sp>
      <p:sp>
        <p:nvSpPr>
          <p:cNvPr id="8" name="Footer Placeholder 7"/>
          <p:cNvSpPr>
            <a:spLocks noGrp="1"/>
          </p:cNvSpPr>
          <p:nvPr>
            <p:ph type="ftr" sz="quarter" idx="11"/>
          </p:nvPr>
        </p:nvSpPr>
        <p:spPr/>
        <p:txBody>
          <a:bodyPr/>
          <a:lstStyle/>
          <a:p>
            <a:r>
              <a:rPr lang="en-US" smtClean="0"/>
              <a:t>Copyright © EV3Lessons.com 2015 (Last edit: 2/26/2015)</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972148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0C8DF-748B-4FF9-AC64-D91D47300A50}" type="datetime1">
              <a:rPr lang="en-US" smtClean="0"/>
              <a:pPr/>
              <a:t>3/17/2015</a:t>
            </a:fld>
            <a:endParaRPr lang="en-US"/>
          </a:p>
        </p:txBody>
      </p:sp>
      <p:sp>
        <p:nvSpPr>
          <p:cNvPr id="4" name="Footer Placeholder 3"/>
          <p:cNvSpPr>
            <a:spLocks noGrp="1"/>
          </p:cNvSpPr>
          <p:nvPr>
            <p:ph type="ftr" sz="quarter" idx="11"/>
          </p:nvPr>
        </p:nvSpPr>
        <p:spPr/>
        <p:txBody>
          <a:bodyPr/>
          <a:lstStyle/>
          <a:p>
            <a:r>
              <a:rPr lang="en-US" smtClean="0"/>
              <a:t>Copyright © EV3Lessons.com 2015 (Last edit: 2/26/2015)</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3725393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B64FC-0B07-4FCC-A4B7-2A793D98D8AF}" type="datetime1">
              <a:rPr lang="en-US" smtClean="0"/>
              <a:pPr/>
              <a:t>3/17/2015</a:t>
            </a:fld>
            <a:endParaRPr lang="en-US"/>
          </a:p>
        </p:txBody>
      </p:sp>
      <p:sp>
        <p:nvSpPr>
          <p:cNvPr id="3" name="Footer Placeholder 2"/>
          <p:cNvSpPr>
            <a:spLocks noGrp="1"/>
          </p:cNvSpPr>
          <p:nvPr>
            <p:ph type="ftr" sz="quarter" idx="11"/>
          </p:nvPr>
        </p:nvSpPr>
        <p:spPr/>
        <p:txBody>
          <a:bodyPr/>
          <a:lstStyle/>
          <a:p>
            <a:r>
              <a:rPr lang="en-US" smtClean="0"/>
              <a:t>Copyright © EV3Lessons.com 2015 (Last edit: 2/26/2015)</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4059073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30B84-0603-4FC7-84D9-BD9D09332374}" type="datetime1">
              <a:rPr lang="en-US" smtClean="0"/>
              <a:pPr/>
              <a:t>3/17/2015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2/26/2015)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33965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74358E-D881-4525-B70A-DE14D094364E}"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2/26/2015)</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647C5-502E-4DBE-A7FD-E03B64209305}" type="datetime1">
              <a:rPr lang="en-US" smtClean="0"/>
              <a:pPr/>
              <a:t>3/17/2015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2/26/2015)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261275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3AC36-85B5-4E03-A156-994A603185BA}"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2/26/2015)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55188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2BB1B-B86C-463F-9D70-9FBBAE58DDBA}"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Copyright © EV3Lessons.com 2015 (Last edit: 2/26/2015)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142551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FFC3E62-AF39-4395-90BD-B8A775E66488}" type="datetime1">
              <a:rPr lang="en-US" smtClean="0"/>
              <a:pPr/>
              <a:t>3/17/2015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
        <p:nvSpPr>
          <p:cNvPr id="9" name="Footer Placeholder 8"/>
          <p:cNvSpPr>
            <a:spLocks noGrp="1"/>
          </p:cNvSpPr>
          <p:nvPr>
            <p:ph type="ftr" sz="quarter" idx="12"/>
          </p:nvPr>
        </p:nvSpPr>
        <p:spPr/>
        <p:txBody>
          <a:bodyPr/>
          <a:lstStyle/>
          <a:p>
            <a:r>
              <a:rPr lang="en-US" smtClean="0"/>
              <a:t>Copyright © EV3Lessons.com 2015 (Last edit: 2/26/2015)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26F539D2-F48F-443B-BF38-2A6C95CF6A7F}" type="datetime1">
              <a:rPr lang="en-US" smtClean="0"/>
              <a:pPr/>
              <a:t>3/17/2015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2/26/2015)</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A58AE1-8CA8-48CF-ABF4-408B23C67943}" type="datetime1">
              <a:rPr lang="en-US" smtClean="0"/>
              <a:pPr/>
              <a:t>3/17/2015</a:t>
            </a:fld>
            <a:endParaRPr lang="en-US"/>
          </a:p>
        </p:txBody>
      </p:sp>
      <p:sp>
        <p:nvSpPr>
          <p:cNvPr id="8" name="Footer Placeholder 7"/>
          <p:cNvSpPr>
            <a:spLocks noGrp="1"/>
          </p:cNvSpPr>
          <p:nvPr>
            <p:ph type="ftr" sz="quarter" idx="11"/>
          </p:nvPr>
        </p:nvSpPr>
        <p:spPr/>
        <p:txBody>
          <a:bodyPr/>
          <a:lstStyle/>
          <a:p>
            <a:r>
              <a:rPr lang="en-US" smtClean="0"/>
              <a:t>Copyright © EV3Lessons.com 2015 (Last edit: 2/26/2015)</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9D99D-AE80-4750-840C-EB9806DF3A06}" type="datetime1">
              <a:rPr lang="en-US" smtClean="0"/>
              <a:pPr/>
              <a:t>3/17/2015</a:t>
            </a:fld>
            <a:endParaRPr lang="en-US"/>
          </a:p>
        </p:txBody>
      </p:sp>
      <p:sp>
        <p:nvSpPr>
          <p:cNvPr id="4" name="Footer Placeholder 3"/>
          <p:cNvSpPr>
            <a:spLocks noGrp="1"/>
          </p:cNvSpPr>
          <p:nvPr>
            <p:ph type="ftr" sz="quarter" idx="11"/>
          </p:nvPr>
        </p:nvSpPr>
        <p:spPr/>
        <p:txBody>
          <a:bodyPr/>
          <a:lstStyle/>
          <a:p>
            <a:r>
              <a:rPr lang="en-US" smtClean="0"/>
              <a:t>Copyright © EV3Lessons.com 2015 (Last edit: 2/26/2015)</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F5DAF1-C883-426E-9BD0-729F56E7A62E}" type="datetime1">
              <a:rPr lang="en-US" smtClean="0"/>
              <a:pPr/>
              <a:t>3/17/2015</a:t>
            </a:fld>
            <a:endParaRPr lang="en-US"/>
          </a:p>
        </p:txBody>
      </p:sp>
      <p:sp>
        <p:nvSpPr>
          <p:cNvPr id="3" name="Footer Placeholder 2"/>
          <p:cNvSpPr>
            <a:spLocks noGrp="1"/>
          </p:cNvSpPr>
          <p:nvPr>
            <p:ph type="ftr" sz="quarter" idx="11"/>
          </p:nvPr>
        </p:nvSpPr>
        <p:spPr/>
        <p:txBody>
          <a:bodyPr/>
          <a:lstStyle/>
          <a:p>
            <a:r>
              <a:rPr lang="en-US" smtClean="0"/>
              <a:t>Copyright © EV3Lessons.com 2015 (Last edit: 2/26/2015)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0421B-2FF4-4681-B8FD-017EFCF479E2}" type="datetime1">
              <a:rPr lang="en-US" smtClean="0"/>
              <a:pPr/>
              <a:t>3/17/2015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2/26/2015)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AE46EC-01D0-4B23-8616-BD85B7D82CBA}" type="datetime1">
              <a:rPr lang="en-US" smtClean="0"/>
              <a:pPr/>
              <a:t>3/17/2015</a:t>
            </a:fld>
            <a:endParaRPr lang="en-US"/>
          </a:p>
        </p:txBody>
      </p:sp>
      <p:sp>
        <p:nvSpPr>
          <p:cNvPr id="6" name="Footer Placeholder 5"/>
          <p:cNvSpPr>
            <a:spLocks noGrp="1"/>
          </p:cNvSpPr>
          <p:nvPr>
            <p:ph type="ftr" sz="quarter" idx="11"/>
          </p:nvPr>
        </p:nvSpPr>
        <p:spPr/>
        <p:txBody>
          <a:bodyPr/>
          <a:lstStyle/>
          <a:p>
            <a:r>
              <a:rPr lang="en-US" smtClean="0"/>
              <a:t>Copyright © EV3Lessons.com 2015 (Last edit: 2/26/2015)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pPr/>
              <a:t>‹nr.›</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9A57015-001D-4DE7-896F-4E51C0D3D8D0}" type="datetime1">
              <a:rPr lang="en-US" smtClean="0"/>
              <a:pPr/>
              <a:t>3/17/2015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Copyright © EV3Lessons.com 2015 (Last edit: 2/26/2015)</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
        <p:nvSpPr>
          <p:cNvPr id="10" name="Rectangle 9"/>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9A880-9C41-474C-89CB-FEF116EF758F}" type="datetime1">
              <a:rPr lang="en-US" smtClean="0"/>
              <a:pPr/>
              <a:t>3/17/2015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EV3Lessons.com 2015 (Last edit: 2/26/2015)</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By: 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2306" y="5456830"/>
            <a:ext cx="1085195" cy="1085195"/>
          </a:xfrm>
          <a:prstGeom prst="rect">
            <a:avLst/>
          </a:prstGeom>
        </p:spPr>
      </p:pic>
      <p:sp>
        <p:nvSpPr>
          <p:cNvPr id="4" name="TextBox 3"/>
          <p:cNvSpPr txBox="1"/>
          <p:nvPr/>
        </p:nvSpPr>
        <p:spPr>
          <a:xfrm>
            <a:off x="1684193" y="2668973"/>
            <a:ext cx="6238631" cy="523220"/>
          </a:xfrm>
          <a:prstGeom prst="rect">
            <a:avLst/>
          </a:prstGeom>
          <a:noFill/>
        </p:spPr>
        <p:txBody>
          <a:bodyPr wrap="square" rtlCol="0">
            <a:spAutoFit/>
          </a:bodyPr>
          <a:lstStyle/>
          <a:p>
            <a:pPr algn="ctr"/>
            <a:r>
              <a:rPr lang="nl-NL" sz="2800" dirty="0" smtClean="0">
                <a:solidFill>
                  <a:srgbClr val="FF0000"/>
                </a:solidFill>
              </a:rPr>
              <a:t>Hoe je EV3 lessen moet gebruiken</a:t>
            </a:r>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26595" y="855473"/>
            <a:ext cx="4231698" cy="15717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37626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Is er een volgorde in de lessen?</a:t>
            </a:r>
            <a:endParaRPr lang="nl-NL"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nl-NL" u="sng" dirty="0" smtClean="0"/>
              <a:t>Beginners lessen</a:t>
            </a:r>
            <a:r>
              <a:rPr lang="nl-NL" dirty="0" smtClean="0"/>
              <a:t>: </a:t>
            </a:r>
            <a:r>
              <a:rPr lang="nl-NL" b="0" dirty="0" smtClean="0"/>
              <a:t>Deze lessen leren je hoe je de robot moet laten bewegen, draaien, sensoren,  herhalingen en schakelingen/keuzes te gebruiken.</a:t>
            </a:r>
          </a:p>
          <a:p>
            <a:pPr marL="457200" indent="-457200">
              <a:buFont typeface="+mj-lt"/>
              <a:buAutoNum type="arabicPeriod"/>
            </a:pPr>
            <a:r>
              <a:rPr lang="nl-NL" u="sng" dirty="0" smtClean="0"/>
              <a:t>Gevorderde lessen</a:t>
            </a:r>
            <a:r>
              <a:rPr lang="nl-NL" dirty="0" smtClean="0"/>
              <a:t>: </a:t>
            </a:r>
            <a:r>
              <a:rPr lang="nl-NL" b="0" dirty="0" smtClean="0"/>
              <a:t>Deze lessen introduceren programmeer technieken voor de gevorderde gebruiker, zoals mijn blokken, variabelen, parallelle programmabalken, kalibreren en rekenen en logische blokken.</a:t>
            </a:r>
            <a:endParaRPr lang="nl-NL" b="0" dirty="0" smtClean="0">
              <a:solidFill>
                <a:srgbClr val="008000"/>
              </a:solidFill>
            </a:endParaRPr>
          </a:p>
          <a:p>
            <a:pPr marL="457200" indent="-457200">
              <a:buFont typeface="+mj-lt"/>
              <a:buAutoNum type="arabicPeriod"/>
            </a:pPr>
            <a:r>
              <a:rPr lang="nl-NL" u="sng" dirty="0" smtClean="0"/>
              <a:t>Geavanceerde lessen</a:t>
            </a:r>
            <a:r>
              <a:rPr lang="nl-NL" dirty="0" smtClean="0"/>
              <a:t>: </a:t>
            </a:r>
            <a:r>
              <a:rPr lang="nl-NL" b="0" dirty="0" smtClean="0"/>
              <a:t>Deze lessen gaan ervan uit dat je weet hoe je alle blokken in de EV3 omgeving kunt gebruiken. De  geavanceerde lessen leren je meer geraffineerde programma’s te maken zoals menu systemen, proportionele lijn volgers, rechtzetten op lijnen.</a:t>
            </a:r>
          </a:p>
          <a:p>
            <a:pPr marL="457200" indent="-457200">
              <a:buFont typeface="+mj-lt"/>
              <a:buAutoNum type="arabicPeriod"/>
            </a:pPr>
            <a:r>
              <a:rPr lang="nl-NL" b="0" dirty="0" smtClean="0"/>
              <a:t>Beginners lessen zijn gemaakt om op volgorde te doen.</a:t>
            </a:r>
            <a:br>
              <a:rPr lang="nl-NL" b="0" dirty="0" smtClean="0"/>
            </a:br>
            <a:r>
              <a:rPr lang="nl-NL" b="0" dirty="0" smtClean="0"/>
              <a:t>Gevorderde en geavanceerde lessen kunnen in een willekeurige volgorde worden gedaan.  Als er een specifieke voorkennis nodig is, dan wordt dit in de les vermeld.</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smtClean="0"/>
          </a:p>
          <a:p>
            <a:pPr marL="342900" indent="-34290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Copyright © EV3Lessons.com 2015 (Last edit: 2/26/2015)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2</a:t>
            </a:fld>
            <a:endParaRPr lang="en-US"/>
          </a:p>
        </p:txBody>
      </p:sp>
    </p:spTree>
    <p:extLst>
      <p:ext uri="{BB962C8B-B14F-4D97-AF65-F5344CB8AC3E}">
        <p14:creationId xmlns:p14="http://schemas.microsoft.com/office/powerpoint/2010/main" xmlns="" val="159417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individuele lessen samenstelling</a:t>
            </a:r>
            <a:endParaRPr lang="nl-NL" dirty="0">
              <a:solidFill>
                <a:srgbClr val="008000"/>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nl-NL" dirty="0" smtClean="0"/>
              <a:t>Elke les start met een lijst van doelstellingen en eindigt met een uitdaging.</a:t>
            </a:r>
          </a:p>
          <a:p>
            <a:pPr marL="457200" indent="-457200">
              <a:buFont typeface="+mj-lt"/>
              <a:buAutoNum type="arabicPeriod"/>
            </a:pPr>
            <a:r>
              <a:rPr lang="nl-NL" dirty="0" smtClean="0"/>
              <a:t>Een discussie gids is inbegrepen, om je te helpen de </a:t>
            </a:r>
            <a:r>
              <a:rPr lang="nl-NL" dirty="0" smtClean="0"/>
              <a:t>belangrijkste </a:t>
            </a:r>
            <a:r>
              <a:rPr lang="nl-NL" dirty="0" smtClean="0"/>
              <a:t>doelstellingen te begrijpen.</a:t>
            </a:r>
          </a:p>
          <a:p>
            <a:pPr marL="457200" indent="-457200">
              <a:buFont typeface="+mj-lt"/>
              <a:buAutoNum type="arabicPeriod"/>
            </a:pPr>
            <a:r>
              <a:rPr lang="nl-NL" dirty="0" smtClean="0"/>
              <a:t>Veel lessen hebben een begeleidend werkblad voor studenten.  Binnenkort zal er meer toegevoegd worden.</a:t>
            </a:r>
          </a:p>
          <a:p>
            <a:pPr marL="342900" indent="-342900">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smtClean="0"/>
              <a:t>Copyright © EV3Lessons.com 2015 (Last edit: 2/26/2015)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3</a:t>
            </a:fld>
            <a:endParaRPr lang="en-US"/>
          </a:p>
        </p:txBody>
      </p:sp>
    </p:spTree>
    <p:extLst>
      <p:ext uri="{BB962C8B-B14F-4D97-AF65-F5344CB8AC3E}">
        <p14:creationId xmlns:p14="http://schemas.microsoft.com/office/powerpoint/2010/main" xmlns="" val="282043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Beschikbare</a:t>
            </a:r>
            <a:r>
              <a:rPr lang="en-US" dirty="0" smtClean="0"/>
              <a:t> </a:t>
            </a:r>
            <a:r>
              <a:rPr lang="en-US" dirty="0" err="1" smtClean="0"/>
              <a:t>onderwerpen</a:t>
            </a:r>
            <a:r>
              <a:rPr lang="en-US" dirty="0" smtClean="0"/>
              <a:t> (</a:t>
            </a:r>
            <a:r>
              <a:rPr lang="en-US" dirty="0" err="1" smtClean="0"/>
              <a:t>Vanaf</a:t>
            </a:r>
            <a:r>
              <a:rPr lang="en-US" dirty="0" smtClean="0"/>
              <a:t> 1</a:t>
            </a:r>
            <a:r>
              <a:rPr lang="en-US" dirty="0" smtClean="0">
                <a:solidFill>
                  <a:srgbClr val="008000"/>
                </a:solidFill>
              </a:rPr>
              <a:t> </a:t>
            </a:r>
            <a:r>
              <a:rPr lang="en-US" dirty="0" err="1" smtClean="0"/>
              <a:t>Maart</a:t>
            </a:r>
            <a:r>
              <a:rPr lang="en-US" dirty="0" smtClean="0"/>
              <a:t>, 2015)</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993711758"/>
              </p:ext>
            </p:extLst>
          </p:nvPr>
        </p:nvGraphicFramePr>
        <p:xfrm>
          <a:off x="457198" y="1341755"/>
          <a:ext cx="8245476" cy="5151120"/>
        </p:xfrm>
        <a:graphic>
          <a:graphicData uri="http://schemas.openxmlformats.org/drawingml/2006/table">
            <a:tbl>
              <a:tblPr firstRow="1" bandRow="1">
                <a:tableStyleId>{21E4AEA4-8DFA-4A89-87EB-49C32662AFE0}</a:tableStyleId>
              </a:tblPr>
              <a:tblGrid>
                <a:gridCol w="2748492"/>
                <a:gridCol w="2748492"/>
                <a:gridCol w="2748492"/>
              </a:tblGrid>
              <a:tr h="893734">
                <a:tc>
                  <a:txBody>
                    <a:bodyPr/>
                    <a:lstStyle/>
                    <a:p>
                      <a:pPr algn="ctr"/>
                      <a:r>
                        <a:rPr lang="nl-NL" noProof="0" dirty="0" smtClean="0">
                          <a:solidFill>
                            <a:schemeClr val="tx1"/>
                          </a:solidFill>
                        </a:rPr>
                        <a:t>Beginner</a:t>
                      </a:r>
                    </a:p>
                    <a:p>
                      <a:pPr algn="ctr"/>
                      <a:r>
                        <a:rPr lang="nl-NL" noProof="0" dirty="0" smtClean="0">
                          <a:solidFill>
                            <a:schemeClr val="tx1"/>
                          </a:solidFill>
                        </a:rPr>
                        <a:t>(in aangeraden volgorde)</a:t>
                      </a:r>
                      <a:endParaRPr lang="nl-NL" noProof="0" dirty="0">
                        <a:solidFill>
                          <a:schemeClr val="tx1"/>
                        </a:solidFill>
                      </a:endParaRPr>
                    </a:p>
                  </a:txBody>
                  <a:tcPr/>
                </a:tc>
                <a:tc>
                  <a:txBody>
                    <a:bodyPr/>
                    <a:lstStyle/>
                    <a:p>
                      <a:pPr algn="ctr"/>
                      <a:r>
                        <a:rPr lang="nl-NL" noProof="0" smtClean="0">
                          <a:solidFill>
                            <a:schemeClr val="tx1"/>
                          </a:solidFill>
                        </a:rPr>
                        <a:t>Gevorderd</a:t>
                      </a:r>
                      <a:endParaRPr lang="nl-NL" noProof="0">
                        <a:solidFill>
                          <a:schemeClr val="tx1"/>
                        </a:solidFill>
                      </a:endParaRPr>
                    </a:p>
                  </a:txBody>
                  <a:tcPr/>
                </a:tc>
                <a:tc>
                  <a:txBody>
                    <a:bodyPr/>
                    <a:lstStyle/>
                    <a:p>
                      <a:pPr algn="ctr"/>
                      <a:r>
                        <a:rPr lang="nl-NL" noProof="0" dirty="0" smtClean="0">
                          <a:solidFill>
                            <a:schemeClr val="tx1"/>
                          </a:solidFill>
                        </a:rPr>
                        <a:t>Geavanceerd</a:t>
                      </a:r>
                      <a:endParaRPr lang="nl-NL" noProof="0" dirty="0">
                        <a:solidFill>
                          <a:srgbClr val="008000"/>
                        </a:solidFill>
                      </a:endParaRPr>
                    </a:p>
                  </a:txBody>
                  <a:tcPr/>
                </a:tc>
              </a:tr>
              <a:tr h="4140968">
                <a:tc>
                  <a:txBody>
                    <a:bodyPr/>
                    <a:lstStyle/>
                    <a:p>
                      <a:pPr marL="285750" indent="-285750">
                        <a:buFont typeface="Arial"/>
                        <a:buChar char="•"/>
                      </a:pPr>
                      <a:r>
                        <a:rPr lang="nl-NL" sz="1600" noProof="0" smtClean="0"/>
                        <a:t>Introductie van de intelligente steen/software</a:t>
                      </a:r>
                    </a:p>
                    <a:p>
                      <a:pPr marL="285750" indent="-285750">
                        <a:buFont typeface="Arial"/>
                        <a:buChar char="•"/>
                      </a:pPr>
                      <a:r>
                        <a:rPr lang="nl-NL" sz="1600" noProof="0" smtClean="0"/>
                        <a:t>Vooruit bewegen</a:t>
                      </a:r>
                      <a:endParaRPr lang="nl-NL" sz="1600" baseline="0" noProof="0" smtClean="0"/>
                    </a:p>
                    <a:p>
                      <a:pPr marL="285750" indent="-285750">
                        <a:buFont typeface="Arial"/>
                        <a:buChar char="•"/>
                      </a:pPr>
                      <a:r>
                        <a:rPr lang="nl-NL" sz="1600" baseline="0" noProof="0" smtClean="0"/>
                        <a:t>draaien</a:t>
                      </a:r>
                    </a:p>
                    <a:p>
                      <a:pPr marL="285750" indent="-285750">
                        <a:buFont typeface="Arial"/>
                        <a:buChar char="•"/>
                      </a:pPr>
                      <a:r>
                        <a:rPr lang="nl-NL" sz="1600" baseline="0" noProof="0" smtClean="0">
                          <a:solidFill>
                            <a:schemeClr val="tx1"/>
                          </a:solidFill>
                        </a:rPr>
                        <a:t>Tekst en grafieken weergegeven</a:t>
                      </a:r>
                    </a:p>
                    <a:p>
                      <a:pPr marL="285750" indent="-285750">
                        <a:buFont typeface="Arial"/>
                        <a:buChar char="•"/>
                      </a:pPr>
                      <a:r>
                        <a:rPr lang="nl-NL" sz="1600" baseline="0" noProof="0" smtClean="0"/>
                        <a:t>Tastsensor</a:t>
                      </a:r>
                    </a:p>
                    <a:p>
                      <a:pPr marL="285750" indent="-285750">
                        <a:buFont typeface="Arial"/>
                        <a:buChar char="•"/>
                      </a:pPr>
                      <a:r>
                        <a:rPr lang="nl-NL" sz="1600" baseline="0" noProof="0" smtClean="0"/>
                        <a:t>Kleurensensor</a:t>
                      </a:r>
                    </a:p>
                    <a:p>
                      <a:pPr marL="285750" indent="-285750">
                        <a:buFont typeface="Arial"/>
                        <a:buChar char="•"/>
                      </a:pPr>
                      <a:r>
                        <a:rPr lang="nl-NL" sz="1600" baseline="0" noProof="0" smtClean="0">
                          <a:solidFill>
                            <a:schemeClr val="tx1"/>
                          </a:solidFill>
                        </a:rPr>
                        <a:t>Herhalingen</a:t>
                      </a:r>
                    </a:p>
                    <a:p>
                      <a:pPr marL="285750" indent="-285750">
                        <a:buFont typeface="Arial"/>
                        <a:buChar char="•"/>
                      </a:pPr>
                      <a:r>
                        <a:rPr lang="nl-NL" sz="1600" baseline="0" noProof="0" smtClean="0">
                          <a:solidFill>
                            <a:schemeClr val="tx1"/>
                          </a:solidFill>
                        </a:rPr>
                        <a:t>Schakelingen (keuzes)</a:t>
                      </a:r>
                      <a:r>
                        <a:rPr lang="nl-NL" sz="1600" baseline="0" noProof="0" smtClean="0">
                          <a:solidFill>
                            <a:srgbClr val="008000"/>
                          </a:solidFill>
                        </a:rPr>
                        <a:t> </a:t>
                      </a:r>
                    </a:p>
                    <a:p>
                      <a:pPr marL="285750" indent="-285750">
                        <a:buFont typeface="Arial"/>
                        <a:buChar char="•"/>
                      </a:pPr>
                      <a:r>
                        <a:rPr lang="nl-NL" sz="1600" baseline="0" noProof="0" smtClean="0">
                          <a:solidFill>
                            <a:schemeClr val="tx1"/>
                          </a:solidFill>
                        </a:rPr>
                        <a:t>Ultrasone sensor</a:t>
                      </a:r>
                    </a:p>
                    <a:p>
                      <a:pPr marL="285750" indent="-285750">
                        <a:buFont typeface="Arial"/>
                        <a:buChar char="•"/>
                      </a:pPr>
                      <a:r>
                        <a:rPr lang="nl-NL" sz="1600" baseline="0" noProof="0" smtClean="0"/>
                        <a:t>Basis lijnvolger</a:t>
                      </a:r>
                    </a:p>
                    <a:p>
                      <a:pPr marL="285750" indent="-285750">
                        <a:buFont typeface="Arial"/>
                        <a:buChar char="•"/>
                      </a:pPr>
                      <a:r>
                        <a:rPr lang="nl-NL" sz="1600" baseline="0" noProof="0" smtClean="0"/>
                        <a:t>Basis opeenvolging</a:t>
                      </a:r>
                      <a:endParaRPr lang="nl-NL" sz="1600" baseline="0" noProof="0" smtClean="0">
                        <a:solidFill>
                          <a:srgbClr val="008000"/>
                        </a:solidFill>
                      </a:endParaRPr>
                    </a:p>
                    <a:p>
                      <a:pPr marL="285750" indent="-285750">
                        <a:buFont typeface="Arial"/>
                        <a:buChar char="•"/>
                      </a:pPr>
                      <a:r>
                        <a:rPr lang="nl-NL" sz="1600" baseline="0" noProof="0" smtClean="0"/>
                        <a:t>Eind uitdaging</a:t>
                      </a:r>
                    </a:p>
                  </a:txBody>
                  <a:tcPr/>
                </a:tc>
                <a:tc>
                  <a:txBody>
                    <a:bodyPr/>
                    <a:lstStyle/>
                    <a:p>
                      <a:pPr marL="285750" indent="-285750">
                        <a:buFont typeface="Arial"/>
                        <a:buChar char="•"/>
                      </a:pPr>
                      <a:r>
                        <a:rPr lang="nl-NL" sz="1600" noProof="0" dirty="0" smtClean="0"/>
                        <a:t>Mijn blokken met </a:t>
                      </a:r>
                      <a:r>
                        <a:rPr lang="nl-NL" sz="1600" noProof="0" dirty="0" err="1" smtClean="0"/>
                        <a:t>inputs</a:t>
                      </a:r>
                      <a:r>
                        <a:rPr lang="nl-NL" sz="1600" noProof="0" dirty="0" smtClean="0"/>
                        <a:t> en </a:t>
                      </a:r>
                      <a:r>
                        <a:rPr lang="nl-NL" sz="1600" noProof="0" dirty="0" err="1" smtClean="0"/>
                        <a:t>outputs</a:t>
                      </a:r>
                      <a:endParaRPr lang="nl-NL" sz="1600" noProof="0" dirty="0" smtClean="0"/>
                    </a:p>
                    <a:p>
                      <a:pPr marL="285750" indent="-285750">
                        <a:buFont typeface="Arial"/>
                        <a:buChar char="•"/>
                      </a:pPr>
                      <a:r>
                        <a:rPr lang="nl-NL" sz="1600" noProof="0" dirty="0" smtClean="0"/>
                        <a:t>Bewegen met </a:t>
                      </a:r>
                      <a:r>
                        <a:rPr lang="nl-NL" sz="1600" baseline="0" noProof="0" dirty="0" smtClean="0"/>
                        <a:t>mijn blokken</a:t>
                      </a:r>
                    </a:p>
                    <a:p>
                      <a:pPr marL="285750" indent="-285750">
                        <a:buFont typeface="Arial"/>
                        <a:buChar char="•"/>
                      </a:pPr>
                      <a:r>
                        <a:rPr lang="nl-NL" sz="1600" baseline="0" noProof="0" dirty="0" smtClean="0"/>
                        <a:t>Draaien met mijn blokken</a:t>
                      </a:r>
                      <a:endParaRPr lang="nl-NL" sz="1600" noProof="0" dirty="0" smtClean="0"/>
                    </a:p>
                    <a:p>
                      <a:pPr marL="285750" indent="-285750">
                        <a:buFont typeface="Arial"/>
                        <a:buChar char="•"/>
                      </a:pPr>
                      <a:r>
                        <a:rPr lang="nl-NL" sz="1600" noProof="0" dirty="0" smtClean="0"/>
                        <a:t>Kleuren lijnvolger met mijn blokken</a:t>
                      </a:r>
                    </a:p>
                    <a:p>
                      <a:pPr marL="285750" indent="-285750">
                        <a:buFont typeface="Arial"/>
                        <a:buChar char="•"/>
                      </a:pPr>
                      <a:r>
                        <a:rPr lang="nl-NL" sz="1600" noProof="0" dirty="0" smtClean="0">
                          <a:solidFill>
                            <a:schemeClr val="tx1"/>
                          </a:solidFill>
                        </a:rPr>
                        <a:t>Debuggen</a:t>
                      </a:r>
                      <a:endParaRPr lang="nl-NL" sz="1600" noProof="0" dirty="0" smtClean="0">
                        <a:solidFill>
                          <a:srgbClr val="008000"/>
                        </a:solidFill>
                      </a:endParaRPr>
                    </a:p>
                    <a:p>
                      <a:pPr marL="285750" indent="-285750">
                        <a:buFont typeface="Arial"/>
                        <a:buChar char="•"/>
                      </a:pPr>
                      <a:r>
                        <a:rPr lang="nl-NL" sz="1600" noProof="0" dirty="0" smtClean="0">
                          <a:solidFill>
                            <a:schemeClr val="tx1"/>
                          </a:solidFill>
                        </a:rPr>
                        <a:t>Beweeg blokken</a:t>
                      </a:r>
                      <a:endParaRPr lang="nl-NL" sz="1600" baseline="0" noProof="0" dirty="0" smtClean="0">
                        <a:solidFill>
                          <a:srgbClr val="008000"/>
                        </a:solidFill>
                      </a:endParaRPr>
                    </a:p>
                    <a:p>
                      <a:pPr marL="285750" indent="-285750">
                        <a:buFont typeface="Arial"/>
                        <a:buChar char="•"/>
                      </a:pPr>
                      <a:r>
                        <a:rPr lang="nl-NL" sz="1600" baseline="0" noProof="0" dirty="0" smtClean="0">
                          <a:solidFill>
                            <a:schemeClr val="tx1"/>
                          </a:solidFill>
                        </a:rPr>
                        <a:t>Betrouwbaarheid</a:t>
                      </a:r>
                    </a:p>
                    <a:p>
                      <a:pPr marL="285750" indent="-285750">
                        <a:buFont typeface="Arial"/>
                        <a:buChar char="•"/>
                      </a:pPr>
                      <a:r>
                        <a:rPr lang="nl-NL" sz="1600" baseline="0" noProof="0" dirty="0" smtClean="0">
                          <a:solidFill>
                            <a:schemeClr val="tx1"/>
                          </a:solidFill>
                        </a:rPr>
                        <a:t>Gevorderd menusysteem</a:t>
                      </a:r>
                      <a:endParaRPr lang="nl-NL" sz="1600" baseline="0" noProof="0" dirty="0" smtClean="0">
                        <a:solidFill>
                          <a:srgbClr val="008000"/>
                        </a:solidFill>
                      </a:endParaRPr>
                    </a:p>
                    <a:p>
                      <a:pPr marL="285750" indent="-285750">
                        <a:buFont typeface="Arial"/>
                        <a:buChar char="•"/>
                      </a:pPr>
                      <a:r>
                        <a:rPr lang="nl-NL" sz="1600" baseline="0" noProof="0" dirty="0" smtClean="0"/>
                        <a:t>Kleurensensor kalibreren</a:t>
                      </a:r>
                    </a:p>
                    <a:p>
                      <a:pPr marL="285750" indent="-285750">
                        <a:buFont typeface="Arial"/>
                        <a:buChar char="•"/>
                      </a:pPr>
                      <a:r>
                        <a:rPr lang="nl-NL" sz="1600" baseline="0" noProof="0" dirty="0" smtClean="0">
                          <a:solidFill>
                            <a:schemeClr val="tx1"/>
                          </a:solidFill>
                        </a:rPr>
                        <a:t>Parallelle programmabalken</a:t>
                      </a:r>
                      <a:endParaRPr lang="nl-NL" sz="1600" baseline="0" noProof="0" dirty="0" smtClean="0">
                        <a:solidFill>
                          <a:srgbClr val="008000"/>
                        </a:solidFill>
                      </a:endParaRPr>
                    </a:p>
                    <a:p>
                      <a:pPr marL="0" indent="0">
                        <a:buFont typeface="Arial"/>
                        <a:buNone/>
                      </a:pPr>
                      <a:endParaRPr lang="nl-NL" sz="1600" noProof="0" dirty="0"/>
                    </a:p>
                  </a:txBody>
                  <a:tcPr/>
                </a:tc>
                <a:tc>
                  <a:txBody>
                    <a:bodyPr/>
                    <a:lstStyle/>
                    <a:p>
                      <a:pPr marL="285750" indent="-285750">
                        <a:buFont typeface="Arial"/>
                        <a:buChar char="•"/>
                      </a:pPr>
                      <a:r>
                        <a:rPr lang="nl-NL" sz="1600" noProof="0" dirty="0" smtClean="0">
                          <a:solidFill>
                            <a:schemeClr val="tx1"/>
                          </a:solidFill>
                        </a:rPr>
                        <a:t>Synchronisatie parallelle</a:t>
                      </a:r>
                      <a:r>
                        <a:rPr lang="nl-NL" sz="1600" baseline="0" noProof="0" dirty="0" smtClean="0">
                          <a:solidFill>
                            <a:schemeClr val="tx1"/>
                          </a:solidFill>
                        </a:rPr>
                        <a:t> programmabalken</a:t>
                      </a:r>
                      <a:endParaRPr lang="nl-NL" sz="1600" baseline="0" noProof="0" dirty="0" smtClean="0">
                        <a:solidFill>
                          <a:srgbClr val="008000"/>
                        </a:solidFill>
                      </a:endParaRPr>
                    </a:p>
                    <a:p>
                      <a:pPr marL="285750" indent="-285750">
                        <a:buFont typeface="Arial"/>
                        <a:buChar char="•"/>
                      </a:pPr>
                      <a:r>
                        <a:rPr lang="nl-NL" sz="1600" baseline="0" noProof="0" dirty="0" smtClean="0">
                          <a:solidFill>
                            <a:schemeClr val="tx1"/>
                          </a:solidFill>
                        </a:rPr>
                        <a:t>Geproportioneerde controle</a:t>
                      </a:r>
                      <a:endParaRPr lang="nl-NL" sz="1600" baseline="0" noProof="0" dirty="0" smtClean="0">
                        <a:solidFill>
                          <a:srgbClr val="008000"/>
                        </a:solidFill>
                      </a:endParaRPr>
                    </a:p>
                    <a:p>
                      <a:pPr marL="285750" indent="-285750">
                        <a:buFont typeface="Arial"/>
                        <a:buChar char="•"/>
                      </a:pPr>
                      <a:r>
                        <a:rPr lang="nl-NL" sz="1600" baseline="0" noProof="0" dirty="0" smtClean="0">
                          <a:solidFill>
                            <a:schemeClr val="tx1"/>
                          </a:solidFill>
                        </a:rPr>
                        <a:t>Geproportioneerde</a:t>
                      </a:r>
                      <a:r>
                        <a:rPr lang="nl-NL" sz="1600" baseline="0" noProof="0" dirty="0" smtClean="0"/>
                        <a:t> lijnvolger</a:t>
                      </a:r>
                    </a:p>
                    <a:p>
                      <a:pPr marL="285750" indent="-285750">
                        <a:buFont typeface="Arial"/>
                        <a:buChar char="•"/>
                      </a:pPr>
                      <a:r>
                        <a:rPr lang="nl-NL" sz="1600" b="0" baseline="0" noProof="0" dirty="0" smtClean="0">
                          <a:solidFill>
                            <a:schemeClr val="tx1"/>
                          </a:solidFill>
                        </a:rPr>
                        <a:t>Gyroscoop</a:t>
                      </a:r>
                    </a:p>
                    <a:p>
                      <a:pPr marL="285750" indent="-285750">
                        <a:buFont typeface="Arial"/>
                        <a:buChar char="•"/>
                      </a:pPr>
                      <a:r>
                        <a:rPr lang="nl-NL" sz="1600" baseline="0" noProof="0" dirty="0" smtClean="0"/>
                        <a:t>Draaien met </a:t>
                      </a:r>
                      <a:r>
                        <a:rPr lang="nl-NL" sz="1600" baseline="0" noProof="0" dirty="0" err="1" smtClean="0"/>
                        <a:t>gyrosensor</a:t>
                      </a:r>
                      <a:endParaRPr lang="nl-NL" sz="1600" baseline="0" noProof="0" dirty="0" smtClean="0"/>
                    </a:p>
                    <a:p>
                      <a:pPr marL="285750" indent="-285750">
                        <a:buFont typeface="Arial"/>
                        <a:buChar char="•"/>
                      </a:pPr>
                      <a:r>
                        <a:rPr lang="nl-NL" sz="1600" baseline="0" noProof="0" dirty="0" smtClean="0">
                          <a:solidFill>
                            <a:schemeClr val="tx1"/>
                          </a:solidFill>
                        </a:rPr>
                        <a:t>Rechtzetten op lijnen</a:t>
                      </a:r>
                    </a:p>
                    <a:p>
                      <a:pPr marL="285750" indent="-285750">
                        <a:buFont typeface="Arial"/>
                        <a:buChar char="•"/>
                      </a:pPr>
                      <a:r>
                        <a:rPr lang="nl-NL" sz="1600" baseline="0" noProof="0" dirty="0" smtClean="0">
                          <a:solidFill>
                            <a:schemeClr val="tx1"/>
                          </a:solidFill>
                        </a:rPr>
                        <a:t>Alternatieve </a:t>
                      </a:r>
                      <a:r>
                        <a:rPr lang="nl-NL" sz="1600" baseline="0" noProof="0" dirty="0" err="1" smtClean="0">
                          <a:solidFill>
                            <a:schemeClr val="tx1"/>
                          </a:solidFill>
                        </a:rPr>
                        <a:t>lijnvolging</a:t>
                      </a:r>
                      <a:r>
                        <a:rPr lang="nl-NL" sz="1600" baseline="0" noProof="0" dirty="0" smtClean="0">
                          <a:solidFill>
                            <a:schemeClr val="tx1"/>
                          </a:solidFill>
                        </a:rPr>
                        <a:t> Blokkeringen detecteren</a:t>
                      </a:r>
                    </a:p>
                    <a:p>
                      <a:pPr marL="285750" indent="-285750">
                        <a:buFont typeface="Arial"/>
                        <a:buChar char="•"/>
                      </a:pPr>
                      <a:r>
                        <a:rPr lang="nl-NL" sz="1600" baseline="0" noProof="0" dirty="0" smtClean="0">
                          <a:solidFill>
                            <a:schemeClr val="tx1"/>
                          </a:solidFill>
                        </a:rPr>
                        <a:t>Geavanceerd menu systeem</a:t>
                      </a:r>
                      <a:endParaRPr lang="nl-NL" sz="1600" baseline="0" noProof="0" dirty="0" smtClean="0">
                        <a:solidFill>
                          <a:srgbClr val="008000"/>
                        </a:solidFill>
                      </a:endParaRPr>
                    </a:p>
                    <a:p>
                      <a:pPr marL="285750" indent="-285750">
                        <a:buFont typeface="Arial"/>
                        <a:buChar char="•"/>
                      </a:pPr>
                      <a:r>
                        <a:rPr lang="nl-NL" sz="1600" baseline="0" noProof="0" dirty="0" smtClean="0">
                          <a:solidFill>
                            <a:schemeClr val="tx1"/>
                          </a:solidFill>
                        </a:rPr>
                        <a:t>NXT lichtsensor in EV3</a:t>
                      </a:r>
                      <a:endParaRPr lang="nl-NL" sz="1600" noProof="0" dirty="0">
                        <a:solidFill>
                          <a:schemeClr val="tx1"/>
                        </a:solidFill>
                      </a:endParaRPr>
                    </a:p>
                  </a:txBody>
                  <a:tcPr/>
                </a:tc>
              </a:tr>
            </a:tbl>
          </a:graphicData>
        </a:graphic>
      </p:graphicFrame>
      <p:sp>
        <p:nvSpPr>
          <p:cNvPr id="4" name="Footer Placeholder 3"/>
          <p:cNvSpPr>
            <a:spLocks noGrp="1"/>
          </p:cNvSpPr>
          <p:nvPr>
            <p:ph type="ftr" sz="quarter" idx="11"/>
          </p:nvPr>
        </p:nvSpPr>
        <p:spPr/>
        <p:txBody>
          <a:bodyPr/>
          <a:lstStyle/>
          <a:p>
            <a:r>
              <a:rPr lang="en-US" smtClean="0"/>
              <a:t>Copyright © EV3Lessons.com 2015 (Last edit: 2/26/2015)</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pPr/>
              <a:t>4</a:t>
            </a:fld>
            <a:endParaRPr lang="en-US"/>
          </a:p>
        </p:txBody>
      </p:sp>
    </p:spTree>
    <p:extLst>
      <p:ext uri="{BB962C8B-B14F-4D97-AF65-F5344CB8AC3E}">
        <p14:creationId xmlns:p14="http://schemas.microsoft.com/office/powerpoint/2010/main" xmlns="" val="4175683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6337</TotalTime>
  <Words>307</Words>
  <Application>Microsoft Office PowerPoint</Application>
  <PresentationFormat>Diavoorstelling (4:3)</PresentationFormat>
  <Paragraphs>56</Paragraphs>
  <Slides>4</Slides>
  <Notes>1</Notes>
  <HiddenSlides>0</HiddenSlides>
  <MMClips>0</MMClips>
  <ScaleCrop>false</ScaleCrop>
  <HeadingPairs>
    <vt:vector size="4" baseType="variant">
      <vt:variant>
        <vt:lpstr>Thema</vt:lpstr>
      </vt:variant>
      <vt:variant>
        <vt:i4>2</vt:i4>
      </vt:variant>
      <vt:variant>
        <vt:lpstr>Diatitels</vt:lpstr>
      </vt:variant>
      <vt:variant>
        <vt:i4>4</vt:i4>
      </vt:variant>
    </vt:vector>
  </HeadingPairs>
  <TitlesOfParts>
    <vt:vector size="6" baseType="lpstr">
      <vt:lpstr>Essential</vt:lpstr>
      <vt:lpstr>Custom Design</vt:lpstr>
      <vt:lpstr>Dia 1</vt:lpstr>
      <vt:lpstr>Is er een volgorde in de lessen?</vt:lpstr>
      <vt:lpstr>individuele lessen samenstelling</vt:lpstr>
      <vt:lpstr>Beschikbare onderwerpen (Vanaf 1 Maart, 2015)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Hulsen 2</dc:creator>
  <cp:lastModifiedBy>Hulsen 2</cp:lastModifiedBy>
  <cp:revision>13</cp:revision>
  <dcterms:created xsi:type="dcterms:W3CDTF">2014-08-07T02:19:13Z</dcterms:created>
  <dcterms:modified xsi:type="dcterms:W3CDTF">2015-03-17T18:42:30Z</dcterms:modified>
</cp:coreProperties>
</file>