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91" r:id="rId3"/>
    <p:sldId id="275" r:id="rId4"/>
    <p:sldId id="286" r:id="rId5"/>
    <p:sldId id="287" r:id="rId6"/>
    <p:sldId id="288" r:id="rId7"/>
    <p:sldId id="289" r:id="rId8"/>
    <p:sldId id="290" r:id="rId9"/>
    <p:sldId id="292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8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A6F9-3E20-4CE1-89D0-52F70826CDFD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BD84-9777-4B13-931C-9D6AF99BAB8B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E49B-453D-4358-ADA5-50550A886EA6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450D-751D-4523-ADCB-F1617E9B141C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4130-BA6C-4372-B11F-F47C335D0280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87CE-FC61-4F53-B9C6-E208F13175E1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F487-0D61-4846-B2B0-0F2FC7B771C3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3361-9757-4059-AB80-528465A47EAD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915-F3A3-41C8-BEF5-CCB888F13D4C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77-B413-4F0A-971C-E85045C1F555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423-189C-4BF6-B968-4765BF3B67EF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F176-D446-4E3B-B371-16BD3B3DD076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3E4-85AF-4203-AD0A-73123B9D49EB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8490-4C6B-4D35-AA5F-246B03B9DA2B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37CA-8924-4F79-9E0E-C7CBE392A2C8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E283-C9F1-4BB2-9263-0AF7E76D76C2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7548CA-2331-4EDC-8A9C-D6D31141EB2D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Door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PSEUDOCODE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BEGINNERS EV3 PROGRAMMEERLES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nl-NL" dirty="0" smtClean="0"/>
              <a:t>Deze les is gemaakt door </a:t>
            </a:r>
            <a:r>
              <a:rPr lang="nl-NL" dirty="0" err="1" smtClean="0"/>
              <a:t>Sanjay</a:t>
            </a:r>
            <a:r>
              <a:rPr lang="nl-NL" dirty="0" smtClean="0"/>
              <a:t> </a:t>
            </a:r>
            <a:r>
              <a:rPr lang="nl-NL" dirty="0" err="1" smtClean="0"/>
              <a:t>Seshan</a:t>
            </a:r>
            <a:r>
              <a:rPr lang="nl-NL" dirty="0" smtClean="0"/>
              <a:t> and </a:t>
            </a:r>
            <a:r>
              <a:rPr lang="nl-NL" dirty="0" err="1" smtClean="0"/>
              <a:t>Arvind</a:t>
            </a:r>
            <a:r>
              <a:rPr lang="nl-NL" dirty="0" smtClean="0"/>
              <a:t> </a:t>
            </a:r>
            <a:r>
              <a:rPr lang="nl-NL" dirty="0" err="1" smtClean="0"/>
              <a:t>Seshan</a:t>
            </a:r>
            <a:r>
              <a:rPr lang="nl-NL" dirty="0" smtClean="0"/>
              <a:t> van </a:t>
            </a:r>
            <a:r>
              <a:rPr lang="nl-NL" dirty="0" err="1" smtClean="0"/>
              <a:t>Droids</a:t>
            </a:r>
            <a:r>
              <a:rPr lang="nl-NL" dirty="0" smtClean="0"/>
              <a:t> </a:t>
            </a:r>
            <a:r>
              <a:rPr lang="nl-NL" dirty="0" err="1" smtClean="0"/>
              <a:t>Robotics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Auteurs Email: team@</a:t>
            </a:r>
            <a:r>
              <a:rPr lang="nl-NL" dirty="0" err="1" smtClean="0"/>
              <a:t>droidsrobotics.org</a:t>
            </a:r>
            <a:endParaRPr lang="nl-NL" dirty="0" smtClean="0"/>
          </a:p>
          <a:p>
            <a:r>
              <a:rPr lang="nl-NL" dirty="0" smtClean="0"/>
              <a:t>Meer lessen en bronnen zijn beschikbaar op </a:t>
            </a:r>
            <a:r>
              <a:rPr lang="nl-NL" dirty="0" smtClean="0">
                <a:hlinkClick r:id="rId3"/>
              </a:rPr>
              <a:t>www.ev3lessons.com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2689" y="447169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111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Leer wat pseudocode betekent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Leer </a:t>
            </a:r>
            <a:r>
              <a:rPr lang="nl-NL" dirty="0" smtClean="0"/>
              <a:t>waarom </a:t>
            </a:r>
            <a:r>
              <a:rPr lang="nl-NL" dirty="0" smtClean="0"/>
              <a:t>je pseudocode gebruikt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Leer pseudocode te schrijven voor een algemene taak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Leer hoe je programma’s plant voor First Lego League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68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nl-NL" dirty="0" smtClean="0"/>
              <a:t>Wat is pseudocode?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 fontScale="92500"/>
          </a:bodyPr>
          <a:lstStyle/>
          <a:p>
            <a:r>
              <a:rPr lang="nl-NL" dirty="0" smtClean="0"/>
              <a:t>Robots volgen richtingen die mensen ze geven. Ze hebben gedetailleerde, stap bij stap instructies nodig om de taak te voltooien. </a:t>
            </a:r>
          </a:p>
          <a:p>
            <a:r>
              <a:rPr lang="nl-NL" dirty="0" smtClean="0"/>
              <a:t>Het is een set van gedetailleerde notities die, als ze klaar zijn, door de programmeur gebruikt kunnen worden om de code te schrijven. </a:t>
            </a:r>
          </a:p>
          <a:p>
            <a:r>
              <a:rPr lang="nl-NL" dirty="0" smtClean="0"/>
              <a:t>Het is niet geschreven in een speciale programmeertaal. Pseudocode kan deels in het Nederlands zijn en deels in code.</a:t>
            </a:r>
          </a:p>
          <a:p>
            <a:r>
              <a:rPr lang="nl-NL" dirty="0" smtClean="0"/>
              <a:t>Met pseudocode kan de programmeur zijn/haar plannen met anderen communiceren.</a:t>
            </a:r>
          </a:p>
          <a:p>
            <a:r>
              <a:rPr lang="nl-NL" dirty="0" smtClean="0"/>
              <a:t>Pseudocode is gedetailleerd genoeg om de echte code te schrijven.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60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Waarom is pseudocode belangrijk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2140"/>
            <a:ext cx="8574087" cy="4244023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/>
              <a:t>Een goede manier om het belang van pseudocode te leren, is om instructies te schrijven voor simpele dingen: </a:t>
            </a:r>
          </a:p>
          <a:p>
            <a:pPr lvl="2"/>
            <a:r>
              <a:rPr lang="nl-NL" dirty="0" smtClean="0"/>
              <a:t>Hoe maak je een sandwich, hoe decoreer je een cake, hoe plant je zaadjes, enz.  </a:t>
            </a:r>
          </a:p>
          <a:p>
            <a:pPr lvl="2"/>
            <a:r>
              <a:rPr lang="nl-NL" dirty="0" smtClean="0"/>
              <a:t>Leerlingen moeten de instructies schrijven en de leraar moet ze volgen.  </a:t>
            </a:r>
          </a:p>
          <a:p>
            <a:pPr lvl="2"/>
            <a:r>
              <a:rPr lang="nl-NL" dirty="0" smtClean="0"/>
              <a:t>Vergelijk dan het resultaat. </a:t>
            </a:r>
          </a:p>
          <a:p>
            <a:r>
              <a:rPr lang="nl-NL" dirty="0" smtClean="0"/>
              <a:t>Enkele voorbeelden van antwoorden van leerlingen voor een pindakaas en jam sandwich:</a:t>
            </a:r>
          </a:p>
          <a:p>
            <a:pPr lvl="2"/>
            <a:r>
              <a:rPr lang="nl-NL" dirty="0" smtClean="0">
                <a:solidFill>
                  <a:srgbClr val="00B0F0"/>
                </a:solidFill>
              </a:rPr>
              <a:t>Leerling 1 schreef: “Doe pindakaas op het brood”.  Dus de leraar  deed de hele pot op een boterham.  </a:t>
            </a:r>
          </a:p>
          <a:p>
            <a:pPr lvl="2"/>
            <a:r>
              <a:rPr lang="nl-NL" dirty="0" smtClean="0">
                <a:solidFill>
                  <a:srgbClr val="00B0F0"/>
                </a:solidFill>
              </a:rPr>
              <a:t>Leerling 2 schreef: “Pak een brood en smeer er </a:t>
            </a:r>
            <a:r>
              <a:rPr lang="nl-NL" dirty="0" err="1" smtClean="0">
                <a:solidFill>
                  <a:srgbClr val="00B0F0"/>
                </a:solidFill>
              </a:rPr>
              <a:t>pindakaaas</a:t>
            </a:r>
            <a:r>
              <a:rPr lang="nl-NL" dirty="0" smtClean="0">
                <a:solidFill>
                  <a:srgbClr val="00B0F0"/>
                </a:solidFill>
              </a:rPr>
              <a:t> op”.  Dus de leraar smeerde pindakaas op het hele brood.</a:t>
            </a:r>
          </a:p>
          <a:p>
            <a:pPr lvl="2"/>
            <a:r>
              <a:rPr lang="nl-NL" dirty="0" smtClean="0">
                <a:solidFill>
                  <a:srgbClr val="00B0F0"/>
                </a:solidFill>
              </a:rPr>
              <a:t>Leerling 3 schreef: “Pak 2 sneetjes brood en smeer pindakaas en jam op ze”.  Dus de leraar smeerde pindakaas en jam op beide kanten van de boterhammen.</a:t>
            </a:r>
          </a:p>
          <a:p>
            <a:pPr lvl="0"/>
            <a:r>
              <a:rPr lang="nl-NL" dirty="0" smtClean="0"/>
              <a:t>Het is belangrijk om instructies goed te communiceren!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4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Oplossing sandwich pseudocode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nl-NL" dirty="0" smtClean="0"/>
              <a:t>Pak precies twee boterhammen.</a:t>
            </a:r>
          </a:p>
          <a:p>
            <a:pPr lvl="0"/>
            <a:r>
              <a:rPr lang="nl-NL" dirty="0" smtClean="0"/>
              <a:t>Pak een boterham waar geen beleg op zit en gebruik een mes om op één kant van de boterham pindakaas te smeren. </a:t>
            </a:r>
          </a:p>
          <a:p>
            <a:pPr lvl="0"/>
            <a:r>
              <a:rPr lang="nl-NL" dirty="0" smtClean="0"/>
              <a:t>Pak een tweede boterham waar geen beleg op zit en gebruik een mes om op één kant jam te smeren.</a:t>
            </a:r>
          </a:p>
          <a:p>
            <a:pPr lvl="0"/>
            <a:r>
              <a:rPr lang="nl-NL" dirty="0" smtClean="0"/>
              <a:t>Leg de jamkant van de tweede boterham op de pindakaaskant van de eerste boterham.</a:t>
            </a:r>
          </a:p>
          <a:p>
            <a:pPr lvl="0"/>
            <a:r>
              <a:rPr lang="nl-NL" dirty="0" smtClean="0"/>
              <a:t>Leg de op elkaar gelegde boterhammen op een bord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13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Pseudocode voor een robot schrijven</a:t>
            </a:r>
            <a:endParaRPr lang="nl-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37657688"/>
              </p:ext>
            </p:extLst>
          </p:nvPr>
        </p:nvGraphicFramePr>
        <p:xfrm>
          <a:off x="426128" y="1935329"/>
          <a:ext cx="8398276" cy="44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8276"/>
              </a:tblGrid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NL" sz="2800" b="0" kern="100" noProof="0" smtClean="0">
                          <a:solidFill>
                            <a:schemeClr val="accent3"/>
                          </a:solidFill>
                          <a:effectLst/>
                        </a:rPr>
                        <a:t>1) Schrijf het doel van je programma op. Wat moet de robot doen?</a:t>
                      </a:r>
                      <a:endParaRPr lang="nl-NL" sz="2800" b="0" kern="100" noProof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NL" sz="2800" b="0" kern="100" noProof="0" smtClean="0">
                          <a:solidFill>
                            <a:schemeClr val="accent3"/>
                          </a:solidFill>
                          <a:effectLst/>
                        </a:rPr>
                        <a:t>2) Denk na hoe de robot zijn doel zal</a:t>
                      </a:r>
                      <a:r>
                        <a:rPr lang="nl-NL" sz="2800" b="0" kern="100" baseline="0" noProof="0" smtClean="0">
                          <a:solidFill>
                            <a:schemeClr val="accent3"/>
                          </a:solidFill>
                          <a:effectLst/>
                        </a:rPr>
                        <a:t> bereiken.</a:t>
                      </a:r>
                      <a:r>
                        <a:rPr lang="nl-NL" sz="2800" b="0" kern="100" noProof="0" smtClean="0">
                          <a:solidFill>
                            <a:schemeClr val="accent3"/>
                          </a:solidFill>
                          <a:effectLst/>
                        </a:rPr>
                        <a:t> Wat zijn de specifieke stappen?</a:t>
                      </a:r>
                      <a:endParaRPr lang="nl-NL" sz="2800" b="0" kern="100" noProof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NL" sz="2800" b="0" kern="100" noProof="0" smtClean="0">
                          <a:solidFill>
                            <a:schemeClr val="accent3"/>
                          </a:solidFill>
                          <a:effectLst/>
                        </a:rPr>
                        <a:t>3) Schrijf iedere stap die de robot maakt op. Start met stap 1 and ga zo verder.</a:t>
                      </a:r>
                      <a:endParaRPr lang="nl-NL" sz="2800" b="0" kern="100" noProof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NL" sz="2800" b="0" kern="100" noProof="0" smtClean="0">
                          <a:solidFill>
                            <a:schemeClr val="accent3"/>
                          </a:solidFill>
                          <a:effectLst/>
                        </a:rPr>
                        <a:t>4) Zorg er voor dat je ook opschrijft</a:t>
                      </a:r>
                      <a:r>
                        <a:rPr lang="nl-NL" sz="2800" b="0" kern="100" baseline="0" noProof="0" smtClean="0">
                          <a:solidFill>
                            <a:schemeClr val="accent3"/>
                          </a:solidFill>
                          <a:effectLst/>
                        </a:rPr>
                        <a:t> als de robot een taak moet herhalen.</a:t>
                      </a:r>
                      <a:endParaRPr lang="nl-NL" sz="2800" b="0" kern="100" noProof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NL" sz="2800" b="0" kern="100" noProof="0" dirty="0" smtClean="0">
                          <a:solidFill>
                            <a:schemeClr val="accent3"/>
                          </a:solidFill>
                          <a:effectLst/>
                        </a:rPr>
                        <a:t>5) Moet de robot deze taak eeuwig</a:t>
                      </a:r>
                      <a:r>
                        <a:rPr lang="nl-NL" sz="2800" b="0" kern="100" baseline="0" noProof="0" dirty="0" smtClean="0">
                          <a:solidFill>
                            <a:schemeClr val="accent3"/>
                          </a:solidFill>
                          <a:effectLst/>
                        </a:rPr>
                        <a:t> blijven herhalen of stopt het?</a:t>
                      </a:r>
                      <a:endParaRPr lang="nl-NL" sz="2800" b="0" kern="100" noProof="0" dirty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Pseudocode voorbeeld voor een 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nl-NL" b="1" dirty="0" smtClean="0">
                <a:solidFill>
                  <a:schemeClr val="tx1"/>
                </a:solidFill>
              </a:rPr>
              <a:t>Doel: </a:t>
            </a:r>
            <a:r>
              <a:rPr lang="nl-NL" dirty="0" smtClean="0"/>
              <a:t>Robot moet één keer rond een vierkante doos rijden. Hij start bij de lijn en kijkt naar het noorden. Hij eindigt weer bij de lijn, kijkend naar het noorden.</a:t>
            </a:r>
          </a:p>
          <a:p>
            <a:pPr lvl="0"/>
            <a:r>
              <a:rPr lang="nl-NL" dirty="0" smtClean="0"/>
              <a:t>Stap 1: Ga 10 inches vooruit</a:t>
            </a:r>
          </a:p>
          <a:p>
            <a:pPr lvl="0"/>
            <a:r>
              <a:rPr lang="nl-NL" dirty="0" smtClean="0"/>
              <a:t>Stap 2: Draai 90 graden naar links</a:t>
            </a:r>
          </a:p>
          <a:p>
            <a:pPr lvl="0"/>
            <a:r>
              <a:rPr lang="nl-NL" dirty="0" smtClean="0"/>
              <a:t>Step 3: Herhaal stap 1 en 2 meerdere keren</a:t>
            </a:r>
          </a:p>
          <a:p>
            <a:pPr lvl="0"/>
            <a:r>
              <a:rPr lang="nl-NL" dirty="0" smtClean="0"/>
              <a:t>Je kan de pseudocode op een stuk papier schrijven of zelfs in het commentaar blok in de EV3-G code.</a:t>
            </a:r>
          </a:p>
          <a:p>
            <a:pPr lvl="0"/>
            <a:r>
              <a:rPr lang="nl-NL" dirty="0" smtClean="0"/>
              <a:t>Gebruik de pseudocode om de oplossing te programmeren.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22119" y="305581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874188" y="4228124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6459" y="2117966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8478398" y="2487298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Pseudocode in First Lego League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5070157" cy="3992563"/>
          </a:xfrm>
        </p:spPr>
        <p:txBody>
          <a:bodyPr>
            <a:normAutofit fontScale="92500" lnSpcReduction="20000"/>
          </a:bodyPr>
          <a:lstStyle/>
          <a:p>
            <a:r>
              <a:rPr lang="nl-NL" b="1" dirty="0" smtClean="0"/>
              <a:t>Stap 1: </a:t>
            </a:r>
            <a:r>
              <a:rPr lang="nl-NL" dirty="0" smtClean="0"/>
              <a:t>Gebruik een hulpmiddel zoals onze interactieve schetser (beschikbaar op de bronnen pagina) om je ritten te plannen.</a:t>
            </a:r>
          </a:p>
          <a:p>
            <a:r>
              <a:rPr lang="nl-NL" dirty="0" smtClean="0"/>
              <a:t>Het doel is om een plan te maken waar je robot naar toe moet rijden iedere keer als hij de basis verlaat.</a:t>
            </a:r>
          </a:p>
          <a:p>
            <a:r>
              <a:rPr lang="nl-NL" b="1" dirty="0" smtClean="0"/>
              <a:t>Stap 2: </a:t>
            </a:r>
            <a:r>
              <a:rPr lang="nl-NL" dirty="0" smtClean="0"/>
              <a:t>Gebruik een hulpmiddel zoals ons missie planningswerkblad (beschikbaar op de bronnen pagina) om je pseudocode te schrijven voor de ritten.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9431" y="2121159"/>
            <a:ext cx="3125608" cy="194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0073" y="4166841"/>
            <a:ext cx="2904323" cy="22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0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Voorbeeld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First Lego League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53702"/>
          <a:stretch/>
        </p:blipFill>
        <p:spPr>
          <a:xfrm>
            <a:off x="393202" y="1855825"/>
            <a:ext cx="2181327" cy="29381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1759263" y="2576005"/>
            <a:ext cx="0" cy="61995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58288" y="3195961"/>
            <a:ext cx="400975" cy="168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78386" y="2116931"/>
            <a:ext cx="710213" cy="644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62973" y="3604334"/>
            <a:ext cx="266330" cy="30184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65578" y="1855825"/>
            <a:ext cx="6014438" cy="44596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496" y="4048217"/>
            <a:ext cx="4731795" cy="2228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Rij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voorwaarts</a:t>
            </a:r>
            <a:r>
              <a:rPr lang="en-US" sz="1400" dirty="0" smtClean="0">
                <a:solidFill>
                  <a:srgbClr val="FF0000"/>
                </a:solidFill>
              </a:rPr>
              <a:t> (X inches)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Draai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naar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rechts</a:t>
            </a:r>
            <a:r>
              <a:rPr lang="en-US" sz="1400" dirty="0" smtClean="0">
                <a:solidFill>
                  <a:srgbClr val="FF0000"/>
                </a:solidFill>
              </a:rPr>
              <a:t> (X </a:t>
            </a:r>
            <a:r>
              <a:rPr lang="en-US" sz="1400" dirty="0" err="1" smtClean="0">
                <a:solidFill>
                  <a:srgbClr val="FF0000"/>
                </a:solidFill>
              </a:rPr>
              <a:t>graden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Rij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voorwaart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totdat</a:t>
            </a:r>
            <a:r>
              <a:rPr lang="en-US" sz="1400" dirty="0" smtClean="0">
                <a:solidFill>
                  <a:srgbClr val="FF0000"/>
                </a:solidFill>
              </a:rPr>
              <a:t> de </a:t>
            </a:r>
            <a:r>
              <a:rPr lang="en-US" sz="1400" dirty="0" err="1" smtClean="0">
                <a:solidFill>
                  <a:srgbClr val="FF0000"/>
                </a:solidFill>
              </a:rPr>
              <a:t>rechter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kleurensensor</a:t>
            </a:r>
            <a:r>
              <a:rPr lang="en-US" sz="1400" dirty="0" smtClean="0">
                <a:solidFill>
                  <a:srgbClr val="FF0000"/>
                </a:solidFill>
              </a:rPr>
              <a:t> de rode </a:t>
            </a:r>
            <a:r>
              <a:rPr lang="en-US" sz="1400" dirty="0" err="1" smtClean="0">
                <a:solidFill>
                  <a:srgbClr val="FF0000"/>
                </a:solidFill>
              </a:rPr>
              <a:t>lijn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ziet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Draai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naar</a:t>
            </a:r>
            <a:r>
              <a:rPr lang="en-US" sz="1400" dirty="0" smtClean="0">
                <a:solidFill>
                  <a:srgbClr val="FF0000"/>
                </a:solidFill>
              </a:rPr>
              <a:t> links (X degrees)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Volg</a:t>
            </a:r>
            <a:r>
              <a:rPr lang="en-US" sz="1400" dirty="0" smtClean="0">
                <a:solidFill>
                  <a:srgbClr val="FF0000"/>
                </a:solidFill>
              </a:rPr>
              <a:t> de rode </a:t>
            </a:r>
            <a:r>
              <a:rPr lang="en-US" sz="1400" dirty="0" err="1" smtClean="0">
                <a:solidFill>
                  <a:srgbClr val="FF0000"/>
                </a:solidFill>
              </a:rPr>
              <a:t>lijn</a:t>
            </a:r>
            <a:r>
              <a:rPr lang="en-US" sz="1400" dirty="0" smtClean="0">
                <a:solidFill>
                  <a:srgbClr val="FF0000"/>
                </a:solidFill>
              </a:rPr>
              <a:t> tot de </a:t>
            </a:r>
            <a:r>
              <a:rPr lang="en-US" sz="1400" dirty="0" err="1" smtClean="0">
                <a:solidFill>
                  <a:srgbClr val="FF0000"/>
                </a:solidFill>
              </a:rPr>
              <a:t>zwarte</a:t>
            </a:r>
            <a:r>
              <a:rPr lang="en-US" sz="1400" dirty="0" smtClean="0">
                <a:solidFill>
                  <a:srgbClr val="FF0000"/>
                </a:solidFill>
              </a:rPr>
              <a:t> T-</a:t>
            </a:r>
            <a:r>
              <a:rPr lang="en-US" sz="1400" dirty="0" err="1" smtClean="0">
                <a:solidFill>
                  <a:srgbClr val="FF0000"/>
                </a:solidFill>
              </a:rPr>
              <a:t>splitsing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Beweeg</a:t>
            </a:r>
            <a:r>
              <a:rPr lang="en-US" sz="1400" dirty="0" smtClean="0">
                <a:solidFill>
                  <a:srgbClr val="FF0000"/>
                </a:solidFill>
              </a:rPr>
              <a:t> de arm </a:t>
            </a:r>
            <a:r>
              <a:rPr lang="en-US" sz="1400" dirty="0" err="1" smtClean="0">
                <a:solidFill>
                  <a:srgbClr val="FF0000"/>
                </a:solidFill>
              </a:rPr>
              <a:t>methulpstuk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omlaag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om</a:t>
            </a:r>
            <a:r>
              <a:rPr lang="en-US" sz="1400" dirty="0" smtClean="0">
                <a:solidFill>
                  <a:srgbClr val="FF0000"/>
                </a:solidFill>
              </a:rPr>
              <a:t> ring </a:t>
            </a:r>
            <a:r>
              <a:rPr lang="en-US" sz="1400" dirty="0" err="1" smtClean="0">
                <a:solidFill>
                  <a:srgbClr val="FF0000"/>
                </a:solidFill>
              </a:rPr>
              <a:t>te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pakken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Beweeg</a:t>
            </a:r>
            <a:r>
              <a:rPr lang="en-US" sz="1400" dirty="0" smtClean="0">
                <a:solidFill>
                  <a:srgbClr val="FF0000"/>
                </a:solidFill>
              </a:rPr>
              <a:t>  X inches </a:t>
            </a:r>
            <a:r>
              <a:rPr lang="en-US" sz="1400" dirty="0" err="1" smtClean="0">
                <a:solidFill>
                  <a:srgbClr val="FF0000"/>
                </a:solidFill>
              </a:rPr>
              <a:t>naar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achteren</a:t>
            </a:r>
            <a:r>
              <a:rPr lang="en-US" sz="1400" dirty="0" smtClean="0">
                <a:solidFill>
                  <a:srgbClr val="FF0000"/>
                </a:solidFill>
              </a:rPr>
              <a:t> (</a:t>
            </a:r>
            <a:r>
              <a:rPr lang="en-US" sz="1400" dirty="0" err="1" smtClean="0">
                <a:solidFill>
                  <a:srgbClr val="FF0000"/>
                </a:solidFill>
              </a:rPr>
              <a:t>totdat</a:t>
            </a:r>
            <a:r>
              <a:rPr lang="en-US" sz="1400" dirty="0" smtClean="0">
                <a:solidFill>
                  <a:srgbClr val="FF0000"/>
                </a:solidFill>
              </a:rPr>
              <a:t> robot in de basis is)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6076" y="2903739"/>
            <a:ext cx="31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Zoekmachine</a:t>
            </a:r>
            <a:r>
              <a:rPr lang="en-US" sz="1400" dirty="0" smtClean="0">
                <a:solidFill>
                  <a:srgbClr val="FF0000"/>
                </a:solidFill>
              </a:rPr>
              <a:t>: Pak de </a:t>
            </a:r>
            <a:r>
              <a:rPr lang="en-US" sz="1400" dirty="0" err="1" smtClean="0">
                <a:solidFill>
                  <a:srgbClr val="FF0000"/>
                </a:solidFill>
              </a:rPr>
              <a:t>juiste</a:t>
            </a:r>
            <a:r>
              <a:rPr lang="en-US" sz="1400" dirty="0" smtClean="0">
                <a:solidFill>
                  <a:srgbClr val="FF0000"/>
                </a:solidFill>
              </a:rPr>
              <a:t> ring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9620" y="3115039"/>
            <a:ext cx="16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NW </a:t>
            </a:r>
            <a:r>
              <a:rPr lang="en-US" sz="1400" dirty="0" err="1" smtClean="0">
                <a:solidFill>
                  <a:srgbClr val="FF0000"/>
                </a:solidFill>
              </a:rPr>
              <a:t>hoek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1833" y="3342445"/>
            <a:ext cx="199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gemotoriseerde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grijparm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5176" y="2450693"/>
            <a:ext cx="16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X. </a:t>
            </a:r>
            <a:r>
              <a:rPr lang="en-US" sz="1400" dirty="0" err="1" smtClean="0">
                <a:solidFill>
                  <a:srgbClr val="FF0000"/>
                </a:solidFill>
              </a:rPr>
              <a:t>voorbeeld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58288" y="3342445"/>
            <a:ext cx="0" cy="4838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77" y="5054519"/>
            <a:ext cx="2174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Beide hulpmiddelen zijn beschikbaar op het tabblad bronnen van ev3lessons.com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918114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3071</TotalTime>
  <Words>773</Words>
  <Application>Microsoft Office PowerPoint</Application>
  <PresentationFormat>Diavoorstelling (4:3)</PresentationFormat>
  <Paragraphs>83</Paragraphs>
  <Slides>10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Spectrum</vt:lpstr>
      <vt:lpstr>PSEUDOCODE</vt:lpstr>
      <vt:lpstr>Doelstellingen</vt:lpstr>
      <vt:lpstr>Wat is pseudocode?</vt:lpstr>
      <vt:lpstr>Waarom is pseudocode belangrijk?</vt:lpstr>
      <vt:lpstr>Oplossing sandwich pseudocode</vt:lpstr>
      <vt:lpstr>Pseudocode voor een robot schrijven</vt:lpstr>
      <vt:lpstr>Pseudocode voorbeeld voor een opdracht</vt:lpstr>
      <vt:lpstr>Pseudocode in First Lego League</vt:lpstr>
      <vt:lpstr>Voorbeeld voor First Lego League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Hulsen 2</cp:lastModifiedBy>
  <cp:revision>39</cp:revision>
  <dcterms:created xsi:type="dcterms:W3CDTF">2014-10-28T21:59:38Z</dcterms:created>
  <dcterms:modified xsi:type="dcterms:W3CDTF">2015-04-08T20:47:02Z</dcterms:modified>
</cp:coreProperties>
</file>