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6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5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9B6E1-ACC4-7549-A75F-47840C9EF868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CB42A-87D4-C84A-A9E4-841F3C549C4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36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EA7D5-1674-594B-BCC5-8331FF51B508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455F-EB69-E14B-8B9F-5C03B34FE0A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021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F0DD-F533-484F-85E5-75FBDE62F52E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3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AD5-AF90-D446-90BE-3E484DD83FDB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FE96-3B6D-7545-BBBC-404DD5994C92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9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28CC-1236-7D49-851D-15A4439CA52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64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FA68-D0D2-0E44-A189-E64BA656D84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3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32EC-8ACC-F84A-BCF4-8F1FBD459B0E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7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EE42-A0D3-2C48-8956-6CBB176D199C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08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7733-8928-8048-B7F9-1B02B12C461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A9F-0B6A-FA49-BB5F-2822B7AB315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12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1736-C1E4-1F46-8634-E8CE56FA6917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35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DEB4-7DF0-C043-BDB4-A35E607BAE5A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20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D209E-13B5-2748-A733-4A54295334B6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idea and content for this worksheet came from Mr. Randy Steele.   It was modified by EV3 Lessons.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E5B8-8354-5344-8BBD-28650CD54ED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2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5318"/>
            <a:ext cx="5829300" cy="667807"/>
          </a:xfrm>
        </p:spPr>
        <p:txBody>
          <a:bodyPr>
            <a:normAutofit/>
          </a:bodyPr>
          <a:lstStyle/>
          <a:p>
            <a:r>
              <a:rPr lang="nl-NL" sz="2400" u="sng" dirty="0" smtClean="0"/>
              <a:t>Pindakaas en jam werkblad</a:t>
            </a:r>
            <a:endParaRPr lang="nl-NL" sz="2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95326"/>
            <a:ext cx="4800600" cy="447674"/>
          </a:xfrm>
        </p:spPr>
        <p:txBody>
          <a:bodyPr>
            <a:normAutofit fontScale="85000" lnSpcReduction="10000"/>
          </a:bodyPr>
          <a:lstStyle/>
          <a:p>
            <a:r>
              <a:rPr lang="nl-NL" sz="1800" dirty="0" smtClean="0"/>
              <a:t>Pseudocode schrijven en vertalen naar programmacode</a:t>
            </a:r>
            <a:endParaRPr lang="nl-NL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03225" y="1185466"/>
            <a:ext cx="5829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u="sng" dirty="0" smtClean="0"/>
              <a:t>Instructies leerling:</a:t>
            </a:r>
          </a:p>
          <a:p>
            <a:pPr marL="342900" indent="-342900">
              <a:buAutoNum type="arabicParenR"/>
            </a:pPr>
            <a:r>
              <a:rPr lang="nl-NL" sz="1400" dirty="0" smtClean="0"/>
              <a:t>Je moet instructies geven om een pindakaas met jam sandwich te maken.</a:t>
            </a:r>
          </a:p>
          <a:p>
            <a:pPr marL="342900" indent="-342900">
              <a:buAutoNum type="arabicParenR"/>
            </a:pPr>
            <a:r>
              <a:rPr lang="nl-NL" sz="1400" dirty="0" smtClean="0"/>
              <a:t>Gebruik de eerste kolom om  pseudocode  voor je instructies te schrijven.</a:t>
            </a:r>
          </a:p>
          <a:p>
            <a:pPr marL="342900" indent="-342900">
              <a:buAutoNum type="arabicParenR"/>
            </a:pPr>
            <a:r>
              <a:rPr lang="nl-NL" sz="1400" dirty="0" smtClean="0"/>
              <a:t>Gebruik de tweede kolom om deze pseudocode  te vertalen met behulp van de codes </a:t>
            </a:r>
            <a:r>
              <a:rPr lang="nl-NL" sz="1400" dirty="0" smtClean="0"/>
              <a:t>hieronder.</a:t>
            </a:r>
            <a:endParaRPr lang="nl-NL" sz="1400" dirty="0" smtClean="0"/>
          </a:p>
          <a:p>
            <a:pPr marL="342900" indent="-342900">
              <a:buAutoNum type="arabicParenR"/>
            </a:pPr>
            <a:r>
              <a:rPr lang="nl-NL" sz="1400" dirty="0" smtClean="0"/>
              <a:t>Tip: Code </a:t>
            </a:r>
            <a:r>
              <a:rPr lang="nl-NL" sz="1400" dirty="0" smtClean="0"/>
              <a:t>volgt het patroon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FF0000"/>
                </a:solidFill>
              </a:rPr>
              <a:t>HAND</a:t>
            </a:r>
            <a:r>
              <a:rPr lang="nl-NL" sz="1400" dirty="0" smtClean="0"/>
              <a:t>-</a:t>
            </a:r>
            <a:r>
              <a:rPr lang="nl-NL" sz="1400" dirty="0" smtClean="0">
                <a:solidFill>
                  <a:srgbClr val="0000FF"/>
                </a:solidFill>
              </a:rPr>
              <a:t>ACTIE</a:t>
            </a:r>
            <a:r>
              <a:rPr lang="nl-NL" sz="1400" dirty="0" smtClean="0"/>
              <a:t>-</a:t>
            </a:r>
            <a:r>
              <a:rPr lang="nl-NL" sz="1400" dirty="0" smtClean="0">
                <a:solidFill>
                  <a:srgbClr val="008000"/>
                </a:solidFill>
              </a:rPr>
              <a:t>BRON</a:t>
            </a:r>
            <a:r>
              <a:rPr lang="nl-NL" sz="1400" dirty="0" smtClean="0"/>
              <a:t>,  Je hebt misschien  meer dan </a:t>
            </a:r>
            <a:r>
              <a:rPr lang="nl-NL" sz="1400" dirty="0" smtClean="0"/>
              <a:t>één pagina met codes nodig om de sandwich te maken.</a:t>
            </a:r>
          </a:p>
          <a:p>
            <a:pPr marL="342900" indent="-342900">
              <a:buAutoNum type="arabicParenR"/>
            </a:pPr>
            <a:r>
              <a:rPr lang="nl-NL" sz="1400" dirty="0" smtClean="0"/>
              <a:t>Wissel dan de instructies met elkaar en maak de sandwich.  Welke sandwich komt het dichtste bij de pindakaas jam sandwich op het bord dat op de tafel staat?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9055" y="3196301"/>
            <a:ext cx="10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2487" y="3580535"/>
            <a:ext cx="2282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u="sng" dirty="0" smtClean="0">
                <a:solidFill>
                  <a:srgbClr val="FF0000"/>
                </a:solidFill>
              </a:rPr>
              <a:t>HAND</a:t>
            </a:r>
          </a:p>
          <a:p>
            <a:r>
              <a:rPr lang="nl-NL" sz="1400" dirty="0" smtClean="0">
                <a:solidFill>
                  <a:srgbClr val="FF0000"/>
                </a:solidFill>
              </a:rPr>
              <a:t>Linker hand = LH</a:t>
            </a:r>
          </a:p>
          <a:p>
            <a:r>
              <a:rPr lang="nl-NL" sz="1400" dirty="0" smtClean="0">
                <a:solidFill>
                  <a:srgbClr val="FF0000"/>
                </a:solidFill>
              </a:rPr>
              <a:t>Rechter hand = RH</a:t>
            </a:r>
          </a:p>
          <a:p>
            <a:endParaRPr lang="nl-NL" sz="1400" dirty="0" smtClean="0"/>
          </a:p>
          <a:p>
            <a:r>
              <a:rPr lang="nl-NL" sz="1400" b="1" u="sng" dirty="0" smtClean="0">
                <a:solidFill>
                  <a:srgbClr val="0000FF"/>
                </a:solidFill>
              </a:rPr>
              <a:t>ACTIE:</a:t>
            </a:r>
          </a:p>
          <a:p>
            <a:r>
              <a:rPr lang="nl-NL" sz="1400" dirty="0" smtClean="0">
                <a:solidFill>
                  <a:srgbClr val="0000FF"/>
                </a:solidFill>
              </a:rPr>
              <a:t>Ga naar = GN</a:t>
            </a:r>
          </a:p>
          <a:p>
            <a:r>
              <a:rPr lang="nl-NL" sz="1400" dirty="0" smtClean="0">
                <a:solidFill>
                  <a:srgbClr val="0000FF"/>
                </a:solidFill>
              </a:rPr>
              <a:t>Pak = </a:t>
            </a:r>
            <a:r>
              <a:rPr lang="nl-NL" sz="1400" dirty="0" smtClean="0">
                <a:solidFill>
                  <a:srgbClr val="0000FF"/>
                </a:solidFill>
              </a:rPr>
              <a:t>PK</a:t>
            </a:r>
            <a:endParaRPr lang="nl-NL" sz="1400" dirty="0" smtClean="0">
              <a:solidFill>
                <a:srgbClr val="0000FF"/>
              </a:solidFill>
            </a:endParaRPr>
          </a:p>
          <a:p>
            <a:r>
              <a:rPr lang="nl-NL" sz="1400" dirty="0" smtClean="0">
                <a:solidFill>
                  <a:srgbClr val="0000FF"/>
                </a:solidFill>
              </a:rPr>
              <a:t>Leg neer = LN</a:t>
            </a:r>
          </a:p>
          <a:p>
            <a:r>
              <a:rPr lang="nl-NL" sz="1400" dirty="0" smtClean="0">
                <a:solidFill>
                  <a:srgbClr val="0000FF"/>
                </a:solidFill>
              </a:rPr>
              <a:t>Draai om = DO</a:t>
            </a:r>
            <a:endParaRPr lang="nl-NL" sz="1400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196" y="3580535"/>
            <a:ext cx="2473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u="sng" dirty="0" smtClean="0">
                <a:solidFill>
                  <a:srgbClr val="008000"/>
                </a:solidFill>
              </a:rPr>
              <a:t>RESOURCE: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Pindakaas pot = PP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Pindakaas deksel = PD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Pindakaas inhoud= PI</a:t>
            </a:r>
          </a:p>
          <a:p>
            <a:endParaRPr lang="nl-NL" sz="1400" dirty="0" smtClean="0">
              <a:solidFill>
                <a:srgbClr val="008000"/>
              </a:solidFill>
            </a:endParaRPr>
          </a:p>
          <a:p>
            <a:r>
              <a:rPr lang="nl-NL" sz="1400" dirty="0" smtClean="0">
                <a:solidFill>
                  <a:srgbClr val="008000"/>
                </a:solidFill>
              </a:rPr>
              <a:t>Broodzak = BZ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Broodzak sluiting = BS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Broodzak inhoud = BI</a:t>
            </a:r>
          </a:p>
          <a:p>
            <a:r>
              <a:rPr lang="nl-NL" sz="1400" dirty="0" smtClean="0">
                <a:solidFill>
                  <a:srgbClr val="008000"/>
                </a:solidFill>
              </a:rPr>
              <a:t>Boterham = BH</a:t>
            </a:r>
          </a:p>
          <a:p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1473" y="3580535"/>
            <a:ext cx="182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Jam pot= JP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Jam </a:t>
            </a:r>
            <a:r>
              <a:rPr lang="en-US" sz="1400" dirty="0" err="1" smtClean="0">
                <a:solidFill>
                  <a:srgbClr val="008000"/>
                </a:solidFill>
              </a:rPr>
              <a:t>deksel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= </a:t>
            </a:r>
            <a:r>
              <a:rPr lang="en-US" sz="1400" dirty="0" smtClean="0">
                <a:solidFill>
                  <a:srgbClr val="008000"/>
                </a:solidFill>
              </a:rPr>
              <a:t>JD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Jam </a:t>
            </a:r>
            <a:r>
              <a:rPr lang="en-US" sz="1400" dirty="0" err="1" smtClean="0">
                <a:solidFill>
                  <a:srgbClr val="008000"/>
                </a:solidFill>
              </a:rPr>
              <a:t>inhoud</a:t>
            </a:r>
            <a:r>
              <a:rPr lang="en-US" sz="1400" dirty="0" smtClean="0">
                <a:solidFill>
                  <a:srgbClr val="008000"/>
                </a:solidFill>
              </a:rPr>
              <a:t>= JI</a:t>
            </a:r>
            <a:endParaRPr lang="en-US" sz="1400" dirty="0" smtClean="0">
              <a:solidFill>
                <a:srgbClr val="008000"/>
              </a:solidFill>
            </a:endParaRP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Mes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= </a:t>
            </a:r>
            <a:r>
              <a:rPr lang="en-US" sz="1400" dirty="0" smtClean="0">
                <a:solidFill>
                  <a:srgbClr val="008000"/>
                </a:solidFill>
              </a:rPr>
              <a:t>MS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Lepel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= </a:t>
            </a:r>
            <a:r>
              <a:rPr lang="en-US" sz="1400" dirty="0" smtClean="0">
                <a:solidFill>
                  <a:srgbClr val="008000"/>
                </a:solidFill>
              </a:rPr>
              <a:t>LP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Bord</a:t>
            </a:r>
            <a:r>
              <a:rPr lang="en-US" sz="1400" dirty="0" smtClean="0">
                <a:solidFill>
                  <a:srgbClr val="008000"/>
                </a:solidFill>
              </a:rPr>
              <a:t>= BR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sz="1400" dirty="0" err="1" smtClean="0">
                <a:solidFill>
                  <a:srgbClr val="008000"/>
                </a:solidFill>
              </a:rPr>
              <a:t>Tafel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= </a:t>
            </a:r>
            <a:r>
              <a:rPr lang="en-US" sz="1400" dirty="0" smtClean="0">
                <a:solidFill>
                  <a:srgbClr val="008000"/>
                </a:solidFill>
              </a:rPr>
              <a:t>TF</a:t>
            </a:r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1487" y="6008909"/>
            <a:ext cx="5904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/>
              <a:t>Pseudocode  voorbeeld en code:</a:t>
            </a:r>
          </a:p>
          <a:p>
            <a:endParaRPr lang="nl-NL" dirty="0" smtClean="0">
              <a:solidFill>
                <a:srgbClr val="660066"/>
              </a:solidFill>
            </a:endParaRPr>
          </a:p>
          <a:p>
            <a:r>
              <a:rPr lang="nl-NL" dirty="0" smtClean="0">
                <a:solidFill>
                  <a:srgbClr val="660066"/>
                </a:solidFill>
              </a:rPr>
              <a:t>Pseudocode: Linker hand pakt de pindakaaspot</a:t>
            </a:r>
          </a:p>
          <a:p>
            <a:r>
              <a:rPr lang="nl-NL" dirty="0" smtClean="0"/>
              <a:t>Code: </a:t>
            </a:r>
            <a:r>
              <a:rPr lang="nl-NL" dirty="0" smtClean="0">
                <a:solidFill>
                  <a:srgbClr val="FF0000"/>
                </a:solidFill>
              </a:rPr>
              <a:t>LH</a:t>
            </a:r>
            <a:r>
              <a:rPr lang="nl-NL" dirty="0" smtClean="0"/>
              <a:t>_PK_</a:t>
            </a:r>
            <a:r>
              <a:rPr lang="nl-NL" dirty="0" smtClean="0">
                <a:solidFill>
                  <a:srgbClr val="008000"/>
                </a:solidFill>
              </a:rPr>
              <a:t>PP</a:t>
            </a:r>
            <a:endParaRPr lang="nl-NL" dirty="0" smtClean="0">
              <a:solidFill>
                <a:srgbClr val="008000"/>
              </a:solidFill>
            </a:endParaRPr>
          </a:p>
          <a:p>
            <a:endParaRPr lang="nl-NL" dirty="0" smtClean="0">
              <a:solidFill>
                <a:srgbClr val="660066"/>
              </a:solidFill>
            </a:endParaRPr>
          </a:p>
          <a:p>
            <a:r>
              <a:rPr lang="nl-NL" dirty="0" smtClean="0">
                <a:solidFill>
                  <a:srgbClr val="660066"/>
                </a:solidFill>
              </a:rPr>
              <a:t>Pseudocode: Rechterhand pakt het mes</a:t>
            </a:r>
          </a:p>
          <a:p>
            <a:r>
              <a:rPr lang="nl-NL" dirty="0" smtClean="0">
                <a:solidFill>
                  <a:srgbClr val="000000"/>
                </a:solidFill>
              </a:rPr>
              <a:t>Code</a:t>
            </a:r>
            <a:r>
              <a:rPr lang="nl-NL" dirty="0" smtClean="0">
                <a:solidFill>
                  <a:srgbClr val="008000"/>
                </a:solidFill>
              </a:rPr>
              <a:t>: </a:t>
            </a:r>
            <a:r>
              <a:rPr lang="nl-NL" dirty="0" smtClean="0">
                <a:solidFill>
                  <a:srgbClr val="FF0000"/>
                </a:solidFill>
              </a:rPr>
              <a:t>RH</a:t>
            </a:r>
            <a:r>
              <a:rPr lang="nl-NL" dirty="0" smtClean="0"/>
              <a:t>_</a:t>
            </a:r>
            <a:r>
              <a:rPr lang="nl-NL" dirty="0" smtClean="0">
                <a:solidFill>
                  <a:srgbClr val="0000FF"/>
                </a:solidFill>
              </a:rPr>
              <a:t>PK</a:t>
            </a:r>
            <a:r>
              <a:rPr lang="nl-NL" dirty="0" smtClean="0">
                <a:solidFill>
                  <a:srgbClr val="00B0F0"/>
                </a:solidFill>
              </a:rPr>
              <a:t>_</a:t>
            </a:r>
            <a:r>
              <a:rPr lang="nl-NL" dirty="0" smtClean="0">
                <a:solidFill>
                  <a:srgbClr val="008000"/>
                </a:solidFill>
              </a:rPr>
              <a:t>MS</a:t>
            </a:r>
            <a:endParaRPr lang="nl-NL" b="1" u="sng" dirty="0">
              <a:solidFill>
                <a:srgbClr val="008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24" y="8618009"/>
            <a:ext cx="6608041" cy="486833"/>
          </a:xfrm>
        </p:spPr>
        <p:txBody>
          <a:bodyPr/>
          <a:lstStyle/>
          <a:p>
            <a:r>
              <a:rPr lang="nl-NL" sz="1600" b="1" dirty="0" smtClean="0"/>
              <a:t>Het idee van </a:t>
            </a:r>
            <a:r>
              <a:rPr lang="nl-NL" sz="1600" b="1" dirty="0" smtClean="0"/>
              <a:t>dit werkblad</a:t>
            </a:r>
            <a:r>
              <a:rPr lang="nl-NL" sz="1600" b="1" dirty="0" smtClean="0"/>
              <a:t> is </a:t>
            </a:r>
            <a:r>
              <a:rPr lang="nl-NL" sz="1600" b="1" dirty="0" err="1" smtClean="0"/>
              <a:t>vanMr</a:t>
            </a:r>
            <a:r>
              <a:rPr lang="nl-NL" sz="1600" b="1" dirty="0" smtClean="0"/>
              <a:t>. </a:t>
            </a:r>
            <a:r>
              <a:rPr lang="nl-NL" sz="1600" b="1" dirty="0" err="1" smtClean="0"/>
              <a:t>Randy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Steele</a:t>
            </a:r>
            <a:r>
              <a:rPr lang="nl-NL" sz="1600" b="1" dirty="0" smtClean="0"/>
              <a:t>.  </a:t>
            </a:r>
          </a:p>
          <a:p>
            <a:r>
              <a:rPr lang="nl-NL" sz="1600" b="1" dirty="0" smtClean="0"/>
              <a:t>Het is veranderd door</a:t>
            </a:r>
            <a:r>
              <a:rPr lang="nl-NL" sz="1600" b="1" dirty="0" smtClean="0"/>
              <a:t> EV3 </a:t>
            </a:r>
            <a:r>
              <a:rPr lang="nl-NL" sz="1600" b="1" dirty="0" err="1" smtClean="0"/>
              <a:t>Lessons</a:t>
            </a:r>
            <a:r>
              <a:rPr lang="nl-NL" sz="1600" b="1" dirty="0" smtClean="0"/>
              <a:t>.</a:t>
            </a:r>
            <a:endParaRPr lang="nl-NL" sz="16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E5B8-8354-5344-8BBD-28650CD54E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0494874"/>
              </p:ext>
            </p:extLst>
          </p:nvPr>
        </p:nvGraphicFramePr>
        <p:xfrm>
          <a:off x="444500" y="558860"/>
          <a:ext cx="6032499" cy="81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/>
                <a:gridCol w="2635250"/>
                <a:gridCol w="2920999"/>
              </a:tblGrid>
              <a:tr h="42669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Pseudocode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500" y="127000"/>
            <a:ext cx="615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/>
              <a:t>Hoe maak je een pindakaas en jam boterham</a:t>
            </a:r>
            <a:endParaRPr lang="nl-NL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914900" y="8657167"/>
            <a:ext cx="1600200" cy="486833"/>
          </a:xfrm>
        </p:spPr>
        <p:txBody>
          <a:bodyPr/>
          <a:lstStyle/>
          <a:p>
            <a:fld id="{F0D9E5B8-8354-5344-8BBD-28650CD54E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4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979017"/>
              </p:ext>
            </p:extLst>
          </p:nvPr>
        </p:nvGraphicFramePr>
        <p:xfrm>
          <a:off x="444500" y="558860"/>
          <a:ext cx="6032499" cy="81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/>
                <a:gridCol w="2635250"/>
                <a:gridCol w="2920999"/>
              </a:tblGrid>
              <a:tr h="42669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Pseudocode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500" y="127000"/>
            <a:ext cx="615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/>
              <a:t>Hoe maak je een pindakaas en jam boterham</a:t>
            </a:r>
            <a:endParaRPr lang="nl-NL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914900" y="8657167"/>
            <a:ext cx="1600200" cy="486833"/>
          </a:xfrm>
        </p:spPr>
        <p:txBody>
          <a:bodyPr/>
          <a:lstStyle/>
          <a:p>
            <a:fld id="{F0D9E5B8-8354-5344-8BBD-28650CD54E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9816440"/>
              </p:ext>
            </p:extLst>
          </p:nvPr>
        </p:nvGraphicFramePr>
        <p:xfrm>
          <a:off x="444500" y="558860"/>
          <a:ext cx="6032499" cy="81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"/>
                <a:gridCol w="2635250"/>
                <a:gridCol w="2920999"/>
              </a:tblGrid>
              <a:tr h="42669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Pseudocode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6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7500" y="127000"/>
            <a:ext cx="615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/>
              <a:t>Hoe maak je een pindakaas en jam boterham</a:t>
            </a:r>
            <a:endParaRPr lang="nl-NL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914900" y="8657167"/>
            <a:ext cx="1600200" cy="486833"/>
          </a:xfrm>
        </p:spPr>
        <p:txBody>
          <a:bodyPr/>
          <a:lstStyle/>
          <a:p>
            <a:fld id="{F0D9E5B8-8354-5344-8BBD-28650CD54E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5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347</Words>
  <Application>Microsoft Office PowerPoint</Application>
  <PresentationFormat>Diavoorstelling (4:3)</PresentationFormat>
  <Paragraphs>142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 Theme</vt:lpstr>
      <vt:lpstr>Pindakaas en jam werkblad</vt:lpstr>
      <vt:lpstr>Dia 2</vt:lpstr>
      <vt:lpstr>Dia 3</vt:lpstr>
      <vt:lpstr>Dia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Peanut Butter and Jelly Worksheet</dc:title>
  <dc:creator>Sanjay Seshan</dc:creator>
  <cp:lastModifiedBy>Hulsen 2</cp:lastModifiedBy>
  <cp:revision>8</cp:revision>
  <dcterms:created xsi:type="dcterms:W3CDTF">2015-04-02T19:50:03Z</dcterms:created>
  <dcterms:modified xsi:type="dcterms:W3CDTF">2015-04-15T19:37:37Z</dcterms:modified>
</cp:coreProperties>
</file>