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14" r:id="rId1"/>
  </p:sldMasterIdLst>
  <p:notesMasterIdLst>
    <p:notesMasterId r:id="rId16"/>
  </p:notesMasterIdLst>
  <p:handoutMasterIdLst>
    <p:handoutMasterId r:id="rId17"/>
  </p:handoutMasterIdLst>
  <p:sldIdLst>
    <p:sldId id="410" r:id="rId2"/>
    <p:sldId id="423" r:id="rId3"/>
    <p:sldId id="415" r:id="rId4"/>
    <p:sldId id="414" r:id="rId5"/>
    <p:sldId id="419" r:id="rId6"/>
    <p:sldId id="327" r:id="rId7"/>
    <p:sldId id="418" r:id="rId8"/>
    <p:sldId id="420" r:id="rId9"/>
    <p:sldId id="267" r:id="rId10"/>
    <p:sldId id="412" r:id="rId11"/>
    <p:sldId id="421" r:id="rId12"/>
    <p:sldId id="413" r:id="rId13"/>
    <p:sldId id="422" r:id="rId14"/>
    <p:sldId id="4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9563" autoAdjust="0"/>
  </p:normalViewPr>
  <p:slideViewPr>
    <p:cSldViewPr snapToGrid="0" snapToObjects="1">
      <p:cViewPr varScale="1">
        <p:scale>
          <a:sx n="112" d="100"/>
          <a:sy n="112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15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4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EBD1-BF19-4577-AA50-8FDC66D4ABDA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841-BA90-48FC-9CA6-BD42511D5843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623B-D2F7-4F4D-BEAB-DF4DB430E817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EB12-689B-4FEB-88B6-4643836D4D2F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5" y="6404292"/>
            <a:ext cx="57487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1F5-5077-4EE3-A8A1-63E4004FF903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AF06-981D-4728-913D-13A597146948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FD58-8F7E-40DC-B013-43EC8861B127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42F-774E-447D-ACDB-682104012A7F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C5C0-F335-44B4-B962-A13900E5B6F5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57CB-9920-4382-A664-6246417E8504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44F-E428-4042-A149-8B12818FE8BB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D172011-4CD2-4141-A550-6EC2A6B0A363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209" y="6432001"/>
            <a:ext cx="566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nl-NL" sz="3200" dirty="0" smtClean="0"/>
              <a:t> </a:t>
            </a:r>
            <a:r>
              <a:rPr lang="nl-NL" sz="3200" dirty="0" smtClean="0"/>
              <a:t>BEGINNER EV3 </a:t>
            </a:r>
            <a:r>
              <a:rPr lang="nl-NL" sz="3200" dirty="0" err="1" smtClean="0"/>
              <a:t>PROGRAMMeer</a:t>
            </a:r>
            <a:r>
              <a:rPr lang="nl-NL" sz="4000" dirty="0" smtClean="0"/>
              <a:t/>
            </a:r>
            <a:br>
              <a:rPr lang="nl-NL" sz="4000" dirty="0" smtClean="0"/>
            </a:br>
            <a:r>
              <a:rPr lang="nl-NL" sz="3200" dirty="0" smtClean="0"/>
              <a:t>Les</a:t>
            </a:r>
            <a:endParaRPr lang="nl-NL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Door: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FF0000"/>
                </a:solidFill>
              </a:rPr>
              <a:t>Onderwerp:</a:t>
            </a:r>
          </a:p>
          <a:p>
            <a:r>
              <a:rPr lang="nl-NL" sz="2800" dirty="0" smtClean="0">
                <a:solidFill>
                  <a:srgbClr val="FF0000"/>
                </a:solidFill>
              </a:rPr>
              <a:t>Tastsensor</a:t>
            </a:r>
            <a:endParaRPr lang="nl-NL" sz="28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76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mtClean="0"/>
              <a:t>Oplossing</a:t>
            </a:r>
            <a:r>
              <a:rPr lang="nl-NL" smtClean="0"/>
              <a:t> opdracht </a:t>
            </a:r>
            <a:r>
              <a:rPr lang="nl-NL" smtClean="0"/>
              <a:t>1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pic>
        <p:nvPicPr>
          <p:cNvPr id="10" name="Tijdelijke aanduiding voor inhoud 9" descr="Touch1.ev3p Diagr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467" y="1269502"/>
            <a:ext cx="6206066" cy="4493902"/>
          </a:xfrm>
        </p:spPr>
      </p:pic>
    </p:spTree>
    <p:extLst>
      <p:ext uri="{BB962C8B-B14F-4D97-AF65-F5344CB8AC3E}">
        <p14:creationId xmlns:p14="http://schemas.microsoft.com/office/powerpoint/2010/main" xmlns="" val="77489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opdracht</a:t>
            </a:r>
            <a:r>
              <a:rPr lang="nl-NL" smtClean="0"/>
              <a:t> </a:t>
            </a:r>
            <a:r>
              <a:rPr lang="nl-NL" smtClean="0"/>
              <a:t>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r>
              <a:rPr lang="nl-NL" sz="2800" smtClean="0"/>
              <a:t>Programmeer</a:t>
            </a:r>
            <a:r>
              <a:rPr lang="nl-NL" sz="2800" smtClean="0"/>
              <a:t> je robot om rechtdoor te rijden totdat hij tegen de rand van een muur </a:t>
            </a:r>
            <a:r>
              <a:rPr lang="nl-NL" sz="2800" smtClean="0"/>
              <a:t>rijdt</a:t>
            </a:r>
            <a:r>
              <a:rPr lang="nl-NL" sz="2800" smtClean="0"/>
              <a:t>. Dan achteruit en 90 graden </a:t>
            </a:r>
            <a:r>
              <a:rPr lang="nl-NL" sz="2800" smtClean="0"/>
              <a:t>draaien.</a:t>
            </a:r>
            <a:endParaRPr lang="nl-NL" sz="28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0 </a:t>
            </a:r>
            <a:r>
              <a:rPr lang="nl-NL" smtClean="0"/>
              <a:t>= </a:t>
            </a:r>
            <a:r>
              <a:rPr lang="nl-NL" smtClean="0"/>
              <a:t>vrijgegeven</a:t>
            </a:r>
            <a:endParaRPr lang="nl-NL" smtClean="0"/>
          </a:p>
          <a:p>
            <a:r>
              <a:rPr lang="nl-NL" smtClean="0"/>
              <a:t>1 = </a:t>
            </a:r>
            <a:r>
              <a:rPr lang="nl-NL" smtClean="0"/>
              <a:t>ingedrukt</a:t>
            </a:r>
            <a:endParaRPr lang="nl-NL" smtClean="0"/>
          </a:p>
          <a:p>
            <a:r>
              <a:rPr lang="nl-NL" smtClean="0"/>
              <a:t>2 = </a:t>
            </a:r>
            <a:r>
              <a:rPr lang="nl-NL" smtClean="0"/>
              <a:t>geraakt</a:t>
            </a:r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smtClean="0"/>
              <a:t>Tip</a:t>
            </a:r>
            <a:r>
              <a:rPr lang="nl-NL" b="1" smtClean="0"/>
              <a:t>: </a:t>
            </a:r>
            <a:r>
              <a:rPr lang="nl-NL" smtClean="0"/>
              <a:t>Je combineet Richting veranderen + draaien + Wacht </a:t>
            </a:r>
            <a:r>
              <a:rPr lang="nl-NL" smtClean="0"/>
              <a:t>blok</a:t>
            </a: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2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Oplossing</a:t>
            </a:r>
            <a:r>
              <a:rPr lang="nl-NL" smtClean="0"/>
              <a:t> opracht </a:t>
            </a:r>
            <a:r>
              <a:rPr lang="nl-NL" smtClean="0"/>
              <a:t>2</a:t>
            </a:r>
            <a:endParaRPr lang="nl-NL"/>
          </a:p>
        </p:txBody>
      </p:sp>
      <p:pic>
        <p:nvPicPr>
          <p:cNvPr id="8" name="Tijdelijke aanduiding voor inhoud 7" descr="Touch2.ev3p Diagr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867" y="1413802"/>
            <a:ext cx="6543526" cy="45189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DISCUSSie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>
            <a:normAutofit/>
          </a:bodyPr>
          <a:lstStyle/>
          <a:p>
            <a:r>
              <a:rPr lang="nl-NL" dirty="0" smtClean="0"/>
              <a:t>Waarom gebruikte je MOTOR aan voor deze opdracht?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	</a:t>
            </a:r>
            <a:r>
              <a:rPr lang="nl-NL" b="0" dirty="0" smtClean="0">
                <a:solidFill>
                  <a:srgbClr val="FF0000"/>
                </a:solidFill>
              </a:rPr>
              <a:t>Je wil de sensorwaarde lezen terwijl de motor aan is.</a:t>
            </a:r>
            <a:endParaRPr lang="nl-NL" dirty="0" smtClean="0">
              <a:solidFill>
                <a:srgbClr val="FF0000"/>
              </a:solidFill>
            </a:endParaRPr>
          </a:p>
          <a:p>
            <a:r>
              <a:rPr lang="nl-NL" dirty="0" smtClean="0"/>
              <a:t>Waarom gebruiken we het Wachten op blok in deze opdracht?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	</a:t>
            </a:r>
            <a:r>
              <a:rPr lang="nl-NL" b="0" dirty="0" smtClean="0">
                <a:solidFill>
                  <a:srgbClr val="FF0000"/>
                </a:solidFill>
              </a:rPr>
              <a:t>We moeten programmeren om te wachten op de juiste waarde</a:t>
            </a:r>
          </a:p>
          <a:p>
            <a:r>
              <a:rPr lang="nl-NL" dirty="0" smtClean="0"/>
              <a:t>Wat is het verschil tussen </a:t>
            </a:r>
            <a:r>
              <a:rPr lang="nl-NL" dirty="0" smtClean="0"/>
              <a:t>INGEDRUKT</a:t>
            </a:r>
            <a:r>
              <a:rPr lang="nl-NL" dirty="0" smtClean="0"/>
              <a:t>, VRIJGEGEVEN EN GERAAKT?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	</a:t>
            </a:r>
            <a:r>
              <a:rPr lang="nl-NL" b="0" dirty="0" smtClean="0">
                <a:solidFill>
                  <a:srgbClr val="FF0000"/>
                </a:solidFill>
              </a:rPr>
              <a:t>INGEDRUKT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b="0" dirty="0" smtClean="0">
                <a:solidFill>
                  <a:srgbClr val="FF0000"/>
                </a:solidFill>
              </a:rPr>
              <a:t>= </a:t>
            </a:r>
            <a:r>
              <a:rPr lang="nl-NL" b="0" dirty="0" smtClean="0">
                <a:solidFill>
                  <a:srgbClr val="FF0000"/>
                </a:solidFill>
              </a:rPr>
              <a:t>ingedrukt,</a:t>
            </a:r>
            <a:r>
              <a:rPr lang="nl-NL" b="0" dirty="0" smtClean="0">
                <a:solidFill>
                  <a:srgbClr val="FF0000"/>
                </a:solidFill>
              </a:rPr>
              <a:t> VRIJGEGEVEN = niet ingedrukt, </a:t>
            </a:r>
            <a:br>
              <a:rPr lang="nl-NL" b="0" dirty="0" smtClean="0">
                <a:solidFill>
                  <a:srgbClr val="FF0000"/>
                </a:solidFill>
              </a:rPr>
            </a:br>
            <a:r>
              <a:rPr lang="nl-NL" b="0" dirty="0" smtClean="0">
                <a:solidFill>
                  <a:srgbClr val="FF0000"/>
                </a:solidFill>
              </a:rPr>
              <a:t>	GERAAKT = ingedrukt en kortgeleden vrijgegeven</a:t>
            </a:r>
            <a:endParaRPr lang="nl-NL" dirty="0" smtClean="0">
              <a:solidFill>
                <a:srgbClr val="FF0000"/>
              </a:solidFill>
            </a:endParaRPr>
          </a:p>
          <a:p>
            <a:r>
              <a:rPr lang="nl-NL" dirty="0" smtClean="0"/>
              <a:t>In welke situaties zou deze willen gebruiken</a:t>
            </a:r>
            <a:r>
              <a:rPr lang="nl-NL" dirty="0" smtClean="0"/>
              <a:t>?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	</a:t>
            </a:r>
            <a:r>
              <a:rPr lang="nl-NL" b="0" dirty="0" smtClean="0">
                <a:solidFill>
                  <a:srgbClr val="FF0000"/>
                </a:solidFill>
              </a:rPr>
              <a:t>INGEDRUKT = tegen een muur rijden, GERAAKT = met de hand aangetikt, </a:t>
            </a:r>
            <a:r>
              <a:rPr lang="nl-NL" b="0" dirty="0" smtClean="0">
                <a:solidFill>
                  <a:srgbClr val="FF0000"/>
                </a:solidFill>
              </a:rPr>
              <a:t>VRIJGEGEVEN</a:t>
            </a:r>
            <a:r>
              <a:rPr lang="nl-NL" b="0" dirty="0" smtClean="0">
                <a:solidFill>
                  <a:srgbClr val="FF0000"/>
                </a:solidFill>
              </a:rPr>
              <a:t> = hij raakt de muur niet meer aan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les is gemaakt door </a:t>
            </a:r>
            <a:r>
              <a:rPr lang="nl-NL" sz="1800" dirty="0" err="1" smtClean="0"/>
              <a:t>Sanjay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and </a:t>
            </a:r>
            <a:r>
              <a:rPr lang="nl-NL" sz="1800" dirty="0" err="1" smtClean="0"/>
              <a:t>Arvind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van </a:t>
            </a:r>
            <a:r>
              <a:rPr lang="nl-NL" sz="1800" dirty="0" err="1" smtClean="0"/>
              <a:t>Droids</a:t>
            </a:r>
            <a:r>
              <a:rPr lang="nl-NL" sz="1800" dirty="0" smtClean="0"/>
              <a:t> </a:t>
            </a:r>
            <a:r>
              <a:rPr lang="nl-NL" sz="1800" dirty="0" err="1" smtClean="0"/>
              <a:t>Robotics</a:t>
            </a:r>
            <a:r>
              <a:rPr lang="nl-NL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Meer lessen zijn beschikbaar op www.ev3lessons.com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Auteurs email: </a:t>
            </a:r>
            <a:r>
              <a:rPr lang="nl-NL" sz="1800" dirty="0" smtClean="0">
                <a:hlinkClick r:id="rId2"/>
              </a:rPr>
              <a:t>team@</a:t>
            </a:r>
            <a:r>
              <a:rPr lang="nl-NL" sz="1800" dirty="0" err="1" smtClean="0">
                <a:hlinkClick r:id="rId2"/>
              </a:rPr>
              <a:t>droidsrobotics.org</a:t>
            </a:r>
            <a:endParaRPr lang="en-US" sz="18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doelstellingen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Leren hoe je de tastsensor gebruikt.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Leren hoe je het Wacht op blok gebruikt.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Het verschil leren tussen een wacht op blok en sensorblokken.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Leren wanneer je bij beweegblokken de modus “aan” gebruikt.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sensor?</a:t>
            </a:r>
            <a:endParaRPr lang="nl-N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Een sensor laat een EV3 programma gegevens meten en verzamelen over zijn omgeving.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De EV3 heeft de volgende sensoren :</a:t>
            </a:r>
          </a:p>
          <a:p>
            <a:pPr marL="800100" lvl="1" indent="-342900"/>
            <a:r>
              <a:rPr lang="nl-NL" dirty="0" smtClean="0">
                <a:solidFill>
                  <a:srgbClr val="00B050"/>
                </a:solidFill>
              </a:rPr>
              <a:t>Kleur – meet kleuren en grijstinten</a:t>
            </a:r>
          </a:p>
          <a:p>
            <a:pPr marL="800100" lvl="1" indent="-342900"/>
            <a:r>
              <a:rPr lang="nl-NL" dirty="0" err="1" smtClean="0">
                <a:solidFill>
                  <a:srgbClr val="00B050"/>
                </a:solidFill>
              </a:rPr>
              <a:t>Gyro</a:t>
            </a:r>
            <a:r>
              <a:rPr lang="nl-NL" dirty="0" smtClean="0">
                <a:solidFill>
                  <a:srgbClr val="00B050"/>
                </a:solidFill>
              </a:rPr>
              <a:t> – meet omwentelingen van de robot</a:t>
            </a:r>
          </a:p>
          <a:p>
            <a:pPr marL="800100" lvl="1" indent="-342900"/>
            <a:r>
              <a:rPr lang="nl-NL" dirty="0" smtClean="0">
                <a:solidFill>
                  <a:srgbClr val="00B050"/>
                </a:solidFill>
              </a:rPr>
              <a:t>Ultrasone – meet de afstand tot een object.</a:t>
            </a:r>
          </a:p>
          <a:p>
            <a:pPr marL="800100" lvl="1" indent="-342900"/>
            <a:r>
              <a:rPr lang="nl-NL" dirty="0" smtClean="0">
                <a:solidFill>
                  <a:srgbClr val="00B050"/>
                </a:solidFill>
              </a:rPr>
              <a:t>Tast – meet het contact met een object.</a:t>
            </a:r>
          </a:p>
          <a:p>
            <a:pPr marL="800100" lvl="1" indent="-342900"/>
            <a:r>
              <a:rPr lang="nl-NL" dirty="0" smtClean="0"/>
              <a:t>Infrarood – meet IR afstandsignalen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Afbeeldingen van</a:t>
            </a:r>
            <a:r>
              <a:rPr lang="en-US" sz="1100" dirty="0" smtClean="0"/>
              <a:t>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16095" y="1630255"/>
            <a:ext cx="20462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Onze lessen behandelen de 4 sensoren in het groen.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xmlns="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WAT </a:t>
            </a:r>
            <a:r>
              <a:rPr lang="nl-NL" smtClean="0"/>
              <a:t>IS een </a:t>
            </a:r>
            <a:r>
              <a:rPr lang="nl-NL" smtClean="0"/>
              <a:t>tastsensor?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De tastsensor detecteert wanneer de rode knop van de sensor ingedrukt of vrijgegeven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Met deze informatie kan je een </a:t>
            </a:r>
            <a:r>
              <a:rPr lang="nl-NL" b="0" dirty="0" err="1" smtClean="0"/>
              <a:t>aktie</a:t>
            </a:r>
            <a:r>
              <a:rPr lang="nl-NL" b="0" dirty="0" smtClean="0"/>
              <a:t> programmeren. </a:t>
            </a:r>
          </a:p>
          <a:p>
            <a:pPr algn="r"/>
            <a:r>
              <a:rPr lang="nl-NL" b="0" dirty="0" smtClean="0"/>
              <a:t>	</a:t>
            </a:r>
            <a:r>
              <a:rPr lang="nl-NL" dirty="0" smtClean="0"/>
              <a:t>vrijgegeven</a:t>
            </a:r>
          </a:p>
          <a:p>
            <a:pPr algn="r"/>
            <a:r>
              <a:rPr lang="nl-NL" dirty="0" smtClean="0"/>
              <a:t>	ingedrukt</a:t>
            </a:r>
          </a:p>
          <a:p>
            <a:pPr algn="r"/>
            <a:r>
              <a:rPr lang="nl-NL" dirty="0" smtClean="0"/>
              <a:t>(ingedrukt en net weer vrijgegeven) geraakt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Wanneer kun je deze sensor gebruiken?</a:t>
            </a:r>
          </a:p>
          <a:p>
            <a:pPr marL="800100" lvl="1" indent="-342900"/>
            <a:r>
              <a:rPr lang="nl-NL" b="0" dirty="0" smtClean="0"/>
              <a:t>Nuttig </a:t>
            </a:r>
            <a:r>
              <a:rPr lang="nl-NL" dirty="0" smtClean="0"/>
              <a:t>om te </a:t>
            </a:r>
            <a:r>
              <a:rPr lang="nl-NL" dirty="0" err="1" smtClean="0"/>
              <a:t>programmer</a:t>
            </a:r>
            <a:r>
              <a:rPr lang="nl-NL" b="0" dirty="0" smtClean="0"/>
              <a:t> “beweeg tot tastsensor is ingedrukt/vrijgegeven</a:t>
            </a:r>
            <a:r>
              <a:rPr lang="nl-NL" dirty="0" smtClean="0"/>
              <a:t>/geraakt</a:t>
            </a:r>
            <a:r>
              <a:rPr lang="nl-NL" b="0" dirty="0" smtClean="0"/>
              <a:t>”</a:t>
            </a:r>
          </a:p>
          <a:p>
            <a:pPr marL="800100" lvl="1" indent="-342900"/>
            <a:r>
              <a:rPr lang="nl-NL" b="0" dirty="0" smtClean="0"/>
              <a:t>Als je bijvoorbeeld een tastsensor voorop je robot  hebt zitten, kun je de robot laten stoppen als hij ergens tegen aan rijdt.</a:t>
            </a:r>
          </a:p>
          <a:p>
            <a:pPr marL="800100" lvl="1" indent="-342900"/>
            <a:r>
              <a:rPr lang="nl-NL" dirty="0" smtClean="0"/>
              <a:t>Je kunt ook je programma starten of stoppen als de tastsensor wordt ingedrukt.</a:t>
            </a:r>
            <a:endParaRPr lang="nl-NL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221" r="21771" b="11300"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24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>
            <a:normAutofit/>
          </a:bodyPr>
          <a:lstStyle/>
          <a:p>
            <a:r>
              <a:rPr lang="nl-NL" smtClean="0"/>
              <a:t>Wat</a:t>
            </a:r>
            <a:r>
              <a:rPr lang="nl-NL" smtClean="0"/>
              <a:t> betekent </a:t>
            </a:r>
            <a:r>
              <a:rPr lang="nl-NL" smtClean="0"/>
              <a:t>“geraakt</a:t>
            </a:r>
            <a:r>
              <a:rPr lang="nl-NL" smtClean="0"/>
              <a:t>”? </a:t>
            </a:r>
            <a:r>
              <a:rPr lang="nl-NL" smtClean="0"/>
              <a:t>*</a:t>
            </a:r>
            <a:endParaRPr lang="nl-NL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28856351"/>
              </p:ext>
            </p:extLst>
          </p:nvPr>
        </p:nvGraphicFramePr>
        <p:xfrm>
          <a:off x="457201" y="2466975"/>
          <a:ext cx="7958036" cy="3269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/>
                <a:gridCol w="3934964"/>
                <a:gridCol w="1112762"/>
                <a:gridCol w="1103690"/>
                <a:gridCol w="98573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Tijd</a:t>
                      </a:r>
                      <a:endParaRPr lang="nl-NL" sz="1400" noProof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Aktie</a:t>
                      </a:r>
                      <a:endParaRPr lang="nl-NL" sz="1400" noProof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ingedrukt</a:t>
                      </a:r>
                      <a:endParaRPr lang="nl-NL" sz="1400" noProof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Vrijgegeven</a:t>
                      </a:r>
                      <a:endParaRPr lang="nl-NL" sz="1400" noProof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geraakt</a:t>
                      </a:r>
                      <a:endParaRPr lang="nl-NL" sz="1400" noProof="0">
                        <a:effectLst/>
                      </a:endParaRPr>
                    </a:p>
                  </a:txBody>
                  <a:tcPr marL="62703" marR="15676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1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noProof="0" smtClean="0">
                          <a:effectLst/>
                        </a:rPr>
                        <a:t>Knop</a:t>
                      </a:r>
                      <a:r>
                        <a:rPr lang="nl-NL" sz="1400" baseline="0" noProof="0" smtClean="0">
                          <a:effectLst/>
                        </a:rPr>
                        <a:t> start vrijgegeven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Niet</a:t>
                      </a:r>
                      <a:r>
                        <a:rPr lang="nl-NL" sz="1400" baseline="0" noProof="0" smtClean="0">
                          <a:effectLst/>
                        </a:rPr>
                        <a:t> 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Niet 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2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noProof="0" smtClean="0">
                          <a:effectLst/>
                        </a:rPr>
                        <a:t>Knop</a:t>
                      </a:r>
                      <a:r>
                        <a:rPr lang="nl-NL" sz="1400" baseline="0" noProof="0" smtClean="0">
                          <a:effectLst/>
                        </a:rPr>
                        <a:t> is ingedrukt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Niet 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Niet 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3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noProof="0" smtClean="0">
                          <a:effectLst/>
                        </a:rPr>
                        <a:t>Knop is ingedrukt </a:t>
                      </a:r>
                      <a:r>
                        <a:rPr lang="nl-NL" sz="1400" baseline="0" noProof="0" smtClean="0">
                          <a:effectLst/>
                        </a:rPr>
                        <a:t> en programma leest waarde</a:t>
                      </a:r>
                      <a:r>
                        <a:rPr lang="nl-NL" sz="1400" noProof="0" smtClean="0">
                          <a:effectLst/>
                        </a:rPr>
                        <a:t> sensor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Niet 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b="1" u="sng" noProof="0" smtClean="0">
                          <a:solidFill>
                            <a:schemeClr val="tx2"/>
                          </a:solidFill>
                          <a:effectLst/>
                        </a:rPr>
                        <a:t>Waar</a:t>
                      </a:r>
                      <a:endParaRPr lang="nl-NL" sz="1400" b="1" u="sng" noProof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4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noProof="0" smtClean="0">
                          <a:effectLst/>
                        </a:rPr>
                        <a:t>Knop is nog steeds vrijgegeven en het programma test de tastsensor weer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Niet 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Niet 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5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noProof="0" smtClean="0">
                          <a:effectLst/>
                        </a:rPr>
                        <a:t>Knop wordt een 2e keer ingedrukt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Niet 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Niet 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6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noProof="0" smtClean="0">
                          <a:effectLst/>
                        </a:rPr>
                        <a:t>Knop is vrijgegeven,</a:t>
                      </a:r>
                      <a:r>
                        <a:rPr lang="nl-NL" sz="1400" baseline="0" noProof="0" smtClean="0">
                          <a:effectLst/>
                        </a:rPr>
                        <a:t> maar het programma leest de sensor de sensor niet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nl-NL" noProof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nl-NL" noProof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nl-NL" noProof="0"/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200</a:t>
                      </a:r>
                      <a:r>
                        <a:rPr lang="nl-NL" sz="1400" baseline="0" noProof="0" smtClean="0">
                          <a:effectLst/>
                        </a:rPr>
                        <a:t> sec later…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noProof="0" smtClean="0">
                          <a:effectLst/>
                        </a:rPr>
                        <a:t>Programma leest</a:t>
                      </a:r>
                      <a:r>
                        <a:rPr lang="nl-NL" sz="1400" baseline="0" noProof="0" smtClean="0">
                          <a:effectLst/>
                        </a:rPr>
                        <a:t>  </a:t>
                      </a:r>
                      <a:r>
                        <a:rPr lang="nl-NL" sz="1400" noProof="0" smtClean="0">
                          <a:effectLst/>
                        </a:rPr>
                        <a:t>sensor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Niet 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b="1" u="sng" noProof="0" smtClean="0">
                          <a:solidFill>
                            <a:schemeClr val="tx2"/>
                          </a:solidFill>
                          <a:effectLst/>
                        </a:rPr>
                        <a:t>Waar</a:t>
                      </a:r>
                      <a:endParaRPr lang="nl-NL" sz="1400" b="1" u="sng" noProof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201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noProof="0" smtClean="0">
                          <a:effectLst/>
                        </a:rPr>
                        <a:t>Knop is nog</a:t>
                      </a:r>
                      <a:r>
                        <a:rPr lang="nl-NL" sz="1400" baseline="0" noProof="0" smtClean="0">
                          <a:effectLst/>
                        </a:rPr>
                        <a:t> steeds vrijgegeven en het programma test de tastsensor weer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Niet 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smtClean="0">
                          <a:effectLst/>
                        </a:rPr>
                        <a:t>Waar</a:t>
                      </a:r>
                      <a:endParaRPr lang="nl-NL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400" noProof="0" dirty="0" smtClean="0">
                          <a:effectLst/>
                        </a:rPr>
                        <a:t>Niet waar</a:t>
                      </a:r>
                      <a:endParaRPr lang="nl-NL" sz="1400" noProof="0" dirty="0">
                        <a:effectLst/>
                      </a:endParaRPr>
                    </a:p>
                  </a:txBody>
                  <a:tcPr marL="15676" marR="62703" marT="15676" marB="15676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De sensor </a:t>
            </a:r>
            <a:r>
              <a:rPr lang="nl-NL" smtClean="0"/>
              <a:t>is eigenlijk een Waar/Niet waar </a:t>
            </a:r>
            <a:r>
              <a:rPr lang="nl-NL" smtClean="0"/>
              <a:t>schakelaar</a:t>
            </a:r>
            <a:endParaRPr lang="nl-NL" smtClean="0"/>
          </a:p>
          <a:p>
            <a:r>
              <a:rPr lang="nl-NL" smtClean="0"/>
              <a:t>“Geraakt</a:t>
            </a:r>
            <a:r>
              <a:rPr lang="nl-NL" smtClean="0"/>
              <a:t>” kan tricky </a:t>
            </a:r>
            <a:r>
              <a:rPr lang="nl-NL" smtClean="0"/>
              <a:t>zijn</a:t>
            </a:r>
            <a:r>
              <a:rPr lang="nl-NL" smtClean="0"/>
              <a:t>.  Wat moeten de condities voor de sensor zijn om de waarde </a:t>
            </a:r>
            <a:r>
              <a:rPr lang="nl-NL" smtClean="0"/>
              <a:t>“geraakt</a:t>
            </a:r>
            <a:r>
              <a:rPr lang="nl-NL" smtClean="0"/>
              <a:t>” te </a:t>
            </a:r>
            <a:r>
              <a:rPr lang="nl-NL" smtClean="0"/>
              <a:t>lezen?</a:t>
            </a:r>
            <a:endParaRPr lang="nl-NL" smtClean="0"/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68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nl-NL" dirty="0" smtClean="0"/>
              <a:t>Gebaseerd op het Lego EV3 helpscherm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6342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nl-NL" smtClean="0"/>
              <a:t>Hoe programmeer je met de </a:t>
            </a:r>
            <a:r>
              <a:rPr lang="nl-NL" smtClean="0"/>
              <a:t>tastsensor?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/>
          </a:bodyPr>
          <a:lstStyle/>
          <a:p>
            <a:r>
              <a:rPr lang="nl-NL" b="0" u="sng" smtClean="0"/>
              <a:t>Gele</a:t>
            </a:r>
            <a:r>
              <a:rPr lang="nl-NL" b="0" u="sng" smtClean="0"/>
              <a:t> </a:t>
            </a:r>
            <a:r>
              <a:rPr lang="nl-NL" b="0" u="sng" smtClean="0"/>
              <a:t>tabblad</a:t>
            </a:r>
            <a:r>
              <a:rPr lang="nl-NL" b="0" u="sng" smtClean="0"/>
              <a:t>: </a:t>
            </a:r>
            <a:r>
              <a:rPr lang="nl-NL" b="0" u="sng" smtClean="0"/>
              <a:t>Sensorblokken</a:t>
            </a:r>
            <a:endParaRPr lang="nl-NL" b="0" u="sng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smtClean="0"/>
              <a:t>Gebruiken om sensorwaardes te lezen en te </a:t>
            </a:r>
            <a:r>
              <a:rPr lang="nl-NL" b="0" smtClean="0"/>
              <a:t>vergelijken</a:t>
            </a:r>
            <a:endParaRPr lang="nl-NL" b="0" smtClean="0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439046"/>
            <a:ext cx="7146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smtClean="0">
                <a:ln>
                  <a:solidFill>
                    <a:srgbClr val="FF6600"/>
                  </a:solidFill>
                </a:ln>
              </a:rPr>
              <a:t>In deze les gebruiken we het </a:t>
            </a:r>
            <a:endParaRPr lang="nl-NL" sz="2800" b="1" smtClean="0">
              <a:ln>
                <a:solidFill>
                  <a:srgbClr val="FF6600"/>
                </a:solidFill>
              </a:ln>
            </a:endParaRPr>
          </a:p>
          <a:p>
            <a:pPr algn="ctr"/>
            <a:r>
              <a:rPr lang="nl-NL" sz="2800" b="1" smtClean="0">
                <a:ln>
                  <a:solidFill>
                    <a:srgbClr val="FF6600"/>
                  </a:solidFill>
                </a:ln>
              </a:rPr>
              <a:t>Wacht voor </a:t>
            </a:r>
            <a:r>
              <a:rPr lang="nl-NL" sz="2800" b="1" smtClean="0">
                <a:ln>
                  <a:solidFill>
                    <a:srgbClr val="FF6600"/>
                  </a:solidFill>
                </a:ln>
              </a:rPr>
              <a:t>blok</a:t>
            </a:r>
            <a:endParaRPr lang="nl-NL" sz="2800" b="1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92114" y="2720731"/>
            <a:ext cx="2282426" cy="2359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0" u="sng" dirty="0" smtClean="0"/>
              <a:t>Oranje tabblad: Wacht voor blok</a:t>
            </a:r>
          </a:p>
          <a:p>
            <a:pPr lvl="1"/>
            <a:r>
              <a:rPr lang="nl-NL" dirty="0" smtClean="0"/>
              <a:t>Gebruiken om te wachten op een sensorwaarde of op een bepaalde tijd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221" r="21771" b="11300"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" y="1205345"/>
            <a:ext cx="8114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smtClean="0">
                <a:solidFill>
                  <a:srgbClr val="FF0000"/>
                </a:solidFill>
              </a:rPr>
              <a:t>Er</a:t>
            </a:r>
            <a:r>
              <a:rPr lang="nl-NL" sz="2000" b="1" smtClean="0">
                <a:solidFill>
                  <a:srgbClr val="FF0000"/>
                </a:solidFill>
              </a:rPr>
              <a:t> is een tastsensorblok in het gele </a:t>
            </a:r>
            <a:r>
              <a:rPr lang="nl-NL" sz="2000" b="1" smtClean="0">
                <a:solidFill>
                  <a:srgbClr val="FF0000"/>
                </a:solidFill>
              </a:rPr>
              <a:t>tabblad</a:t>
            </a:r>
            <a:r>
              <a:rPr lang="nl-NL" sz="2000" b="1" smtClean="0">
                <a:solidFill>
                  <a:srgbClr val="FF0000"/>
                </a:solidFill>
              </a:rPr>
              <a:t>, maar er is ook een Wacht op de tastsensor blok in het oranje </a:t>
            </a:r>
            <a:r>
              <a:rPr lang="nl-NL" sz="2000" b="1" smtClean="0">
                <a:solidFill>
                  <a:srgbClr val="FF0000"/>
                </a:solidFill>
              </a:rPr>
              <a:t>tabblad</a:t>
            </a:r>
            <a:r>
              <a:rPr lang="nl-NL" sz="2000" b="1" smtClean="0">
                <a:solidFill>
                  <a:srgbClr val="FF0000"/>
                </a:solidFill>
              </a:rPr>
              <a:t>. Wat is het </a:t>
            </a:r>
            <a:r>
              <a:rPr lang="nl-NL" sz="2000" b="1" smtClean="0">
                <a:solidFill>
                  <a:srgbClr val="FF0000"/>
                </a:solidFill>
              </a:rPr>
              <a:t>verschil???????!</a:t>
            </a:r>
            <a:endParaRPr lang="nl-NL" sz="2000" b="1" smtClean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28" y="3175784"/>
            <a:ext cx="220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44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7858" y="2114580"/>
            <a:ext cx="2191430" cy="1517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>
            <a:normAutofit fontScale="90000"/>
          </a:bodyPr>
          <a:lstStyle/>
          <a:p>
            <a:r>
              <a:rPr lang="nl-NL" smtClean="0"/>
              <a:t>tip voor richting veranderen blokken met </a:t>
            </a:r>
            <a:r>
              <a:rPr lang="nl-NL" smtClean="0"/>
              <a:t>sensoren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207"/>
            <a:ext cx="5505752" cy="4525963"/>
          </a:xfrm>
        </p:spPr>
        <p:txBody>
          <a:bodyPr>
            <a:normAutofit/>
          </a:bodyPr>
          <a:lstStyle/>
          <a:p>
            <a:r>
              <a:rPr lang="nl-NL" smtClean="0"/>
              <a:t>De </a:t>
            </a:r>
            <a:r>
              <a:rPr lang="nl-NL" smtClean="0"/>
              <a:t>motor </a:t>
            </a:r>
            <a:r>
              <a:rPr lang="nl-NL" smtClean="0"/>
              <a:t>“aan</a:t>
            </a:r>
            <a:r>
              <a:rPr lang="nl-NL" smtClean="0"/>
              <a:t>” of </a:t>
            </a:r>
            <a:r>
              <a:rPr lang="nl-NL" smtClean="0"/>
              <a:t>“uit</a:t>
            </a:r>
            <a:r>
              <a:rPr lang="nl-NL" smtClean="0"/>
              <a:t>” </a:t>
            </a:r>
            <a:r>
              <a:rPr lang="nl-NL" smtClean="0"/>
              <a:t>laten</a:t>
            </a:r>
            <a:endParaRPr lang="nl-NL" smtClean="0"/>
          </a:p>
          <a:p>
            <a:r>
              <a:rPr lang="nl-NL" smtClean="0"/>
              <a:t>Waarom </a:t>
            </a:r>
            <a:r>
              <a:rPr lang="nl-NL" smtClean="0"/>
              <a:t>“aan</a:t>
            </a:r>
            <a:r>
              <a:rPr lang="nl-NL" smtClean="0"/>
              <a:t>” gebruiken in plaats van </a:t>
            </a:r>
            <a:r>
              <a:rPr lang="nl-NL" smtClean="0"/>
              <a:t>“graden”?</a:t>
            </a:r>
            <a:endParaRPr lang="nl-NL" smtClean="0"/>
          </a:p>
          <a:p>
            <a:pPr lvl="1"/>
            <a:r>
              <a:rPr lang="nl-NL" smtClean="0"/>
              <a:t>Het programma een andere taak laten </a:t>
            </a:r>
            <a:r>
              <a:rPr lang="nl-NL" smtClean="0"/>
              <a:t>doen</a:t>
            </a:r>
            <a:r>
              <a:rPr lang="nl-NL" smtClean="0"/>
              <a:t>, zoals het lezen van een </a:t>
            </a:r>
            <a:r>
              <a:rPr lang="nl-NL" smtClean="0"/>
              <a:t>sensor</a:t>
            </a:r>
            <a:r>
              <a:rPr lang="nl-NL" smtClean="0"/>
              <a:t>, terwijl hij </a:t>
            </a:r>
            <a:r>
              <a:rPr lang="nl-NL" smtClean="0"/>
              <a:t>rijdt.</a:t>
            </a:r>
            <a:endParaRPr lang="nl-NL" smtClean="0"/>
          </a:p>
          <a:p>
            <a:endParaRPr lang="nl-NL" smtClean="0"/>
          </a:p>
          <a:p>
            <a:pPr lvl="1"/>
            <a:endParaRPr lang="nl-NL" smtClean="0"/>
          </a:p>
        </p:txBody>
      </p:sp>
      <p:pic>
        <p:nvPicPr>
          <p:cNvPr id="8" name="Picture 7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4170" y="1437817"/>
            <a:ext cx="3145906" cy="39073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677793" y="3097936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44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Instructie</a:t>
            </a:r>
            <a:r>
              <a:rPr lang="nl-NL" smtClean="0"/>
              <a:t> </a:t>
            </a:r>
            <a:r>
              <a:rPr lang="nl-NL" smtClean="0"/>
              <a:t>leraar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5364"/>
            <a:ext cx="8245474" cy="4373563"/>
          </a:xfrm>
        </p:spPr>
        <p:txBody>
          <a:bodyPr/>
          <a:lstStyle/>
          <a:p>
            <a:r>
              <a:rPr lang="nl-NL" smtClean="0"/>
              <a:t>Opdrachten</a:t>
            </a:r>
            <a:r>
              <a:rPr lang="nl-NL" smtClean="0"/>
              <a:t> staan op dia 9 en </a:t>
            </a:r>
            <a:r>
              <a:rPr lang="nl-NL" smtClean="0"/>
              <a:t>11</a:t>
            </a:r>
            <a:endParaRPr lang="nl-NL" smtClean="0"/>
          </a:p>
          <a:p>
            <a:r>
              <a:rPr lang="nl-NL" smtClean="0"/>
              <a:t>Oplossingen van de opdrachten staan op dia 10 en </a:t>
            </a:r>
            <a:r>
              <a:rPr lang="nl-NL" smtClean="0"/>
              <a:t>12</a:t>
            </a:r>
            <a:endParaRPr lang="nl-NL" smtClean="0"/>
          </a:p>
          <a:p>
            <a:r>
              <a:rPr lang="nl-NL" smtClean="0"/>
              <a:t>Discussie staat op dia </a:t>
            </a:r>
            <a:r>
              <a:rPr lang="nl-NL" smtClean="0"/>
              <a:t>13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827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Opdracht</a:t>
            </a:r>
            <a:r>
              <a:rPr lang="nl-NL" smtClean="0"/>
              <a:t> </a:t>
            </a:r>
            <a:r>
              <a:rPr lang="nl-NL" smtClean="0"/>
              <a:t>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nl-NL" sz="2800" smtClean="0"/>
              <a:t>Programmeer</a:t>
            </a:r>
            <a:r>
              <a:rPr lang="nl-NL" sz="2800" smtClean="0"/>
              <a:t> je robot om rechtdoor te rijden totdat je de sensor met je hand </a:t>
            </a:r>
            <a:r>
              <a:rPr lang="nl-NL" sz="2800" smtClean="0"/>
              <a:t>aanraakt.</a:t>
            </a:r>
            <a:endParaRPr lang="nl-NL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0 </a:t>
            </a:r>
            <a:r>
              <a:rPr lang="nl-NL" smtClean="0"/>
              <a:t>= </a:t>
            </a:r>
            <a:r>
              <a:rPr lang="nl-NL" smtClean="0"/>
              <a:t>vrijgegeven</a:t>
            </a:r>
            <a:endParaRPr lang="nl-NL" smtClean="0"/>
          </a:p>
          <a:p>
            <a:r>
              <a:rPr lang="nl-NL" smtClean="0"/>
              <a:t>1 = </a:t>
            </a:r>
            <a:r>
              <a:rPr lang="nl-NL" smtClean="0"/>
              <a:t>ingedrukt</a:t>
            </a:r>
            <a:endParaRPr lang="nl-NL" smtClean="0"/>
          </a:p>
          <a:p>
            <a:r>
              <a:rPr lang="nl-NL" smtClean="0"/>
              <a:t>2 = </a:t>
            </a:r>
            <a:r>
              <a:rPr lang="nl-NL" smtClean="0"/>
              <a:t>geraakt</a:t>
            </a:r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smtClean="0"/>
              <a:t>Tip</a:t>
            </a:r>
            <a:r>
              <a:rPr lang="nl-NL" b="1" smtClean="0"/>
              <a:t>: </a:t>
            </a:r>
            <a:r>
              <a:rPr lang="nl-NL" smtClean="0"/>
              <a:t>je </a:t>
            </a:r>
            <a:r>
              <a:rPr lang="nl-NL" smtClean="0"/>
              <a:t>combineert</a:t>
            </a:r>
            <a:r>
              <a:rPr lang="nl-NL" smtClean="0"/>
              <a:t>: Richting veranderen + Wacht </a:t>
            </a:r>
            <a:r>
              <a:rPr lang="nl-NL" smtClean="0"/>
              <a:t>blok</a:t>
            </a: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73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6461</TotalTime>
  <Words>744</Words>
  <Application>Microsoft Office PowerPoint</Application>
  <PresentationFormat>Diavoorstelling (4:3)</PresentationFormat>
  <Paragraphs>152</Paragraphs>
  <Slides>14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Essential</vt:lpstr>
      <vt:lpstr> BEGINNER EV3 PROGRAMMeer Les</vt:lpstr>
      <vt:lpstr>doelstellingen</vt:lpstr>
      <vt:lpstr>Wat is een sensor?</vt:lpstr>
      <vt:lpstr>WAT IS een tastsensor?</vt:lpstr>
      <vt:lpstr>Wat betekent “geraakt”? *</vt:lpstr>
      <vt:lpstr>Hoe programmeer je met de tastsensor?</vt:lpstr>
      <vt:lpstr>tip voor richting veranderen blokken met sensoren</vt:lpstr>
      <vt:lpstr>Instructie leraar</vt:lpstr>
      <vt:lpstr>Opdracht 1</vt:lpstr>
      <vt:lpstr>Oplossing opdracht 1</vt:lpstr>
      <vt:lpstr>opdracht 2</vt:lpstr>
      <vt:lpstr>Oplossing opracht 2</vt:lpstr>
      <vt:lpstr>DISCUSSie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EV3 beginnersles</dc:title>
  <dc:creator>Irene Hulsen</dc:creator>
  <cp:lastModifiedBy>Hulsen 2</cp:lastModifiedBy>
  <cp:revision>13</cp:revision>
  <dcterms:created xsi:type="dcterms:W3CDTF">2014-08-07T02:19:13Z</dcterms:created>
  <dcterms:modified xsi:type="dcterms:W3CDTF">2015-04-15T20:01:08Z</dcterms:modified>
</cp:coreProperties>
</file>