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8"/>
  </p:notesMasterIdLst>
  <p:handoutMasterIdLst>
    <p:handoutMasterId r:id="rId9"/>
  </p:handoutMasterIdLst>
  <p:sldIdLst>
    <p:sldId id="258" r:id="rId2"/>
    <p:sldId id="281" r:id="rId3"/>
    <p:sldId id="279" r:id="rId4"/>
    <p:sldId id="282" r:id="rId5"/>
    <p:sldId id="280"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6" d="100"/>
          <a:sy n="106" d="100"/>
        </p:scale>
        <p:origin x="-112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pPr/>
              <a:t>4/30/2015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pPr/>
              <a:t>‹nr.›</a:t>
            </a:fld>
            <a:endParaRPr lang="en-US"/>
          </a:p>
        </p:txBody>
      </p:sp>
    </p:spTree>
    <p:extLst>
      <p:ext uri="{BB962C8B-B14F-4D97-AF65-F5344CB8AC3E}">
        <p14:creationId xmlns=""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pPr/>
              <a:t>4/30/2015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pPr/>
              <a:t>‹nr.›</a:t>
            </a:fld>
            <a:endParaRPr lang="en-US"/>
          </a:p>
        </p:txBody>
      </p:sp>
    </p:spTree>
    <p:extLst>
      <p:ext uri="{BB962C8B-B14F-4D97-AF65-F5344CB8AC3E}">
        <p14:creationId xmlns=""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pPr/>
              <a:t>1</a:t>
            </a:fld>
            <a:endParaRPr lang="en-US"/>
          </a:p>
        </p:txBody>
      </p:sp>
    </p:spTree>
    <p:extLst>
      <p:ext uri="{BB962C8B-B14F-4D97-AF65-F5344CB8AC3E}">
        <p14:creationId xmlns="" xmlns:p14="http://schemas.microsoft.com/office/powerpoint/2010/main" val="199409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FE02B3-D890-4E2A-B67D-5E0CD1734449}" type="datetime1">
              <a:rPr lang="en-US" smtClean="0"/>
              <a:pPr/>
              <a:t>4/30/2015</a:t>
            </a:fld>
            <a:endParaRPr lang="en-US"/>
          </a:p>
        </p:txBody>
      </p:sp>
      <p:sp>
        <p:nvSpPr>
          <p:cNvPr id="5" name="Footer Placeholder 4"/>
          <p:cNvSpPr>
            <a:spLocks noGrp="1"/>
          </p:cNvSpPr>
          <p:nvPr>
            <p:ph type="ftr" sz="quarter" idx="11"/>
          </p:nvPr>
        </p:nvSpPr>
        <p:spPr/>
        <p:txBody>
          <a:bodyPr/>
          <a:lstStyle/>
          <a:p>
            <a:r>
              <a:rPr lang="en-US" smtClean="0"/>
              <a:t>©2015 EV3Lessons.com, Last edit 1/29/2015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‹nr.›</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4B5F5E-ACBC-4AF1-904E-0C642379D0F0}" type="datetime1">
              <a:rPr lang="en-US" smtClean="0"/>
              <a:pPr/>
              <a:t>4/30/2015</a:t>
            </a:fld>
            <a:endParaRPr lang="en-US"/>
          </a:p>
        </p:txBody>
      </p:sp>
      <p:sp>
        <p:nvSpPr>
          <p:cNvPr id="6" name="Footer Placeholder 5"/>
          <p:cNvSpPr>
            <a:spLocks noGrp="1"/>
          </p:cNvSpPr>
          <p:nvPr>
            <p:ph type="ftr" sz="quarter" idx="11"/>
          </p:nvPr>
        </p:nvSpPr>
        <p:spPr/>
        <p:txBody>
          <a:bodyPr/>
          <a:lstStyle/>
          <a:p>
            <a:r>
              <a:rPr lang="en-US" smtClean="0"/>
              <a:t>©2015 EV3Lessons.com, Last edit 1/29/2015</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‹nr.›</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52159-21D2-4125-834E-61391E880E73}" type="datetime1">
              <a:rPr lang="en-US" smtClean="0"/>
              <a:pPr/>
              <a:t>4/30/2015</a:t>
            </a:fld>
            <a:endParaRPr lang="en-US"/>
          </a:p>
        </p:txBody>
      </p:sp>
      <p:sp>
        <p:nvSpPr>
          <p:cNvPr id="6" name="Footer Placeholder 5"/>
          <p:cNvSpPr>
            <a:spLocks noGrp="1"/>
          </p:cNvSpPr>
          <p:nvPr>
            <p:ph type="ftr" sz="quarter" idx="11"/>
          </p:nvPr>
        </p:nvSpPr>
        <p:spPr/>
        <p:txBody>
          <a:bodyPr/>
          <a:lstStyle/>
          <a:p>
            <a:r>
              <a:rPr lang="en-US" smtClean="0"/>
              <a:t>©2015 EV3Lessons.com, Last edit 1/29/2015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0BB2D-B033-4190-9A76-B6C1D54C9184}" type="datetime1">
              <a:rPr lang="en-US" smtClean="0"/>
              <a:pPr/>
              <a:t>4/30/2015</a:t>
            </a:fld>
            <a:endParaRPr lang="en-US" dirty="0"/>
          </a:p>
        </p:txBody>
      </p:sp>
      <p:sp>
        <p:nvSpPr>
          <p:cNvPr id="6" name="Footer Placeholder 5"/>
          <p:cNvSpPr>
            <a:spLocks noGrp="1"/>
          </p:cNvSpPr>
          <p:nvPr>
            <p:ph type="ftr" sz="quarter" idx="11"/>
          </p:nvPr>
        </p:nvSpPr>
        <p:spPr/>
        <p:txBody>
          <a:bodyPr/>
          <a:lstStyle/>
          <a:p>
            <a:r>
              <a:rPr lang="en-US" smtClean="0"/>
              <a:t>©2015 EV3Lessons.com, Last edit 1/29/2015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A8254C0-72B1-41A2-8FD1-1A7B2CA936D9}" type="datetime1">
              <a:rPr lang="en-US" smtClean="0"/>
              <a:pPr/>
              <a:t>4/30/2015</a:t>
            </a:fld>
            <a:endParaRPr lang="en-US" dirty="0"/>
          </a:p>
        </p:txBody>
      </p:sp>
      <p:sp>
        <p:nvSpPr>
          <p:cNvPr id="6" name="Footer Placeholder 5"/>
          <p:cNvSpPr>
            <a:spLocks noGrp="1"/>
          </p:cNvSpPr>
          <p:nvPr>
            <p:ph type="ftr" sz="quarter" idx="11"/>
          </p:nvPr>
        </p:nvSpPr>
        <p:spPr/>
        <p:txBody>
          <a:bodyPr/>
          <a:lstStyle/>
          <a:p>
            <a:r>
              <a:rPr lang="en-US" smtClean="0"/>
              <a:t>©2015 EV3Lessons.com, Last edit 1/29/2015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‹nr.›</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A2359-8521-48C3-A790-B9A28C0DD40E}" type="datetime1">
              <a:rPr lang="en-US" smtClean="0"/>
              <a:pPr/>
              <a:t>4/30/2015</a:t>
            </a:fld>
            <a:endParaRPr lang="en-US" dirty="0"/>
          </a:p>
        </p:txBody>
      </p:sp>
      <p:sp>
        <p:nvSpPr>
          <p:cNvPr id="6" name="Footer Placeholder 5"/>
          <p:cNvSpPr>
            <a:spLocks noGrp="1"/>
          </p:cNvSpPr>
          <p:nvPr>
            <p:ph type="ftr" sz="quarter" idx="11"/>
          </p:nvPr>
        </p:nvSpPr>
        <p:spPr/>
        <p:txBody>
          <a:bodyPr/>
          <a:lstStyle/>
          <a:p>
            <a:r>
              <a:rPr lang="en-US" smtClean="0"/>
              <a:t>©2015 EV3Lessons.com, Last edit 1/29/2015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‹nr.›</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835AA54-19A0-48E9-ACC6-6029249A454F}" type="datetime1">
              <a:rPr lang="en-US" smtClean="0"/>
              <a:pPr/>
              <a:t>4/30/2015</a:t>
            </a:fld>
            <a:endParaRPr lang="en-US"/>
          </a:p>
        </p:txBody>
      </p:sp>
      <p:sp>
        <p:nvSpPr>
          <p:cNvPr id="5" name="Footer Placeholder 4"/>
          <p:cNvSpPr>
            <a:spLocks noGrp="1"/>
          </p:cNvSpPr>
          <p:nvPr>
            <p:ph type="ftr" sz="quarter" idx="11"/>
          </p:nvPr>
        </p:nvSpPr>
        <p:spPr/>
        <p:txBody>
          <a:bodyPr/>
          <a:lstStyle/>
          <a:p>
            <a:r>
              <a:rPr lang="en-US" smtClean="0"/>
              <a:t>©2015 EV3Lessons.com, Last edit 1/29/2015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33C540-D469-450B-A419-F795167E6EF9}" type="datetime1">
              <a:rPr lang="en-US" smtClean="0"/>
              <a:pPr/>
              <a:t>4/30/2015</a:t>
            </a:fld>
            <a:endParaRPr lang="en-US"/>
          </a:p>
        </p:txBody>
      </p:sp>
      <p:sp>
        <p:nvSpPr>
          <p:cNvPr id="5" name="Footer Placeholder 4"/>
          <p:cNvSpPr>
            <a:spLocks noGrp="1"/>
          </p:cNvSpPr>
          <p:nvPr>
            <p:ph type="ftr" sz="quarter" idx="11"/>
          </p:nvPr>
        </p:nvSpPr>
        <p:spPr/>
        <p:txBody>
          <a:bodyPr/>
          <a:lstStyle/>
          <a:p>
            <a:r>
              <a:rPr lang="en-US" smtClean="0"/>
              <a:t>©2015 EV3Lessons.com, Last edit 1/29/2015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‹nr.›</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582E0AC-9374-4452-A485-4115AE477682}" type="datetime1">
              <a:rPr lang="en-US" smtClean="0"/>
              <a:pPr/>
              <a:t>4/30/2015</a:t>
            </a:fld>
            <a:endParaRPr lang="en-US"/>
          </a:p>
        </p:txBody>
      </p:sp>
      <p:sp>
        <p:nvSpPr>
          <p:cNvPr id="5" name="Footer Placeholder 4"/>
          <p:cNvSpPr>
            <a:spLocks noGrp="1"/>
          </p:cNvSpPr>
          <p:nvPr>
            <p:ph type="ftr" sz="quarter" idx="11"/>
          </p:nvPr>
        </p:nvSpPr>
        <p:spPr/>
        <p:txBody>
          <a:bodyPr/>
          <a:lstStyle/>
          <a:p>
            <a:r>
              <a:rPr lang="en-US" smtClean="0"/>
              <a:t>©2015 EV3Lessons.com, Last edit 1/29/2015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2746E1F4-D445-4140-BC27-6467787FEAC3}" type="datetime1">
              <a:rPr lang="en-US" smtClean="0"/>
              <a:pPr/>
              <a:t>4/30/2015</a:t>
            </a:fld>
            <a:endParaRPr lang="en-US"/>
          </a:p>
        </p:txBody>
      </p:sp>
      <p:sp>
        <p:nvSpPr>
          <p:cNvPr id="5" name="Footer Placeholder 4"/>
          <p:cNvSpPr>
            <a:spLocks noGrp="1"/>
          </p:cNvSpPr>
          <p:nvPr>
            <p:ph type="ftr" sz="quarter" idx="11"/>
          </p:nvPr>
        </p:nvSpPr>
        <p:spPr/>
        <p:txBody>
          <a:bodyPr/>
          <a:lstStyle/>
          <a:p>
            <a:r>
              <a:rPr lang="en-US" smtClean="0"/>
              <a:t>©2015 EV3Lessons.com, Last edit 1/29/2015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‹nr.›</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F99FC99D-A322-4A36-B60A-80A1DD03318B}" type="datetime1">
              <a:rPr lang="en-US" smtClean="0"/>
              <a:pPr/>
              <a:t>4/30/2015</a:t>
            </a:fld>
            <a:endParaRPr lang="en-US"/>
          </a:p>
        </p:txBody>
      </p:sp>
      <p:sp>
        <p:nvSpPr>
          <p:cNvPr id="5" name="Footer Placeholder 4"/>
          <p:cNvSpPr>
            <a:spLocks noGrp="1"/>
          </p:cNvSpPr>
          <p:nvPr>
            <p:ph type="ftr" sz="quarter" idx="11"/>
          </p:nvPr>
        </p:nvSpPr>
        <p:spPr/>
        <p:txBody>
          <a:bodyPr/>
          <a:lstStyle/>
          <a:p>
            <a:r>
              <a:rPr lang="en-US" smtClean="0"/>
              <a:t>©2015 EV3Lessons.com, Last edit 1/29/2015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3AC37E3E-D5DE-4E0D-9768-E353E0DFE6D4}" type="datetime1">
              <a:rPr lang="en-US" smtClean="0"/>
              <a:pPr/>
              <a:t>4/30/2015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pPr/>
              <a:t>‹nr.›</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1C23CDA-49E9-4BE5-87E4-2D25162683AF}" type="datetime1">
              <a:rPr lang="en-US" smtClean="0"/>
              <a:pPr/>
              <a:t>4/30/2015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9CC796D-9078-4EC0-A848-096387B80187}" type="datetime1">
              <a:rPr lang="en-US" smtClean="0"/>
              <a:pPr/>
              <a:t>4/30/2015</a:t>
            </a:fld>
            <a:endParaRPr lang="en-US"/>
          </a:p>
        </p:txBody>
      </p:sp>
      <p:sp>
        <p:nvSpPr>
          <p:cNvPr id="8" name="Footer Placeholder 7"/>
          <p:cNvSpPr>
            <a:spLocks noGrp="1"/>
          </p:cNvSpPr>
          <p:nvPr>
            <p:ph type="ftr" sz="quarter" idx="11"/>
          </p:nvPr>
        </p:nvSpPr>
        <p:spPr/>
        <p:txBody>
          <a:bodyPr/>
          <a:lstStyle/>
          <a:p>
            <a:r>
              <a:rPr lang="en-US" smtClean="0"/>
              <a:t>©2015 EV3Lessons.com, Last edit 1/29/2015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519AF9-69CB-4876-A8E4-7FC2B9A6C074}" type="datetime1">
              <a:rPr lang="en-US" smtClean="0"/>
              <a:pPr/>
              <a:t>4/30/2015</a:t>
            </a:fld>
            <a:endParaRPr lang="en-US"/>
          </a:p>
        </p:txBody>
      </p:sp>
      <p:sp>
        <p:nvSpPr>
          <p:cNvPr id="4" name="Footer Placeholder 3"/>
          <p:cNvSpPr>
            <a:spLocks noGrp="1"/>
          </p:cNvSpPr>
          <p:nvPr>
            <p:ph type="ftr" sz="quarter" idx="11"/>
          </p:nvPr>
        </p:nvSpPr>
        <p:spPr/>
        <p:txBody>
          <a:bodyPr/>
          <a:lstStyle/>
          <a:p>
            <a:r>
              <a:rPr lang="en-US" smtClean="0"/>
              <a:t>©2015 EV3Lessons.com, Last edit 1/29/2015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CB521-C15A-4129-8210-DBCB16EE6BA4}" type="datetime1">
              <a:rPr lang="en-US" smtClean="0"/>
              <a:pPr/>
              <a:t>4/30/2015</a:t>
            </a:fld>
            <a:endParaRPr lang="en-US"/>
          </a:p>
        </p:txBody>
      </p:sp>
      <p:sp>
        <p:nvSpPr>
          <p:cNvPr id="3" name="Footer Placeholder 2"/>
          <p:cNvSpPr>
            <a:spLocks noGrp="1"/>
          </p:cNvSpPr>
          <p:nvPr>
            <p:ph type="ftr" sz="quarter" idx="11"/>
          </p:nvPr>
        </p:nvSpPr>
        <p:spPr/>
        <p:txBody>
          <a:bodyPr/>
          <a:lstStyle/>
          <a:p>
            <a:r>
              <a:rPr lang="en-US" smtClean="0"/>
              <a:t>©2015 EV3Lessons.com, Last edit 1/29/2015</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pPr/>
              <a:t>‹nr.›</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C6C75633-D6E4-4FBB-A029-E1D2112C5A03}" type="datetime1">
              <a:rPr lang="en-US" smtClean="0"/>
              <a:pPr/>
              <a:t>4/30/2015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©2015 EV3Lessons.com, Last edit 1/29/2015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pPr/>
              <a:t>‹nr.›</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iming>
    <p:tnLst>
      <p:par>
        <p:cT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ev3lesson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698" y="2974369"/>
            <a:ext cx="7810967" cy="1088237"/>
          </a:xfrm>
        </p:spPr>
        <p:txBody>
          <a:bodyPr>
            <a:normAutofit fontScale="90000"/>
          </a:bodyPr>
          <a:lstStyle/>
          <a:p>
            <a:r>
              <a:rPr lang="en-US" sz="6600" dirty="0" err="1" smtClean="0">
                <a:solidFill>
                  <a:srgbClr val="FF0000"/>
                </a:solidFill>
              </a:rPr>
              <a:t>Kleurensensor</a:t>
            </a:r>
            <a:r>
              <a:rPr lang="en-US" sz="6600" dirty="0" smtClean="0">
                <a:solidFill>
                  <a:srgbClr val="FF0000"/>
                </a:solidFill>
              </a:rPr>
              <a:t> </a:t>
            </a:r>
            <a:r>
              <a:rPr lang="en-US" sz="6600" dirty="0" err="1" smtClean="0">
                <a:solidFill>
                  <a:srgbClr val="FF0000"/>
                </a:solidFill>
              </a:rPr>
              <a:t>kalibreren</a:t>
            </a:r>
            <a:endParaRPr lang="en-US"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EV3 GEVORDERDE PROGRAMMEERLES</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smtClean="0"/>
              <a:t>©2015 EV3Lessons.com, Last edit 1/29/2015</a:t>
            </a:r>
            <a:endParaRPr lang="en-US"/>
          </a:p>
        </p:txBody>
      </p:sp>
      <p:sp>
        <p:nvSpPr>
          <p:cNvPr id="11" name="Slide Number Placeholder 10"/>
          <p:cNvSpPr>
            <a:spLocks noGrp="1"/>
          </p:cNvSpPr>
          <p:nvPr>
            <p:ph type="sldNum" sz="quarter" idx="12"/>
          </p:nvPr>
        </p:nvSpPr>
        <p:spPr/>
        <p:txBody>
          <a:bodyPr/>
          <a:lstStyle/>
          <a:p>
            <a:fld id="{7F5CE407-6216-4202-80E4-A30DC2F709B2}" type="slidenum">
              <a:rPr lang="en-US" smtClean="0"/>
              <a:pPr/>
              <a:t>1</a:t>
            </a:fld>
            <a:endParaRPr lang="en-US"/>
          </a:p>
        </p:txBody>
      </p:sp>
      <p:sp>
        <p:nvSpPr>
          <p:cNvPr id="14" name="Subtitle 2"/>
          <p:cNvSpPr txBox="1">
            <a:spLocks/>
          </p:cNvSpPr>
          <p:nvPr/>
        </p:nvSpPr>
        <p:spPr>
          <a:xfrm>
            <a:off x="1654912" y="4858068"/>
            <a:ext cx="6966857" cy="11888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4000" dirty="0" smtClean="0">
                <a:solidFill>
                  <a:schemeClr val="tx1"/>
                </a:solidFill>
              </a:rPr>
              <a:t>door Droids Robotics</a:t>
            </a:r>
            <a:endParaRPr lang="en-US" sz="4000" dirty="0">
              <a:solidFill>
                <a:schemeClr val="tx1"/>
              </a:solidFill>
            </a:endParaRPr>
          </a:p>
        </p:txBody>
      </p:sp>
      <p:pic>
        <p:nvPicPr>
          <p:cNvPr id="8" name="Picture 7" descr="Droidslogo2.png"/>
          <p:cNvPicPr>
            <a:picLocks noChangeAspect="1"/>
          </p:cNvPicPr>
          <p:nvPr/>
        </p:nvPicPr>
        <p:blipFill>
          <a:blip r:embed="rId3" cstate="email">
            <a:extLst>
              <a:ext uri="{28A0092B-C50C-407E-A947-70E740481C1C}">
                <a14:useLocalDpi xmlns="" xmlns:a14="http://schemas.microsoft.com/office/drawing/2010/main" val="0"/>
              </a:ext>
            </a:extLst>
          </a:blip>
          <a:stretch>
            <a:fillRect/>
          </a:stretch>
        </p:blipFill>
        <p:spPr>
          <a:xfrm>
            <a:off x="199698" y="4858068"/>
            <a:ext cx="1501283" cy="1501283"/>
          </a:xfrm>
          <a:prstGeom prst="rect">
            <a:avLst/>
          </a:prstGeom>
        </p:spPr>
      </p:pic>
      <p:pic>
        <p:nvPicPr>
          <p:cNvPr id="9" name="Picture 8" descr="EV3Lessons.com"/>
          <p:cNvPicPr>
            <a:picLocks noChangeAspect="1" noChangeArrowheads="1"/>
          </p:cNvPicPr>
          <p:nvPr/>
        </p:nvPicPr>
        <p:blipFill>
          <a:blip r:embed="rId4" cstate="email">
            <a:extLst>
              <a:ext uri="{28A0092B-C50C-407E-A947-70E740481C1C}">
                <a14:useLocalDpi xmlns="" xmlns:a14="http://schemas.microsoft.com/office/drawing/2010/main" val="0"/>
              </a:ext>
            </a:extLst>
          </a:blip>
          <a:srcRect/>
          <a:stretch>
            <a:fillRect/>
          </a:stretch>
        </p:blipFill>
        <p:spPr bwMode="auto">
          <a:xfrm>
            <a:off x="5996763" y="5500856"/>
            <a:ext cx="2940317" cy="109211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48421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p:cNvSpPr>
            <a:spLocks noGrp="1"/>
          </p:cNvSpPr>
          <p:nvPr>
            <p:ph type="ftr" sz="quarter" idx="11"/>
          </p:nvPr>
        </p:nvSpPr>
        <p:spPr/>
        <p:txBody>
          <a:bodyPr/>
          <a:lstStyle/>
          <a:p>
            <a:r>
              <a:rPr lang="en-US" smtClean="0"/>
              <a:t>©2015 EV3Lessons.com, Last edit 1/29/2015</a:t>
            </a:r>
            <a:endParaRPr lang="en-US"/>
          </a:p>
        </p:txBody>
      </p:sp>
      <p:sp>
        <p:nvSpPr>
          <p:cNvPr id="3" name="Tijdelijke aanduiding voor dianummer 2"/>
          <p:cNvSpPr>
            <a:spLocks noGrp="1"/>
          </p:cNvSpPr>
          <p:nvPr>
            <p:ph type="sldNum" sz="quarter" idx="12"/>
          </p:nvPr>
        </p:nvSpPr>
        <p:spPr/>
        <p:txBody>
          <a:bodyPr/>
          <a:lstStyle/>
          <a:p>
            <a:fld id="{7F5CE407-6216-4202-80E4-A30DC2F709B2}" type="slidenum">
              <a:rPr lang="en-US" smtClean="0"/>
              <a:pPr/>
              <a:t>2</a:t>
            </a:fld>
            <a:endParaRPr lang="en-US"/>
          </a:p>
        </p:txBody>
      </p:sp>
      <p:sp>
        <p:nvSpPr>
          <p:cNvPr id="5" name="Ondertitel 4"/>
          <p:cNvSpPr>
            <a:spLocks noGrp="1"/>
          </p:cNvSpPr>
          <p:nvPr>
            <p:ph type="subTitle" idx="1"/>
          </p:nvPr>
        </p:nvSpPr>
        <p:spPr/>
        <p:txBody>
          <a:bodyPr/>
          <a:lstStyle/>
          <a:p>
            <a:endParaRPr lang="nl-NL"/>
          </a:p>
        </p:txBody>
      </p:sp>
      <p:sp>
        <p:nvSpPr>
          <p:cNvPr id="6" name="Titel 5"/>
          <p:cNvSpPr>
            <a:spLocks noGrp="1"/>
          </p:cNvSpPr>
          <p:nvPr>
            <p:ph type="ctrTitle"/>
          </p:nvPr>
        </p:nvSpPr>
        <p:spPr/>
        <p:txBody>
          <a:bodyPr/>
          <a:lstStyle/>
          <a:p>
            <a:pPr algn="r"/>
            <a:r>
              <a:rPr lang="nl-NL" dirty="0" smtClean="0"/>
              <a:t>Doelstellingen</a:t>
            </a:r>
            <a:endParaRPr lang="nl-NL" dirty="0"/>
          </a:p>
        </p:txBody>
      </p:sp>
      <p:sp>
        <p:nvSpPr>
          <p:cNvPr id="10" name="Content Placeholder 2"/>
          <p:cNvSpPr txBox="1">
            <a:spLocks/>
          </p:cNvSpPr>
          <p:nvPr/>
        </p:nvSpPr>
        <p:spPr>
          <a:xfrm>
            <a:off x="344128" y="1828799"/>
            <a:ext cx="7807939" cy="4277699"/>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0"/>
              </a:spcBef>
              <a:spcAft>
                <a:spcPts val="0"/>
              </a:spcAft>
              <a:buClr>
                <a:schemeClr val="bg1">
                  <a:lumMod val="65000"/>
                </a:schemeClr>
              </a:buClr>
              <a:buSzPct val="90000"/>
              <a:buFont typeface="Wingdings" pitchFamily="2" charset="2"/>
              <a:buNone/>
              <a:tabLst/>
              <a:defRPr/>
            </a:pPr>
            <a:endParaRPr kumimoji="0" lang="en-US" sz="18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bg1">
                  <a:lumMod val="65000"/>
                </a:schemeClr>
              </a:buClr>
              <a:buSzPct val="90000"/>
              <a:buFont typeface="Wingdings" pitchFamily="2" charset="2"/>
              <a:buNone/>
              <a:tabLst/>
              <a:defRPr/>
            </a:pPr>
            <a:endParaRPr lang="en-US" dirty="0" smtClean="0">
              <a:solidFill>
                <a:schemeClr val="bg1"/>
              </a:solidFill>
            </a:endParaRPr>
          </a:p>
          <a:p>
            <a:pPr marL="457200" marR="0" lvl="0" indent="-457200" algn="l" defTabSz="914400" rtl="0" eaLnBrk="1" fontAlgn="auto" latinLnBrk="0" hangingPunct="1">
              <a:lnSpc>
                <a:spcPct val="100000"/>
              </a:lnSpc>
              <a:spcBef>
                <a:spcPts val="0"/>
              </a:spcBef>
              <a:spcAft>
                <a:spcPts val="0"/>
              </a:spcAft>
              <a:buClr>
                <a:schemeClr val="bg1">
                  <a:lumMod val="65000"/>
                </a:schemeClr>
              </a:buClr>
              <a:buSzPct val="90000"/>
              <a:tabLst/>
              <a:defRPr/>
            </a:pPr>
            <a:r>
              <a:rPr kumimoji="0" lang="en-US" sz="2400" b="0" i="0" u="none" strike="noStrike" kern="1200" cap="none" spc="0" normalizeH="0" baseline="0" noProof="0" dirty="0" smtClean="0">
                <a:ln>
                  <a:noFill/>
                </a:ln>
                <a:effectLst/>
                <a:uLnTx/>
                <a:uFillTx/>
                <a:latin typeface="+mn-lt"/>
                <a:ea typeface="+mn-ea"/>
                <a:cs typeface="+mn-cs"/>
              </a:rPr>
              <a:t>1) </a:t>
            </a:r>
            <a:r>
              <a:rPr kumimoji="0" lang="nl-NL" sz="2400" b="0" i="0" u="none" strike="noStrike" kern="1200" cap="none" spc="0" normalizeH="0" baseline="0" noProof="0" dirty="0" smtClean="0">
                <a:ln>
                  <a:noFill/>
                </a:ln>
                <a:effectLst/>
                <a:uLnTx/>
                <a:uFillTx/>
                <a:latin typeface="+mn-lt"/>
                <a:ea typeface="+mn-ea"/>
                <a:cs typeface="+mn-cs"/>
              </a:rPr>
              <a:t>Leren </a:t>
            </a:r>
            <a:r>
              <a:rPr lang="nl-NL" sz="2400" dirty="0" smtClean="0"/>
              <a:t>waarom je kleurensensoren moet kalibreren.</a:t>
            </a:r>
          </a:p>
          <a:p>
            <a:pPr marL="457200" marR="0" lvl="0" indent="-457200" algn="l" defTabSz="914400" rtl="0" eaLnBrk="1" fontAlgn="auto" latinLnBrk="0" hangingPunct="1">
              <a:lnSpc>
                <a:spcPct val="100000"/>
              </a:lnSpc>
              <a:spcBef>
                <a:spcPts val="0"/>
              </a:spcBef>
              <a:spcAft>
                <a:spcPts val="0"/>
              </a:spcAft>
              <a:buClr>
                <a:schemeClr val="bg1">
                  <a:lumMod val="65000"/>
                </a:schemeClr>
              </a:buClr>
              <a:buSzPct val="90000"/>
              <a:buFont typeface="Wingdings" pitchFamily="2" charset="2"/>
              <a:buAutoNum type="arabicParenR"/>
              <a:tabLst/>
              <a:defRPr/>
            </a:pPr>
            <a:endParaRPr kumimoji="0" lang="nl-NL" sz="2400" b="0" i="0" u="none" strike="noStrike" kern="1200" cap="none" spc="0" normalizeH="0" baseline="0" noProof="0" dirty="0" smtClean="0">
              <a:ln>
                <a:noFill/>
              </a:ln>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bg1">
                  <a:lumMod val="65000"/>
                </a:schemeClr>
              </a:buClr>
              <a:buSzPct val="90000"/>
              <a:buFont typeface="Wingdings" pitchFamily="2" charset="2"/>
              <a:buNone/>
              <a:tabLst/>
              <a:defRPr/>
            </a:pPr>
            <a:r>
              <a:rPr kumimoji="0" lang="nl-NL" sz="2400" b="0" i="0" u="none" strike="noStrike" kern="1200" cap="none" spc="0" normalizeH="0" baseline="0" noProof="0" dirty="0" smtClean="0">
                <a:ln>
                  <a:noFill/>
                </a:ln>
                <a:effectLst/>
                <a:uLnTx/>
                <a:uFillTx/>
                <a:latin typeface="+mn-lt"/>
                <a:ea typeface="+mn-ea"/>
                <a:cs typeface="+mn-cs"/>
              </a:rPr>
              <a:t>2) Leren</a:t>
            </a:r>
            <a:r>
              <a:rPr kumimoji="0" lang="nl-NL" sz="2400" b="0" i="0" u="none" strike="noStrike" kern="1200" cap="none" spc="0" normalizeH="0" noProof="0" dirty="0" smtClean="0">
                <a:ln>
                  <a:noFill/>
                </a:ln>
                <a:effectLst/>
                <a:uLnTx/>
                <a:uFillTx/>
                <a:latin typeface="+mn-lt"/>
                <a:ea typeface="+mn-ea"/>
                <a:cs typeface="+mn-cs"/>
              </a:rPr>
              <a:t> wat kalibreren is.</a:t>
            </a:r>
          </a:p>
          <a:p>
            <a:pPr marL="0" marR="0" lvl="0" indent="0" algn="l" defTabSz="914400" rtl="0" eaLnBrk="1" fontAlgn="auto" latinLnBrk="0" hangingPunct="1">
              <a:lnSpc>
                <a:spcPct val="100000"/>
              </a:lnSpc>
              <a:spcBef>
                <a:spcPts val="0"/>
              </a:spcBef>
              <a:spcAft>
                <a:spcPts val="0"/>
              </a:spcAft>
              <a:buClr>
                <a:schemeClr val="bg1">
                  <a:lumMod val="65000"/>
                </a:schemeClr>
              </a:buClr>
              <a:buSzPct val="90000"/>
              <a:buFont typeface="Wingdings" pitchFamily="2" charset="2"/>
              <a:buNone/>
              <a:tabLst/>
              <a:defRPr/>
            </a:pPr>
            <a:endParaRPr kumimoji="0" lang="nl-NL" sz="2400" b="0" i="0" u="none" strike="noStrike" kern="1200" cap="none" spc="0" normalizeH="0" baseline="0" noProof="0" dirty="0" smtClean="0">
              <a:ln>
                <a:noFill/>
              </a:ln>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bg1">
                  <a:lumMod val="65000"/>
                </a:schemeClr>
              </a:buClr>
              <a:buSzPct val="90000"/>
              <a:buFont typeface="Wingdings" pitchFamily="2" charset="2"/>
              <a:buNone/>
              <a:tabLst/>
              <a:defRPr/>
            </a:pPr>
            <a:r>
              <a:rPr kumimoji="0" lang="nl-NL" sz="2400" b="0" i="0" u="none" strike="noStrike" kern="1200" cap="none" spc="0" normalizeH="0" baseline="0" noProof="0" dirty="0" smtClean="0">
                <a:ln>
                  <a:noFill/>
                </a:ln>
                <a:effectLst/>
                <a:uLnTx/>
                <a:uFillTx/>
                <a:latin typeface="+mn-lt"/>
                <a:ea typeface="+mn-ea"/>
                <a:cs typeface="+mn-cs"/>
              </a:rPr>
              <a:t>3) Leren hoe je de kleuren</a:t>
            </a:r>
            <a:r>
              <a:rPr lang="nl-NL" sz="2400" dirty="0" smtClean="0"/>
              <a:t>sensor moet kalibreren.</a:t>
            </a:r>
            <a:endParaRPr kumimoji="0" lang="nl-NL" sz="24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22"/>
            <a:ext cx="8245475" cy="730760"/>
          </a:xfrm>
          <a:noFill/>
        </p:spPr>
        <p:txBody>
          <a:bodyPr>
            <a:normAutofit fontScale="90000"/>
          </a:bodyPr>
          <a:lstStyle/>
          <a:p>
            <a:r>
              <a:rPr lang="en-US" dirty="0" err="1" smtClean="0"/>
              <a:t>Waarom</a:t>
            </a:r>
            <a:r>
              <a:rPr lang="en-US" dirty="0" smtClean="0"/>
              <a:t> </a:t>
            </a:r>
            <a:r>
              <a:rPr lang="en-US" dirty="0" err="1" smtClean="0"/>
              <a:t>kalibreren</a:t>
            </a:r>
            <a:r>
              <a:rPr lang="en-US" dirty="0" smtClean="0"/>
              <a:t>?</a:t>
            </a:r>
            <a:endParaRPr lang="en-US" dirty="0"/>
          </a:p>
        </p:txBody>
      </p:sp>
      <p:sp>
        <p:nvSpPr>
          <p:cNvPr id="3" name="Content Placeholder 2"/>
          <p:cNvSpPr>
            <a:spLocks noGrp="1"/>
          </p:cNvSpPr>
          <p:nvPr>
            <p:ph idx="1"/>
          </p:nvPr>
        </p:nvSpPr>
        <p:spPr>
          <a:xfrm>
            <a:off x="344128" y="1828799"/>
            <a:ext cx="7807939" cy="4277699"/>
          </a:xfrm>
        </p:spPr>
        <p:txBody>
          <a:bodyPr>
            <a:normAutofit fontScale="92500" lnSpcReduction="20000"/>
          </a:bodyPr>
          <a:lstStyle/>
          <a:p>
            <a:pPr marL="342900" indent="-342900">
              <a:buFont typeface="Arial"/>
              <a:buChar char="•"/>
            </a:pPr>
            <a:r>
              <a:rPr lang="nl-NL" dirty="0" smtClean="0"/>
              <a:t>Als je de EV3 kleurensensor gebruik in lichtmodus (d.w.z. intensiteit gereflecteerd licht), dan moet je kalibreren.</a:t>
            </a:r>
          </a:p>
          <a:p>
            <a:pPr marL="342900" indent="-342900">
              <a:buFont typeface="Arial"/>
              <a:buChar char="•"/>
            </a:pPr>
            <a:r>
              <a:rPr lang="nl-NL" dirty="0" smtClean="0"/>
              <a:t>Kalibreren wil zeggen dat je de sensor leert zien wat zwart en wit is.</a:t>
            </a:r>
          </a:p>
          <a:p>
            <a:pPr marL="800100" lvl="1" indent="-342900">
              <a:buFont typeface="Arial"/>
              <a:buChar char="•"/>
            </a:pPr>
            <a:r>
              <a:rPr lang="nl-NL" sz="1800" dirty="0" smtClean="0"/>
              <a:t>De sensor leest de waarde 100 bij wit en 0 bij zwart.</a:t>
            </a:r>
          </a:p>
          <a:p>
            <a:pPr marL="342900" indent="-342900">
              <a:buFont typeface="Arial"/>
              <a:buChar char="•"/>
            </a:pPr>
            <a:r>
              <a:rPr lang="nl-NL" dirty="0" smtClean="0"/>
              <a:t>Je moet een kalibreerprogramma altijd uitvoeren als de licht of de tafelcondities veranderen.</a:t>
            </a:r>
          </a:p>
          <a:p>
            <a:pPr marL="800100" lvl="1" indent="-342900">
              <a:buFont typeface="Arial"/>
              <a:buChar char="•"/>
            </a:pPr>
            <a:r>
              <a:rPr lang="nl-NL" sz="1800" dirty="0" smtClean="0"/>
              <a:t>Het is een goed idee om het programma altijd uit te voeren bij de start van de wedstrijd op de plek waar je de sensor gebruikt in lichtmodus.</a:t>
            </a:r>
          </a:p>
          <a:p>
            <a:pPr marL="342900" indent="-342900">
              <a:buFont typeface="Arial"/>
              <a:buChar char="•"/>
            </a:pPr>
            <a:r>
              <a:rPr lang="nl-NL" sz="1600" dirty="0" smtClean="0">
                <a:solidFill>
                  <a:srgbClr val="FF0000"/>
                </a:solidFill>
              </a:rPr>
              <a:t>Als je 2 kleurensensoren gebruikt, dan hoef je maar 1 sensor te kalibreren. Het kalibreren wordt toegepast op allebei de sensoren. </a:t>
            </a:r>
          </a:p>
          <a:p>
            <a:pPr marL="800100" lvl="1" indent="-342900">
              <a:buFont typeface="Arial"/>
              <a:buChar char="•"/>
            </a:pPr>
            <a:r>
              <a:rPr lang="nl-NL" sz="1600" dirty="0" smtClean="0">
                <a:solidFill>
                  <a:srgbClr val="FF0000"/>
                </a:solidFill>
              </a:rPr>
              <a:t>Als je sensoren hebt die erg verschillend van elkaar zijn, dan is het nodig om een eigen aangepast kalibreerprogramma te maken.</a:t>
            </a:r>
          </a:p>
        </p:txBody>
      </p:sp>
      <p:sp>
        <p:nvSpPr>
          <p:cNvPr id="4" name="Footer Placeholder 3"/>
          <p:cNvSpPr>
            <a:spLocks noGrp="1"/>
          </p:cNvSpPr>
          <p:nvPr>
            <p:ph type="ftr" sz="quarter" idx="11"/>
          </p:nvPr>
        </p:nvSpPr>
        <p:spPr/>
        <p:txBody>
          <a:bodyPr/>
          <a:lstStyle/>
          <a:p>
            <a:r>
              <a:rPr lang="en-US" smtClean="0"/>
              <a:t>© 2014, Droids Robotics, v. 1.0, www.droidsrobotics.org, team@droidsrobotics.org</a:t>
            </a:r>
            <a:endParaRPr lang="en-US"/>
          </a:p>
        </p:txBody>
      </p:sp>
    </p:spTree>
    <p:extLst>
      <p:ext uri="{BB962C8B-B14F-4D97-AF65-F5344CB8AC3E}">
        <p14:creationId xmlns="" xmlns:p14="http://schemas.microsoft.com/office/powerpoint/2010/main" val="1210240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mtClean="0"/>
              <a:t>Stappen/Pseudocode voor kalibreren</a:t>
            </a:r>
            <a:endParaRPr lang="nl-NL"/>
          </a:p>
        </p:txBody>
      </p:sp>
      <p:sp>
        <p:nvSpPr>
          <p:cNvPr id="3" name="Tijdelijke aanduiding voor inhoud 2"/>
          <p:cNvSpPr>
            <a:spLocks noGrp="1"/>
          </p:cNvSpPr>
          <p:nvPr>
            <p:ph idx="1"/>
          </p:nvPr>
        </p:nvSpPr>
        <p:spPr>
          <a:xfrm>
            <a:off x="669879" y="1963271"/>
            <a:ext cx="7636580" cy="3992563"/>
          </a:xfrm>
        </p:spPr>
        <p:txBody>
          <a:bodyPr>
            <a:normAutofit fontScale="85000" lnSpcReduction="10000"/>
          </a:bodyPr>
          <a:lstStyle/>
          <a:p>
            <a:pPr marL="0" indent="0">
              <a:buNone/>
            </a:pPr>
            <a:r>
              <a:rPr lang="nl-NL" smtClean="0">
                <a:solidFill>
                  <a:srgbClr val="FF0000"/>
                </a:solidFill>
              </a:rPr>
              <a:t>Opdracht: Schrijf een programma om de EV3 kleurensensoren te kalibreren voor zwart en wit. </a:t>
            </a:r>
          </a:p>
          <a:p>
            <a:pPr marL="0" indent="0">
              <a:buNone/>
            </a:pPr>
            <a:r>
              <a:rPr lang="nl-NL" smtClean="0"/>
              <a:t>Pseudocode:</a:t>
            </a:r>
          </a:p>
          <a:p>
            <a:r>
              <a:rPr lang="nl-NL" smtClean="0"/>
              <a:t>Reset de huidige kalibreer waardes.</a:t>
            </a:r>
          </a:p>
          <a:p>
            <a:r>
              <a:rPr lang="nl-NL" smtClean="0"/>
              <a:t>Geef op het beeldscherm van de robot weer: </a:t>
            </a:r>
            <a:br>
              <a:rPr lang="nl-NL" smtClean="0"/>
            </a:br>
            <a:r>
              <a:rPr lang="nl-NL" smtClean="0"/>
              <a:t>Zet de robot op zwart en druk op ok</a:t>
            </a:r>
          </a:p>
          <a:p>
            <a:r>
              <a:rPr lang="nl-NL" smtClean="0"/>
              <a:t>Lees het kleurensensor blok in de modus gereflecteerd licht en  sla de waarde op in het kleurensensor blok in kalibreermodus</a:t>
            </a:r>
          </a:p>
          <a:p>
            <a:r>
              <a:rPr lang="nl-NL" smtClean="0"/>
              <a:t>Herhaal deze stappen om op wit te kalibreren.</a:t>
            </a:r>
          </a:p>
          <a:p>
            <a:endParaRPr lang="nl-NL"/>
          </a:p>
        </p:txBody>
      </p:sp>
      <p:sp>
        <p:nvSpPr>
          <p:cNvPr id="4" name="Tijdelijke aanduiding voor voettekst 3"/>
          <p:cNvSpPr>
            <a:spLocks noGrp="1"/>
          </p:cNvSpPr>
          <p:nvPr>
            <p:ph type="ftr" sz="quarter" idx="11"/>
          </p:nvPr>
        </p:nvSpPr>
        <p:spPr/>
        <p:txBody>
          <a:bodyPr/>
          <a:lstStyle/>
          <a:p>
            <a:r>
              <a:rPr lang="en-US" smtClean="0"/>
              <a:t>©2015 EV3Lessons.com, Last edit 1/29/2015</a:t>
            </a:r>
            <a:endParaRPr lang="en-US"/>
          </a:p>
        </p:txBody>
      </p:sp>
      <p:sp>
        <p:nvSpPr>
          <p:cNvPr id="5" name="Tijdelijke aanduiding voor dianummer 4"/>
          <p:cNvSpPr>
            <a:spLocks noGrp="1"/>
          </p:cNvSpPr>
          <p:nvPr>
            <p:ph type="sldNum" sz="quarter" idx="12"/>
          </p:nvPr>
        </p:nvSpPr>
        <p:spPr/>
        <p:txBody>
          <a:bodyPr/>
          <a:lstStyle/>
          <a:p>
            <a:fld id="{4382A7F7-08BF-4252-8141-63FB96055BB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nl-NL" dirty="0" smtClean="0"/>
              <a:t>Kalibreerprogramma</a:t>
            </a:r>
            <a:endParaRPr lang="nl-NL" dirty="0"/>
          </a:p>
        </p:txBody>
      </p:sp>
      <p:sp>
        <p:nvSpPr>
          <p:cNvPr id="3" name="Content Placeholder 2"/>
          <p:cNvSpPr>
            <a:spLocks noGrp="1"/>
          </p:cNvSpPr>
          <p:nvPr>
            <p:ph idx="1"/>
          </p:nvPr>
        </p:nvSpPr>
        <p:spPr>
          <a:xfrm>
            <a:off x="284163" y="4511926"/>
            <a:ext cx="8418511" cy="1614237"/>
          </a:xfrm>
        </p:spPr>
        <p:txBody>
          <a:bodyPr>
            <a:normAutofit fontScale="85000" lnSpcReduction="20000"/>
          </a:bodyPr>
          <a:lstStyle/>
          <a:p>
            <a:pPr marL="342900" indent="-342900">
              <a:buFont typeface="Arial"/>
              <a:buChar char="•"/>
            </a:pPr>
            <a:r>
              <a:rPr lang="nl-NL" dirty="0" smtClean="0"/>
              <a:t>Wanneer je het bovenstaande kalibreerprogramma start, dan wordt er eerst aan je gevraagd om de robot op een zwarte lijn op de mat te plaatsen en vervolgens moet je op de middelste EV3 knop drukken.</a:t>
            </a:r>
          </a:p>
          <a:p>
            <a:pPr marL="342900" indent="-342900">
              <a:buFont typeface="Arial"/>
              <a:buChar char="•"/>
            </a:pPr>
            <a:r>
              <a:rPr lang="nl-NL" dirty="0" smtClean="0"/>
              <a:t>Hierna moet je de robot op een wit gedeelte van de mat neerzetten en weer op de middelste EV3 knop drukken</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 2014, Droids Robotics, v. 1.0, www.droidsrobotics.org, team@droidsrobotics.org</a:t>
            </a:r>
            <a:endParaRPr lang="en-US"/>
          </a:p>
        </p:txBody>
      </p:sp>
      <p:pic>
        <p:nvPicPr>
          <p:cNvPr id="7" name="Afbeelding 6" descr="Calibrate.ev3p Diagram.jpeg"/>
          <p:cNvPicPr>
            <a:picLocks noChangeAspect="1"/>
          </p:cNvPicPr>
          <p:nvPr/>
        </p:nvPicPr>
        <p:blipFill>
          <a:blip r:embed="rId2" cstate="print"/>
          <a:stretch>
            <a:fillRect/>
          </a:stretch>
        </p:blipFill>
        <p:spPr>
          <a:xfrm>
            <a:off x="691188" y="1837767"/>
            <a:ext cx="7528560" cy="2432298"/>
          </a:xfrm>
          <a:prstGeom prst="rect">
            <a:avLst/>
          </a:prstGeom>
        </p:spPr>
      </p:pic>
    </p:spTree>
    <p:extLst>
      <p:ext uri="{BB962C8B-B14F-4D97-AF65-F5344CB8AC3E}">
        <p14:creationId xmlns="" xmlns:p14="http://schemas.microsoft.com/office/powerpoint/2010/main" val="68234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latin typeface="+mn-lt"/>
              </a:rPr>
              <a:t>Credits</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r>
              <a:rPr lang="en-US" dirty="0" err="1" smtClean="0"/>
              <a:t>Deze</a:t>
            </a:r>
            <a:r>
              <a:rPr lang="en-US" dirty="0" smtClean="0"/>
              <a:t> les is </a:t>
            </a:r>
            <a:r>
              <a:rPr lang="en-US" dirty="0" err="1" smtClean="0"/>
              <a:t>gemaakt</a:t>
            </a:r>
            <a:r>
              <a:rPr lang="en-US" dirty="0" smtClean="0"/>
              <a:t> door Sanjay en </a:t>
            </a:r>
            <a:r>
              <a:rPr lang="en-US" dirty="0" err="1" smtClean="0"/>
              <a:t>Arvind</a:t>
            </a:r>
            <a:r>
              <a:rPr lang="en-US" dirty="0" smtClean="0"/>
              <a:t> </a:t>
            </a:r>
            <a:r>
              <a:rPr lang="en-US" dirty="0" err="1" smtClean="0"/>
              <a:t>Seshan</a:t>
            </a:r>
            <a:r>
              <a:rPr lang="en-US" dirty="0" smtClean="0"/>
              <a:t> van Droids Robotics.</a:t>
            </a:r>
          </a:p>
          <a:p>
            <a:r>
              <a:rPr lang="en-US" dirty="0" smtClean="0"/>
              <a:t>Email: team@droidsrobotics.org</a:t>
            </a:r>
            <a:endParaRPr lang="en-US" dirty="0"/>
          </a:p>
          <a:p>
            <a:r>
              <a:rPr lang="en-US" dirty="0" smtClean="0"/>
              <a:t>Meer lessen op </a:t>
            </a:r>
            <a:r>
              <a:rPr lang="en-US" dirty="0" smtClean="0">
                <a:hlinkClick r:id="rId2"/>
              </a:rPr>
              <a:t>www.ev3lessons.com</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©2015 EV3Lessons.com, Last edit 1/29/2015</a:t>
            </a:r>
            <a:endParaRPr lang="en-US"/>
          </a:p>
        </p:txBody>
      </p:sp>
      <p:sp>
        <p:nvSpPr>
          <p:cNvPr id="5" name="Rectangle 1"/>
          <p:cNvSpPr>
            <a:spLocks noChangeArrowheads="1"/>
          </p:cNvSpPr>
          <p:nvPr/>
        </p:nvSpPr>
        <p:spPr bwMode="auto">
          <a:xfrm>
            <a:off x="457199" y="5513702"/>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nl-NL" altLang="en-US" sz="2000" b="0" i="0" u="none" strike="noStrike" cap="none" normalizeH="0" baseline="0" dirty="0" smtClean="0">
                <a:ln>
                  <a:noFill/>
                </a:ln>
                <a:solidFill>
                  <a:srgbClr val="000000"/>
                </a:solidFill>
                <a:effectLst/>
                <a:latin typeface="Helvetica Neue"/>
              </a:rPr>
              <a:t>Dit werk is </a:t>
            </a:r>
            <a:r>
              <a:rPr kumimoji="0" lang="nl-NL" altLang="en-US" sz="2000" b="0" i="0" u="none" strike="noStrike" cap="none" normalizeH="0" baseline="0" dirty="0" err="1" smtClean="0">
                <a:ln>
                  <a:noFill/>
                </a:ln>
                <a:solidFill>
                  <a:srgbClr val="000000"/>
                </a:solidFill>
                <a:effectLst/>
                <a:latin typeface="Helvetica Neue"/>
              </a:rPr>
              <a:t>gelicentieerd</a:t>
            </a:r>
            <a:r>
              <a:rPr kumimoji="0" lang="nl-NL" altLang="en-US" sz="2000" b="0" i="0" u="none" strike="noStrike" cap="none" normalizeH="0" baseline="0" dirty="0" smtClean="0">
                <a:ln>
                  <a:noFill/>
                </a:ln>
                <a:solidFill>
                  <a:srgbClr val="000000"/>
                </a:solidFill>
                <a:effectLst/>
                <a:latin typeface="Helvetica Neue"/>
              </a:rPr>
              <a:t> onder de </a:t>
            </a:r>
            <a:r>
              <a:rPr kumimoji="0" lang="en-US" altLang="en-US" sz="2000" b="0" i="0" u="none" strike="noStrike" cap="none" normalizeH="0" baseline="0" dirty="0" smtClean="0">
                <a:ln>
                  <a:noFill/>
                </a:ln>
                <a:solidFill>
                  <a:srgbClr val="000000"/>
                </a:solidFill>
                <a:effectLst/>
                <a:latin typeface="Helvetica Neue"/>
              </a:rPr>
              <a:t>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347046" y="5011246"/>
            <a:ext cx="2161449" cy="761422"/>
          </a:xfrm>
          <a:prstGeom prst="rect">
            <a:avLst/>
          </a:prstGeom>
          <a:noFill/>
          <a:extLst>
            <a:ext uri="{909E8E84-426E-40DD-AFC4-6F175D3DCCD1}">
              <a14:hiddenFill xmlns=""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4382A7F7-08BF-4252-8141-63FB96055BBB}" type="slidenum">
              <a:rPr lang="en-US" smtClean="0"/>
              <a:pPr/>
              <a:t>6</a:t>
            </a:fld>
            <a:endParaRPr lang="en-US"/>
          </a:p>
        </p:txBody>
      </p:sp>
    </p:spTree>
    <p:extLst>
      <p:ext uri="{BB962C8B-B14F-4D97-AF65-F5344CB8AC3E}">
        <p14:creationId xmlns="" xmlns:p14="http://schemas.microsoft.com/office/powerpoint/2010/main" val="10043955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2925</TotalTime>
  <Words>352</Words>
  <Application>Microsoft Office PowerPoint</Application>
  <PresentationFormat>Diavoorstelling (4:3)</PresentationFormat>
  <Paragraphs>45</Paragraphs>
  <Slides>6</Slides>
  <Notes>1</Notes>
  <HiddenSlides>0</HiddenSlides>
  <MMClips>0</MMClips>
  <ScaleCrop>false</ScaleCrop>
  <HeadingPairs>
    <vt:vector size="4" baseType="variant">
      <vt:variant>
        <vt:lpstr>Thema</vt:lpstr>
      </vt:variant>
      <vt:variant>
        <vt:i4>1</vt:i4>
      </vt:variant>
      <vt:variant>
        <vt:lpstr>Diatitels</vt:lpstr>
      </vt:variant>
      <vt:variant>
        <vt:i4>6</vt:i4>
      </vt:variant>
    </vt:vector>
  </HeadingPairs>
  <TitlesOfParts>
    <vt:vector size="7" baseType="lpstr">
      <vt:lpstr>Spectrum</vt:lpstr>
      <vt:lpstr>Kleurensensor kalibreren</vt:lpstr>
      <vt:lpstr>Doelstellingen</vt:lpstr>
      <vt:lpstr>Waarom kalibreren?</vt:lpstr>
      <vt:lpstr>Stappen/Pseudocode voor kalibreren</vt:lpstr>
      <vt:lpstr>Kalibreerprogramma</vt:lpstr>
      <vt:lpstr>Credits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Aborting a Motor</dc:title>
  <dc:creator>Sanjay Seshan</dc:creator>
  <cp:lastModifiedBy>Hulsen 2</cp:lastModifiedBy>
  <cp:revision>41</cp:revision>
  <dcterms:created xsi:type="dcterms:W3CDTF">2014-10-28T21:59:38Z</dcterms:created>
  <dcterms:modified xsi:type="dcterms:W3CDTF">2015-04-30T19:13:42Z</dcterms:modified>
</cp:coreProperties>
</file>