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4"/>
  </p:notesMasterIdLst>
  <p:handoutMasterIdLst>
    <p:handoutMasterId r:id="rId15"/>
  </p:handoutMasterIdLst>
  <p:sldIdLst>
    <p:sldId id="381" r:id="rId2"/>
    <p:sldId id="383" r:id="rId3"/>
    <p:sldId id="356" r:id="rId4"/>
    <p:sldId id="386" r:id="rId5"/>
    <p:sldId id="385" r:id="rId6"/>
    <p:sldId id="368" r:id="rId7"/>
    <p:sldId id="362" r:id="rId8"/>
    <p:sldId id="369" r:id="rId9"/>
    <p:sldId id="370" r:id="rId10"/>
    <p:sldId id="387" r:id="rId11"/>
    <p:sldId id="384" r:id="rId12"/>
    <p:sldId id="3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2" d="100"/>
          <a:sy n="112" d="100"/>
        </p:scale>
        <p:origin x="-948" y="-9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pPr/>
              <a:t>5/1/2015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pPr/>
              <a:t>‹nr.›</a:t>
            </a:fld>
            <a:endParaRPr lang="en-US"/>
          </a:p>
        </p:txBody>
      </p:sp>
    </p:spTree>
    <p:extLst>
      <p:ext uri="{BB962C8B-B14F-4D97-AF65-F5344CB8AC3E}">
        <p14:creationId xmlns=""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5/1/2015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a:p>
        </p:txBody>
      </p:sp>
    </p:spTree>
    <p:extLst>
      <p:ext uri="{BB962C8B-B14F-4D97-AF65-F5344CB8AC3E}">
        <p14:creationId xmlns=""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12</a:t>
            </a:fld>
            <a:endParaRPr lang="en-US"/>
          </a:p>
        </p:txBody>
      </p:sp>
    </p:spTree>
    <p:extLst>
      <p:ext uri="{BB962C8B-B14F-4D97-AF65-F5344CB8AC3E}">
        <p14:creationId xmlns=""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583A50-19ED-B847-B8AA-240563305C0A}"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44382-6DF0-B64E-9743-7B3245A5A797}"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DC9D8-91D9-CD4A-A67C-871A0015AD81}"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A01DE7-D61C-C940-9099-A28BF77F4C80}" type="datetime1">
              <a:rPr lang="en-US" smtClean="0"/>
              <a:pPr/>
              <a:t>5/1/2015</a:t>
            </a:fld>
            <a:endParaRPr lang="en-US"/>
          </a:p>
        </p:txBody>
      </p:sp>
      <p:sp>
        <p:nvSpPr>
          <p:cNvPr id="5" name="Footer Placeholder 4"/>
          <p:cNvSpPr>
            <a:spLocks noGrp="1"/>
          </p:cNvSpPr>
          <p:nvPr>
            <p:ph type="ftr" sz="quarter" idx="11"/>
          </p:nvPr>
        </p:nvSpPr>
        <p:spPr/>
        <p:txBody>
          <a:bodyPr/>
          <a:lstStyle/>
          <a:p>
            <a:r>
              <a:rPr lang="en-US" smtClean="0"/>
              <a:t>© 2014, Droids Robotics,  Last edit 4/5/2015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AE94CF-36F4-4C43-82BB-12B9C3AB5FE0}" type="datetime1">
              <a:rPr lang="en-US" smtClean="0"/>
              <a:pPr/>
              <a:t>5/1/2015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9" name="Footer Placeholder 8"/>
          <p:cNvSpPr>
            <a:spLocks noGrp="1"/>
          </p:cNvSpPr>
          <p:nvPr>
            <p:ph type="ftr" sz="quarter" idx="12"/>
          </p:nvPr>
        </p:nvSpPr>
        <p:spPr/>
        <p:txBody>
          <a:bodyPr/>
          <a:lstStyle/>
          <a:p>
            <a:r>
              <a:rPr lang="en-US" smtClean="0"/>
              <a:t>© 2014, Droids Robotics,  Last edit 4/5/2015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F34C16E8-05C7-1348-938C-082991D03586}" type="datetime1">
              <a:rPr lang="en-US" smtClean="0"/>
              <a:pPr/>
              <a:t>5/1/2015</a:t>
            </a:fld>
            <a:endParaRPr lang="en-US"/>
          </a:p>
        </p:txBody>
      </p:sp>
      <p:sp>
        <p:nvSpPr>
          <p:cNvPr id="6" name="Footer Placeholder 5"/>
          <p:cNvSpPr>
            <a:spLocks noGrp="1"/>
          </p:cNvSpPr>
          <p:nvPr>
            <p:ph type="ftr" sz="quarter" idx="11"/>
          </p:nvPr>
        </p:nvSpPr>
        <p:spPr/>
        <p:txBody>
          <a:bodyPr/>
          <a:lstStyle/>
          <a:p>
            <a:r>
              <a:rPr lang="en-US" smtClean="0"/>
              <a:t>© 2014, Droids Robotics,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A838BB-39A0-CC4E-9AD1-936CC2B8FE5D}" type="datetime1">
              <a:rPr lang="en-US" smtClean="0"/>
              <a:pPr/>
              <a:t>5/1/2015</a:t>
            </a:fld>
            <a:endParaRPr lang="en-US"/>
          </a:p>
        </p:txBody>
      </p:sp>
      <p:sp>
        <p:nvSpPr>
          <p:cNvPr id="8" name="Footer Placeholder 7"/>
          <p:cNvSpPr>
            <a:spLocks noGrp="1"/>
          </p:cNvSpPr>
          <p:nvPr>
            <p:ph type="ftr" sz="quarter" idx="11"/>
          </p:nvPr>
        </p:nvSpPr>
        <p:spPr/>
        <p:txBody>
          <a:bodyPr/>
          <a:lstStyle/>
          <a:p>
            <a:r>
              <a:rPr lang="en-US" smtClean="0"/>
              <a:t>© 2014, Droids Robotics,  Last edit 4/5/2015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8458B-8711-9A4C-8F79-837CEE5A545D}" type="datetime1">
              <a:rPr lang="en-US" smtClean="0"/>
              <a:pPr/>
              <a:t>5/1/2015</a:t>
            </a:fld>
            <a:endParaRPr lang="en-US"/>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58F14-E10C-3D46-808C-E3FB4A342C37}" type="datetime1">
              <a:rPr lang="en-US" smtClean="0"/>
              <a:pPr/>
              <a:t>5/1/2015</a:t>
            </a:fld>
            <a:endParaRPr lang="en-US"/>
          </a:p>
        </p:txBody>
      </p:sp>
      <p:sp>
        <p:nvSpPr>
          <p:cNvPr id="3" name="Footer Placeholder 2"/>
          <p:cNvSpPr>
            <a:spLocks noGrp="1"/>
          </p:cNvSpPr>
          <p:nvPr>
            <p:ph type="ftr" sz="quarter" idx="11"/>
          </p:nvPr>
        </p:nvSpPr>
        <p:spPr/>
        <p:txBody>
          <a:bodyPr/>
          <a:lstStyle/>
          <a:p>
            <a:r>
              <a:rPr lang="en-US" smtClean="0"/>
              <a:t>© 2014, Droids Robotics,  Last edit 4/5/2015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1936E-935B-3B44-9A9C-CB87C81A69F6}" type="datetime1">
              <a:rPr lang="en-US" smtClean="0"/>
              <a:pPr/>
              <a:t>5/1/2015</a:t>
            </a:fld>
            <a:endParaRPr lang="en-US"/>
          </a:p>
        </p:txBody>
      </p:sp>
      <p:sp>
        <p:nvSpPr>
          <p:cNvPr id="6" name="Footer Placeholder 5"/>
          <p:cNvSpPr>
            <a:spLocks noGrp="1"/>
          </p:cNvSpPr>
          <p:nvPr>
            <p:ph type="ftr" sz="quarter" idx="11"/>
          </p:nvPr>
        </p:nvSpPr>
        <p:spPr/>
        <p:txBody>
          <a:bodyPr/>
          <a:lstStyle/>
          <a:p>
            <a:r>
              <a:rPr lang="en-US" smtClean="0"/>
              <a:t>© 2014, Droids Robotics,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8CF15-A010-684D-B12D-D479094B78AE}" type="datetime1">
              <a:rPr lang="en-US" smtClean="0"/>
              <a:pPr/>
              <a:t>5/1/2015</a:t>
            </a:fld>
            <a:endParaRPr lang="en-US"/>
          </a:p>
        </p:txBody>
      </p:sp>
      <p:sp>
        <p:nvSpPr>
          <p:cNvPr id="6" name="Footer Placeholder 5"/>
          <p:cNvSpPr>
            <a:spLocks noGrp="1"/>
          </p:cNvSpPr>
          <p:nvPr>
            <p:ph type="ftr" sz="quarter" idx="11"/>
          </p:nvPr>
        </p:nvSpPr>
        <p:spPr/>
        <p:txBody>
          <a:bodyPr/>
          <a:lstStyle/>
          <a:p>
            <a:r>
              <a:rPr lang="en-US" smtClean="0"/>
              <a:t>© 2014, Droids Robotics,  Last edit 4/5/2015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B28FCF3-02CB-5040-8592-31A7F91CD5BE}" type="datetime1">
              <a:rPr lang="en-US" smtClean="0"/>
              <a:pPr/>
              <a:t>5/1/2015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Last edit 4/5/2015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creativecommons.org/licenses/by-nc-sa/4.0/" TargetMode="External"/><Relationship Id="rId4" Type="http://schemas.openxmlformats.org/officeDocument/2006/relationships/hyperlink" Target="mailto:team@droidsrobotic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nl-NL" sz="3200" smtClean="0"/>
              <a:t>Gevorderde programmeer les</a:t>
            </a:r>
            <a:endParaRPr lang="nl-NL" sz="320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Door: Droids Robotics</a:t>
            </a:r>
          </a:p>
        </p:txBody>
      </p:sp>
      <p:pic>
        <p:nvPicPr>
          <p:cNvPr id="3" name="Picture 2" descr="Droidslogo2.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954107"/>
          </a:xfrm>
          <a:prstGeom prst="rect">
            <a:avLst/>
          </a:prstGeom>
          <a:noFill/>
        </p:spPr>
        <p:txBody>
          <a:bodyPr wrap="square" rtlCol="0">
            <a:spAutoFit/>
          </a:bodyPr>
          <a:lstStyle/>
          <a:p>
            <a:r>
              <a:rPr lang="nl-NL" sz="2800" dirty="0" smtClean="0">
                <a:solidFill>
                  <a:srgbClr val="FF0000"/>
                </a:solidFill>
              </a:rPr>
              <a:t>Mijn blok met </a:t>
            </a:r>
            <a:r>
              <a:rPr lang="nl-NL" sz="2800" dirty="0" err="1" smtClean="0">
                <a:solidFill>
                  <a:srgbClr val="FF0000"/>
                </a:solidFill>
              </a:rPr>
              <a:t>inputs</a:t>
            </a:r>
            <a:r>
              <a:rPr lang="nl-NL" sz="2800" dirty="0" smtClean="0">
                <a:solidFill>
                  <a:srgbClr val="FF0000"/>
                </a:solidFill>
              </a:rPr>
              <a:t>: </a:t>
            </a:r>
          </a:p>
          <a:p>
            <a:r>
              <a:rPr lang="nl-NL" sz="2800" dirty="0" smtClean="0">
                <a:solidFill>
                  <a:srgbClr val="FF0000"/>
                </a:solidFill>
              </a:rPr>
              <a:t>Kleuren lijnvolger  - Beweeg tot afstand</a:t>
            </a:r>
            <a:endParaRPr lang="nl-NL" sz="2800" dirty="0"/>
          </a:p>
        </p:txBody>
      </p:sp>
      <p:pic>
        <p:nvPicPr>
          <p:cNvPr id="1026" name="Picture 2" descr="EV3Lessons.com"/>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 xmlns:p14="http://schemas.microsoft.com/office/powerpoint/2010/main" val="256576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dirty="0" smtClean="0"/>
              <a:t>Code in het mijn blok</a:t>
            </a:r>
            <a:endParaRPr lang="nl-NL" dirty="0"/>
          </a:p>
        </p:txBody>
      </p:sp>
      <p:pic>
        <p:nvPicPr>
          <p:cNvPr id="9" name="Afbeelding 8" descr="lijnvolger.ev3p Diagram.jpeg"/>
          <p:cNvPicPr>
            <a:picLocks noChangeAspect="1"/>
          </p:cNvPicPr>
          <p:nvPr/>
        </p:nvPicPr>
        <p:blipFill>
          <a:blip r:embed="rId2"/>
          <a:stretch>
            <a:fillRect/>
          </a:stretch>
        </p:blipFill>
        <p:spPr>
          <a:xfrm>
            <a:off x="794004" y="1394460"/>
            <a:ext cx="7555992" cy="4069080"/>
          </a:xfrm>
          <a:prstGeom prst="rect">
            <a:avLst/>
          </a:prstGeom>
        </p:spPr>
      </p:pic>
    </p:spTree>
    <p:extLst>
      <p:ext uri="{BB962C8B-B14F-4D97-AF65-F5344CB8AC3E}">
        <p14:creationId xmlns="" xmlns:p14="http://schemas.microsoft.com/office/powerpoint/2010/main" val="780644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Volgende stappen</a:t>
            </a:r>
            <a:endParaRPr lang="nl-NL" dirty="0"/>
          </a:p>
        </p:txBody>
      </p:sp>
      <p:sp>
        <p:nvSpPr>
          <p:cNvPr id="3" name="Content Placeholder 2"/>
          <p:cNvSpPr>
            <a:spLocks noGrp="1"/>
          </p:cNvSpPr>
          <p:nvPr>
            <p:ph idx="1"/>
          </p:nvPr>
        </p:nvSpPr>
        <p:spPr>
          <a:xfrm>
            <a:off x="457200" y="1752600"/>
            <a:ext cx="8245474" cy="4373563"/>
          </a:xfrm>
        </p:spPr>
        <p:txBody>
          <a:bodyPr/>
          <a:lstStyle/>
          <a:p>
            <a:pPr marL="233363" indent="-233363">
              <a:buFont typeface="Arial"/>
              <a:buChar char="•"/>
            </a:pPr>
            <a:r>
              <a:rPr lang="nl-NL" b="0" dirty="0" smtClean="0"/>
              <a:t>We hebben een eenvoudige lijnvolger gebruikt in deze les. Je kunt deze technieken combineren met iedere lijnvolger. </a:t>
            </a:r>
          </a:p>
          <a:p>
            <a:pPr marL="233363" indent="-233363">
              <a:buFont typeface="Arial"/>
              <a:buChar char="•"/>
            </a:pPr>
            <a:r>
              <a:rPr lang="nl-NL" b="0" dirty="0" smtClean="0"/>
              <a:t>Om te leren hoe je een proportionele lijnvolger of een “gladde” lijnvolger maakt  </a:t>
            </a:r>
            <a:r>
              <a:rPr lang="nl-NL" b="0" dirty="0" smtClean="0">
                <a:sym typeface="Wingdings"/>
              </a:rPr>
              <a:t> zie de geavanceerde les</a:t>
            </a:r>
            <a:r>
              <a:rPr lang="nl-NL" b="0" dirty="0" smtClean="0"/>
              <a:t>: Proportionele lijnvolger.</a:t>
            </a:r>
          </a:p>
          <a:p>
            <a:endParaRPr lang="nl-NL" dirty="0"/>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 xmlns:p14="http://schemas.microsoft.com/office/powerpoint/2010/main" val="409418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pPr marL="342900" indent="-342900">
              <a:buFont typeface="Arial"/>
              <a:buChar char="•"/>
            </a:pPr>
            <a:r>
              <a:rPr lang="nl-NL" b="0" dirty="0" smtClean="0"/>
              <a:t>Deze les is gemaakt door </a:t>
            </a:r>
            <a:r>
              <a:rPr lang="nl-NL" b="0" dirty="0" err="1" smtClean="0"/>
              <a:t>Sanjay</a:t>
            </a:r>
            <a:r>
              <a:rPr lang="nl-NL" b="0" dirty="0" smtClean="0"/>
              <a:t> </a:t>
            </a:r>
            <a:r>
              <a:rPr lang="nl-NL" b="0" dirty="0" err="1" smtClean="0"/>
              <a:t>Seshan</a:t>
            </a:r>
            <a:r>
              <a:rPr lang="nl-NL" b="0" dirty="0" smtClean="0"/>
              <a:t> en </a:t>
            </a:r>
            <a:r>
              <a:rPr lang="nl-NL" b="0" dirty="0" err="1" smtClean="0"/>
              <a:t>Arvind</a:t>
            </a:r>
            <a:r>
              <a:rPr lang="nl-NL" b="0" dirty="0" smtClean="0"/>
              <a:t> </a:t>
            </a:r>
            <a:r>
              <a:rPr lang="nl-NL" b="0" dirty="0" err="1" smtClean="0"/>
              <a:t>Seshan</a:t>
            </a:r>
            <a:r>
              <a:rPr lang="nl-NL" b="0" dirty="0" smtClean="0"/>
              <a:t> van </a:t>
            </a:r>
            <a:r>
              <a:rPr lang="nl-NL" b="0" dirty="0" err="1" smtClean="0"/>
              <a:t>Droids</a:t>
            </a:r>
            <a:r>
              <a:rPr lang="nl-NL" b="0" dirty="0" smtClean="0"/>
              <a:t> </a:t>
            </a:r>
            <a:r>
              <a:rPr lang="nl-NL" b="0" dirty="0" err="1" smtClean="0"/>
              <a:t>Robotics</a:t>
            </a:r>
            <a:r>
              <a:rPr lang="nl-NL" b="0" dirty="0" smtClean="0"/>
              <a:t>. </a:t>
            </a:r>
          </a:p>
          <a:p>
            <a:pPr marL="342900" indent="-342900">
              <a:buFont typeface="Arial"/>
              <a:buChar char="•"/>
            </a:pPr>
            <a:r>
              <a:rPr lang="nl-NL" b="0" dirty="0" smtClean="0"/>
              <a:t>Meer lessen zijn beschikbaar op </a:t>
            </a:r>
            <a:r>
              <a:rPr lang="nl-NL" b="0" dirty="0" smtClean="0">
                <a:hlinkClick r:id="rId3"/>
              </a:rPr>
              <a:t>www.ev3lessons.com</a:t>
            </a:r>
            <a:endParaRPr lang="nl-NL" b="0" dirty="0" smtClean="0"/>
          </a:p>
          <a:p>
            <a:pPr marL="342900" indent="-342900">
              <a:buFont typeface="Arial"/>
              <a:buChar char="•"/>
            </a:pPr>
            <a:r>
              <a:rPr lang="nl-NL" b="0" dirty="0" smtClean="0"/>
              <a:t>Email schrijver: </a:t>
            </a:r>
            <a:r>
              <a:rPr lang="nl-NL" b="0" dirty="0" smtClean="0">
                <a:hlinkClick r:id="rId4"/>
              </a:rPr>
              <a:t>team@</a:t>
            </a:r>
            <a:r>
              <a:rPr lang="nl-NL" b="0" dirty="0" err="1" smtClean="0">
                <a:hlinkClick r:id="rId4"/>
              </a:rPr>
              <a:t>droidsrobotics.org</a:t>
            </a:r>
            <a:endParaRPr lang="nl-NL" b="0" dirty="0" smtClean="0"/>
          </a:p>
          <a:p>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 2014, Droids Robotics,  Last edit 4/5/2015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5"/>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doelstellingen</a:t>
            </a:r>
            <a:endParaRPr lang="nl-NL"/>
          </a:p>
        </p:txBody>
      </p:sp>
      <p:sp>
        <p:nvSpPr>
          <p:cNvPr id="3" name="Content Placeholder 2"/>
          <p:cNvSpPr>
            <a:spLocks noGrp="1"/>
          </p:cNvSpPr>
          <p:nvPr>
            <p:ph idx="1"/>
          </p:nvPr>
        </p:nvSpPr>
        <p:spPr/>
        <p:txBody>
          <a:bodyPr/>
          <a:lstStyle/>
          <a:p>
            <a:pPr marL="457200" indent="-457200">
              <a:buAutoNum type="arabicParenR"/>
            </a:pPr>
            <a:r>
              <a:rPr lang="nl-NL" dirty="0" smtClean="0"/>
              <a:t>Leren hoe je een lijnvolger met meerdere </a:t>
            </a:r>
            <a:r>
              <a:rPr lang="nl-NL" dirty="0" err="1" smtClean="0"/>
              <a:t>inputs</a:t>
            </a:r>
            <a:r>
              <a:rPr lang="nl-NL" dirty="0" smtClean="0"/>
              <a:t> maakt.</a:t>
            </a:r>
          </a:p>
          <a:p>
            <a:pPr marL="457200" indent="-457200">
              <a:buAutoNum type="arabicParenR"/>
            </a:pPr>
            <a:r>
              <a:rPr lang="nl-NL" dirty="0" smtClean="0"/>
              <a:t>Leren hoe je een lijnvolger maakt die stopt na een nummer of aantal graden.</a:t>
            </a:r>
          </a:p>
          <a:p>
            <a:pPr marL="457200" indent="-457200">
              <a:buAutoNum type="arabicParenR"/>
            </a:pPr>
            <a:r>
              <a:rPr lang="nl-NL" dirty="0" smtClean="0"/>
              <a:t>Oefenen om bruikbare mijn blokken te maken.</a:t>
            </a:r>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nl-NL" b="0" dirty="0" smtClean="0"/>
              <a:t>Een mijn blok maken van je lijnvolger vermindert de lengte van de code en maakt het herbruikbaar</a:t>
            </a:r>
            <a:endParaRPr lang="en-US" b="0" dirty="0" smtClean="0"/>
          </a:p>
          <a:p>
            <a:pPr marL="233363" indent="-233363">
              <a:buFont typeface="Arial"/>
              <a:buChar char="•"/>
            </a:pPr>
            <a:r>
              <a:rPr lang="nl-NL" b="0" dirty="0" smtClean="0"/>
              <a:t>Leren om een lijnvolger te maken die meerdere </a:t>
            </a:r>
            <a:r>
              <a:rPr lang="nl-NL" b="0" dirty="0" err="1" smtClean="0"/>
              <a:t>inputs</a:t>
            </a:r>
            <a:r>
              <a:rPr lang="nl-NL" b="0" dirty="0" smtClean="0"/>
              <a:t> (vermogen, graden en kleur) krijgt, kan heel nuttig zijn.</a:t>
            </a:r>
            <a:endParaRPr lang="en-US" b="0" dirty="0" smtClean="0"/>
          </a:p>
          <a:p>
            <a:pPr marL="233363" indent="-233363">
              <a:buFont typeface="Arial"/>
              <a:buChar char="•"/>
            </a:pPr>
            <a:endParaRPr lang="en-US" b="0" dirty="0" smtClean="0"/>
          </a:p>
          <a:p>
            <a:pPr marL="690563" lvl="1" indent="-233363">
              <a:buFont typeface="Arial"/>
              <a:buChar char="•"/>
            </a:pPr>
            <a:r>
              <a:rPr lang="nl-NL" dirty="0" smtClean="0"/>
              <a:t>Elke keer als je een lijn over verschillende afstanden wilt volgen, hoef je alleen maar de input waarde te wijzigen !</a:t>
            </a:r>
            <a:endParaRPr lang="en-US" b="0" dirty="0" smtClean="0"/>
          </a:p>
          <a:p>
            <a:endParaRPr lang="en-US" b="0" dirty="0" smtClean="0"/>
          </a:p>
        </p:txBody>
      </p:sp>
      <p:sp>
        <p:nvSpPr>
          <p:cNvPr id="8" name="Title 7"/>
          <p:cNvSpPr>
            <a:spLocks noGrp="1"/>
          </p:cNvSpPr>
          <p:nvPr>
            <p:ph type="title"/>
          </p:nvPr>
        </p:nvSpPr>
        <p:spPr/>
        <p:txBody>
          <a:bodyPr>
            <a:normAutofit fontScale="90000"/>
          </a:bodyPr>
          <a:lstStyle/>
          <a:p>
            <a:pPr marL="233363" indent="-233363"/>
            <a:r>
              <a:rPr lang="nl-NL" dirty="0" smtClean="0"/>
              <a:t>Waarom een lijnvolger mijn blok met </a:t>
            </a:r>
            <a:r>
              <a:rPr lang="nl-NL" dirty="0" err="1" smtClean="0"/>
              <a:t>inputs</a:t>
            </a:r>
            <a:r>
              <a:rPr lang="nl-NL" dirty="0" smtClean="0"/>
              <a:t> maken?</a:t>
            </a:r>
            <a:endParaRPr lang="nl-NL" dirty="0"/>
          </a:p>
        </p:txBody>
      </p:sp>
      <p:sp>
        <p:nvSpPr>
          <p:cNvPr id="9" name="Footer Placeholder 8"/>
          <p:cNvSpPr>
            <a:spLocks noGrp="1"/>
          </p:cNvSpPr>
          <p:nvPr>
            <p:ph type="ftr" sz="quarter" idx="11"/>
          </p:nvPr>
        </p:nvSpPr>
        <p:spPr/>
        <p:txBody>
          <a:bodyPr/>
          <a:lstStyle/>
          <a:p>
            <a:r>
              <a:rPr lang="en-US" smtClean="0"/>
              <a:t>© 2014, Droids Robotics,  Last edit 4/5/2015</a:t>
            </a:r>
            <a:endParaRPr lang="en-US"/>
          </a:p>
        </p:txBody>
      </p:sp>
    </p:spTree>
    <p:extLst>
      <p:ext uri="{BB962C8B-B14F-4D97-AF65-F5344CB8AC3E}">
        <p14:creationId xmlns="" xmlns:p14="http://schemas.microsoft.com/office/powerpoint/2010/main" val="20281926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TIPS VOOR SUCCES</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nl-NL" b="0" dirty="0" smtClean="0"/>
              <a:t>Je moet weten hoe je een eenvoudig programma maakt om een gekleurde lijn te volgen en hoe je een mijn blok met </a:t>
            </a:r>
            <a:r>
              <a:rPr lang="nl-NL" b="0" dirty="0" err="1" smtClean="0"/>
              <a:t>inputs</a:t>
            </a:r>
            <a:r>
              <a:rPr lang="nl-NL" b="0" dirty="0" smtClean="0"/>
              <a:t> maakt.</a:t>
            </a:r>
          </a:p>
          <a:p>
            <a:pPr marL="457200" indent="-457200">
              <a:buAutoNum type="arabicParenR"/>
            </a:pPr>
            <a:r>
              <a:rPr lang="nl-NL" b="0" dirty="0" smtClean="0"/>
              <a:t>Doordat je de EV3 kleurensensor in de kleurenmodus gebruikt, is het niet nodig om de sensor te kalibreren voor deze les.</a:t>
            </a:r>
          </a:p>
          <a:p>
            <a:pPr marL="457200" indent="-457200">
              <a:buAutoNum type="arabicParenR"/>
            </a:pPr>
            <a:r>
              <a:rPr lang="nl-NL" b="0" dirty="0" smtClean="0"/>
              <a:t>Controleer op welke poort je de kleurensensor aangesloten hebt en pas de code indien nodig aan.</a:t>
            </a:r>
          </a:p>
          <a:p>
            <a:pPr marL="457200" indent="-457200">
              <a:buAutoNum type="arabicParenR"/>
            </a:pPr>
            <a:r>
              <a:rPr lang="nl-NL" b="0" dirty="0" smtClean="0"/>
              <a:t>Het misschien nodig om de snelheid of de richting aan te passen aan je eigen robot. Zorg er voor dat de kleurensensor voor de wielen van de robot bevestigd is.</a:t>
            </a:r>
          </a:p>
          <a:p>
            <a:pPr marL="457200" indent="-457200">
              <a:buAutoNum type="arabicParenR"/>
            </a:pPr>
            <a:r>
              <a:rPr lang="nl-NL" b="0" dirty="0" smtClean="0"/>
              <a:t>Zorg er voor dat je de robot neerzet langs de rand van de lijn die je gaat volgen. De meest gebruikelijke fout is dat de robot aan de verkeerde kant van de lijn neergezet wordt.</a:t>
            </a:r>
          </a:p>
        </p:txBody>
      </p:sp>
      <p:sp>
        <p:nvSpPr>
          <p:cNvPr id="4" name="Footer Placeholder 3"/>
          <p:cNvSpPr>
            <a:spLocks noGrp="1"/>
          </p:cNvSpPr>
          <p:nvPr>
            <p:ph type="ftr" sz="quarter" idx="11"/>
          </p:nvPr>
        </p:nvSpPr>
        <p:spPr/>
        <p:txBody>
          <a:bodyPr/>
          <a:lstStyle/>
          <a:p>
            <a:r>
              <a:rPr lang="en-US" smtClean="0"/>
              <a:t>© 2014, Droids Robotics, v. 2.0, Last edit 4/5/2015</a:t>
            </a:r>
            <a:endParaRPr lang="en-US"/>
          </a:p>
        </p:txBody>
      </p:sp>
    </p:spTree>
    <p:extLst>
      <p:ext uri="{BB962C8B-B14F-4D97-AF65-F5344CB8AC3E}">
        <p14:creationId xmlns="" xmlns:p14="http://schemas.microsoft.com/office/powerpoint/2010/main" val="38927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863547" y="1370114"/>
            <a:ext cx="264920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nl-NL" dirty="0" smtClean="0"/>
              <a:t>Opdracht met tips</a:t>
            </a:r>
            <a:endParaRPr lang="nl-NL" dirty="0"/>
          </a:p>
        </p:txBody>
      </p:sp>
      <p:sp>
        <p:nvSpPr>
          <p:cNvPr id="3" name="Content Placeholder 2"/>
          <p:cNvSpPr>
            <a:spLocks noGrp="1"/>
          </p:cNvSpPr>
          <p:nvPr>
            <p:ph idx="1"/>
          </p:nvPr>
        </p:nvSpPr>
        <p:spPr>
          <a:xfrm>
            <a:off x="457201" y="2633099"/>
            <a:ext cx="5077556" cy="3493064"/>
          </a:xfrm>
        </p:spPr>
        <p:txBody>
          <a:bodyPr>
            <a:normAutofit fontScale="70000" lnSpcReduction="20000"/>
          </a:bodyPr>
          <a:lstStyle/>
          <a:p>
            <a:pPr marL="457200" indent="-457200">
              <a:buAutoNum type="arabicParenR"/>
            </a:pPr>
            <a:r>
              <a:rPr lang="nl-NL" b="0" dirty="0" smtClean="0"/>
              <a:t>Maak een eenvoudig programma om een gekleurde lijn te volgen.</a:t>
            </a:r>
          </a:p>
          <a:p>
            <a:pPr marL="457200" indent="-457200">
              <a:buAutoNum type="arabicParenR"/>
            </a:pPr>
            <a:r>
              <a:rPr lang="nl-NL" b="0" dirty="0" smtClean="0"/>
              <a:t>Voeg een “</a:t>
            </a:r>
            <a:r>
              <a:rPr lang="nl-NL" b="0" dirty="0" err="1" smtClean="0"/>
              <a:t>reset</a:t>
            </a:r>
            <a:r>
              <a:rPr lang="nl-NL" b="0" dirty="0" smtClean="0"/>
              <a:t> de rotatie” sensor blok toe om de vorige waardes te verwijderen.</a:t>
            </a:r>
          </a:p>
          <a:p>
            <a:pPr marL="457200" indent="-457200">
              <a:buAutoNum type="arabicParenR"/>
            </a:pPr>
            <a:r>
              <a:rPr lang="nl-NL" b="0" dirty="0" smtClean="0"/>
              <a:t>Verlaat de lus van de lijnvolger nadat de robot een bepaald aantal graden gereden heeft.</a:t>
            </a:r>
          </a:p>
          <a:p>
            <a:pPr marL="457200" indent="-457200">
              <a:buAutoNum type="arabicParenR"/>
            </a:pPr>
            <a:r>
              <a:rPr lang="nl-NL" b="0" dirty="0" smtClean="0"/>
              <a:t>Stel de volgende </a:t>
            </a:r>
            <a:r>
              <a:rPr lang="nl-NL" b="0" dirty="0" err="1" smtClean="0"/>
              <a:t>inputs</a:t>
            </a:r>
            <a:r>
              <a:rPr lang="nl-NL" b="0" dirty="0" smtClean="0"/>
              <a:t> in voor de lus: graden, vermogen en kleur door constante blokken te gebruiken.</a:t>
            </a:r>
          </a:p>
          <a:p>
            <a:pPr marL="457200" indent="-457200">
              <a:buAutoNum type="arabicParenR"/>
            </a:pPr>
            <a:r>
              <a:rPr lang="nl-NL" b="0" dirty="0" smtClean="0"/>
              <a:t>Gebruik gegevensverbindingen om de graden met de stop conditie van de lus te verbinden, het vermogen met het richting veranderen blok en de kleur met het kleurensensor </a:t>
            </a:r>
            <a:r>
              <a:rPr lang="nl-NL" b="0" dirty="0" err="1" smtClean="0"/>
              <a:t>blokk</a:t>
            </a:r>
            <a:r>
              <a:rPr lang="nl-NL" b="0" dirty="0" smtClean="0"/>
              <a:t>.</a:t>
            </a:r>
          </a:p>
          <a:p>
            <a:pPr marL="457200" indent="-457200">
              <a:buAutoNum type="arabicParenR"/>
            </a:pPr>
            <a:r>
              <a:rPr lang="nl-NL" b="0" dirty="0" smtClean="0"/>
              <a:t>Maak van deze lijnvolger een Mijn blok.</a:t>
            </a:r>
          </a:p>
          <a:p>
            <a:pPr marL="457200" indent="-457200">
              <a:buAutoNum type="arabicParenR"/>
            </a:pPr>
            <a:endParaRPr lang="nl-NL" dirty="0" smtClean="0"/>
          </a:p>
          <a:p>
            <a:pPr marL="457200" indent="-457200">
              <a:buAutoNum type="arabicParenR"/>
            </a:pPr>
            <a:endParaRPr lang="nl-NL" dirty="0" smtClean="0"/>
          </a:p>
          <a:p>
            <a:pPr marL="457200" indent="-457200">
              <a:buAutoNum type="arabicParenR"/>
            </a:pPr>
            <a:endParaRPr lang="nl-NL" dirty="0"/>
          </a:p>
        </p:txBody>
      </p:sp>
      <p:sp>
        <p:nvSpPr>
          <p:cNvPr id="4" name="Footer Placeholder 3"/>
          <p:cNvSpPr>
            <a:spLocks noGrp="1"/>
          </p:cNvSpPr>
          <p:nvPr>
            <p:ph type="ftr" sz="quarter" idx="11"/>
          </p:nvPr>
        </p:nvSpPr>
        <p:spPr/>
        <p:txBody>
          <a:bodyPr/>
          <a:lstStyle/>
          <a:p>
            <a:r>
              <a:rPr lang="en-US" smtClean="0"/>
              <a:t>© 2014, Droids Robotics,  Last edit 4/5/2015</a:t>
            </a:r>
            <a:endParaRPr lang="en-US"/>
          </a:p>
        </p:txBody>
      </p:sp>
      <p:sp>
        <p:nvSpPr>
          <p:cNvPr id="5" name="TextBox 4"/>
          <p:cNvSpPr txBox="1"/>
          <p:nvPr/>
        </p:nvSpPr>
        <p:spPr>
          <a:xfrm>
            <a:off x="579049" y="1025664"/>
            <a:ext cx="4821211" cy="1477328"/>
          </a:xfrm>
          <a:prstGeom prst="rect">
            <a:avLst/>
          </a:prstGeom>
          <a:noFill/>
        </p:spPr>
        <p:txBody>
          <a:bodyPr wrap="square" rtlCol="0">
            <a:spAutoFit/>
          </a:bodyPr>
          <a:lstStyle/>
          <a:p>
            <a:r>
              <a:rPr lang="nl-NL" dirty="0" smtClean="0">
                <a:solidFill>
                  <a:srgbClr val="FF0000"/>
                </a:solidFill>
              </a:rPr>
              <a:t>Opdracht: Schrijf een mijn blok voor een lijnvolger die een gekleurde lijn volgt en stops na een bepaald aantal graden. De lijnvolger moet 3 </a:t>
            </a:r>
            <a:r>
              <a:rPr lang="nl-NL" dirty="0" err="1" smtClean="0">
                <a:solidFill>
                  <a:srgbClr val="FF0000"/>
                </a:solidFill>
              </a:rPr>
              <a:t>inputs</a:t>
            </a:r>
            <a:r>
              <a:rPr lang="nl-NL" dirty="0" smtClean="0">
                <a:solidFill>
                  <a:srgbClr val="FF0000"/>
                </a:solidFill>
              </a:rPr>
              <a:t> krijgen (graden, vermogen en de te volgen kleur)</a:t>
            </a:r>
            <a:endParaRPr lang="nl-NL" dirty="0">
              <a:solidFill>
                <a:srgbClr val="FF0000"/>
              </a:solidFill>
            </a:endParaRPr>
          </a:p>
        </p:txBody>
      </p:sp>
      <p:cxnSp>
        <p:nvCxnSpPr>
          <p:cNvPr id="6" name="Straight Connector 5"/>
          <p:cNvCxnSpPr/>
          <p:nvPr/>
        </p:nvCxnSpPr>
        <p:spPr>
          <a:xfrm flipV="1">
            <a:off x="7198351" y="1751371"/>
            <a:ext cx="0" cy="3538976"/>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5901072" y="1834912"/>
            <a:ext cx="1220941" cy="461665"/>
          </a:xfrm>
          <a:prstGeom prst="rect">
            <a:avLst/>
          </a:prstGeom>
          <a:noFill/>
        </p:spPr>
        <p:txBody>
          <a:bodyPr wrap="square" rtlCol="0">
            <a:spAutoFit/>
          </a:bodyPr>
          <a:lstStyle/>
          <a:p>
            <a:r>
              <a:rPr lang="nl-NL" sz="1200" smtClean="0"/>
              <a:t>Doel: Stop na 720 graden</a:t>
            </a:r>
            <a:endParaRPr lang="nl-NL" sz="1200"/>
          </a:p>
        </p:txBody>
      </p:sp>
    </p:spTree>
    <p:extLst>
      <p:ext uri="{BB962C8B-B14F-4D97-AF65-F5344CB8AC3E}">
        <p14:creationId xmlns=""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stap</a:t>
            </a:r>
            <a:r>
              <a:rPr lang="nl-NL" dirty="0" smtClean="0"/>
              <a:t> </a:t>
            </a:r>
            <a:r>
              <a:rPr lang="nl-NL" dirty="0" smtClean="0"/>
              <a:t>1: eenvoudige kleuren lijnvolger</a:t>
            </a:r>
            <a:endParaRPr lang="nl-NL" dirty="0"/>
          </a:p>
        </p:txBody>
      </p:sp>
      <p:sp>
        <p:nvSpPr>
          <p:cNvPr id="4" name="Footer Placeholder 3"/>
          <p:cNvSpPr>
            <a:spLocks noGrp="1"/>
          </p:cNvSpPr>
          <p:nvPr>
            <p:ph type="ftr" sz="quarter" idx="11"/>
          </p:nvPr>
        </p:nvSpPr>
        <p:spPr/>
        <p:txBody>
          <a:bodyPr/>
          <a:lstStyle/>
          <a:p>
            <a:r>
              <a:rPr lang="en-US" smtClean="0"/>
              <a:t>© 2014, Droids Robotics,  Last edit 4/5/2015</a:t>
            </a:r>
            <a:endParaRPr lang="en-US" dirty="0"/>
          </a:p>
        </p:txBody>
      </p:sp>
      <p:pic>
        <p:nvPicPr>
          <p:cNvPr id="1027" name="Picture 3" descr="C:\Users\Hulsen 2\Documents\LEGO Creations\New Folder (9)\Stap 1.ev3p Diagram.jpeg"/>
          <p:cNvPicPr>
            <a:picLocks noChangeAspect="1" noChangeArrowheads="1"/>
          </p:cNvPicPr>
          <p:nvPr/>
        </p:nvPicPr>
        <p:blipFill>
          <a:blip r:embed="rId2"/>
          <a:srcRect/>
          <a:stretch>
            <a:fillRect/>
          </a:stretch>
        </p:blipFill>
        <p:spPr bwMode="auto">
          <a:xfrm>
            <a:off x="568791" y="1271651"/>
            <a:ext cx="7464552" cy="5221224"/>
          </a:xfrm>
          <a:prstGeom prst="rect">
            <a:avLst/>
          </a:prstGeom>
          <a:noFill/>
        </p:spPr>
      </p:pic>
    </p:spTree>
    <p:extLst>
      <p:ext uri="{BB962C8B-B14F-4D97-AF65-F5344CB8AC3E}">
        <p14:creationId xmlns="" xmlns:p14="http://schemas.microsoft.com/office/powerpoint/2010/main" val="2058380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ulsen 2\Documents\LEGO Creations\New Folder (10)\Stap 2.ev3p Diagram.jpeg"/>
          <p:cNvPicPr>
            <a:picLocks noChangeAspect="1" noChangeArrowheads="1"/>
          </p:cNvPicPr>
          <p:nvPr/>
        </p:nvPicPr>
        <p:blipFill>
          <a:blip r:embed="rId2"/>
          <a:srcRect/>
          <a:stretch>
            <a:fillRect/>
          </a:stretch>
        </p:blipFill>
        <p:spPr bwMode="auto">
          <a:xfrm>
            <a:off x="457199" y="923544"/>
            <a:ext cx="7865534" cy="4765251"/>
          </a:xfrm>
          <a:prstGeom prst="rect">
            <a:avLst/>
          </a:prstGeom>
          <a:noFill/>
        </p:spPr>
      </p:pic>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dirty="0" smtClean="0"/>
              <a:t>stap</a:t>
            </a:r>
            <a:r>
              <a:rPr lang="nl-NL" dirty="0" smtClean="0"/>
              <a:t> </a:t>
            </a:r>
            <a:r>
              <a:rPr lang="nl-NL" dirty="0" smtClean="0"/>
              <a:t>2: RESET &amp; graden</a:t>
            </a:r>
            <a:endParaRPr lang="nl-NL" dirty="0"/>
          </a:p>
        </p:txBody>
      </p:sp>
      <p:sp>
        <p:nvSpPr>
          <p:cNvPr id="8" name="Oval 7"/>
          <p:cNvSpPr/>
          <p:nvPr/>
        </p:nvSpPr>
        <p:spPr>
          <a:xfrm>
            <a:off x="260946" y="2657294"/>
            <a:ext cx="1287337" cy="1095890"/>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Oval 8"/>
          <p:cNvSpPr/>
          <p:nvPr/>
        </p:nvSpPr>
        <p:spPr>
          <a:xfrm>
            <a:off x="7303735" y="3422671"/>
            <a:ext cx="1287337" cy="1095890"/>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78827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ulsen 2\Documents\LEGO Creations\New Folder (13)\Stap 3.ev3p Diagram.jpeg"/>
          <p:cNvPicPr>
            <a:picLocks noChangeAspect="1" noChangeArrowheads="1"/>
          </p:cNvPicPr>
          <p:nvPr/>
        </p:nvPicPr>
        <p:blipFill>
          <a:blip r:embed="rId2"/>
          <a:srcRect/>
          <a:stretch>
            <a:fillRect/>
          </a:stretch>
        </p:blipFill>
        <p:spPr bwMode="auto">
          <a:xfrm>
            <a:off x="794004" y="1513332"/>
            <a:ext cx="7555992" cy="3831336"/>
          </a:xfrm>
          <a:prstGeom prst="rect">
            <a:avLst/>
          </a:prstGeom>
          <a:noFill/>
        </p:spPr>
      </p:pic>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dirty="0" smtClean="0"/>
              <a:t>stap</a:t>
            </a:r>
            <a:r>
              <a:rPr lang="nl-NL" dirty="0" smtClean="0"/>
              <a:t> </a:t>
            </a:r>
            <a:r>
              <a:rPr lang="nl-NL" dirty="0" smtClean="0"/>
              <a:t>3: INPUTS toevoegen</a:t>
            </a:r>
            <a:endParaRPr lang="nl-NL" dirty="0"/>
          </a:p>
        </p:txBody>
      </p:sp>
      <p:sp>
        <p:nvSpPr>
          <p:cNvPr id="5" name="Oval 4"/>
          <p:cNvSpPr/>
          <p:nvPr/>
        </p:nvSpPr>
        <p:spPr>
          <a:xfrm>
            <a:off x="457199" y="3044133"/>
            <a:ext cx="2487690" cy="713199"/>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80644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creen Shot 2014-10-12 at 7.14.48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199" y="974122"/>
            <a:ext cx="6396996" cy="5683619"/>
          </a:xfrm>
          <a:prstGeom prst="rect">
            <a:avLst/>
          </a:prstGeom>
        </p:spPr>
      </p:pic>
      <p:sp>
        <p:nvSpPr>
          <p:cNvPr id="2" name="Footer Placeholder 1"/>
          <p:cNvSpPr>
            <a:spLocks noGrp="1"/>
          </p:cNvSpPr>
          <p:nvPr>
            <p:ph type="ftr" sz="quarter" idx="11"/>
          </p:nvPr>
        </p:nvSpPr>
        <p:spPr/>
        <p:txBody>
          <a:bodyPr/>
          <a:lstStyle/>
          <a:p>
            <a:r>
              <a:rPr lang="en-US" smtClean="0"/>
              <a:t>© 2014, Droids Robotics,  Last edit 4/5/2015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dirty="0" smtClean="0"/>
              <a:t>Stap </a:t>
            </a:r>
            <a:r>
              <a:rPr lang="nl-NL" dirty="0" smtClean="0"/>
              <a:t>4</a:t>
            </a:r>
            <a:r>
              <a:rPr lang="nl-NL" dirty="0" smtClean="0"/>
              <a:t>: Mijn blok</a:t>
            </a:r>
            <a:endParaRPr lang="nl-NL" dirty="0"/>
          </a:p>
        </p:txBody>
      </p:sp>
      <p:sp>
        <p:nvSpPr>
          <p:cNvPr id="4" name="Oval 3"/>
          <p:cNvSpPr/>
          <p:nvPr/>
        </p:nvSpPr>
        <p:spPr>
          <a:xfrm>
            <a:off x="3705439" y="3322456"/>
            <a:ext cx="3026981" cy="2000432"/>
          </a:xfrm>
          <a:prstGeom prst="ellipse">
            <a:avLst/>
          </a:prstGeom>
          <a:noFill/>
          <a:ln w="57150" cmpd="sng">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80644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8671</TotalTime>
  <Words>620</Words>
  <Application>Microsoft Office PowerPoint</Application>
  <PresentationFormat>Diavoorstelling (4:3)</PresentationFormat>
  <Paragraphs>57</Paragraphs>
  <Slides>12</Slides>
  <Notes>2</Notes>
  <HiddenSlides>0</HiddenSlides>
  <MMClips>0</MMClips>
  <ScaleCrop>false</ScaleCrop>
  <HeadingPairs>
    <vt:vector size="4" baseType="variant">
      <vt:variant>
        <vt:lpstr>Thema</vt:lpstr>
      </vt:variant>
      <vt:variant>
        <vt:i4>1</vt:i4>
      </vt:variant>
      <vt:variant>
        <vt:lpstr>Diatitels</vt:lpstr>
      </vt:variant>
      <vt:variant>
        <vt:i4>12</vt:i4>
      </vt:variant>
    </vt:vector>
  </HeadingPairs>
  <TitlesOfParts>
    <vt:vector size="13" baseType="lpstr">
      <vt:lpstr>Essential</vt:lpstr>
      <vt:lpstr>Gevorderde programmeer les</vt:lpstr>
      <vt:lpstr>doelstellingen</vt:lpstr>
      <vt:lpstr>Waarom een lijnvolger mijn blok met inputs maken?</vt:lpstr>
      <vt:lpstr>TIPS VOOR SUCCES</vt:lpstr>
      <vt:lpstr>Opdracht met tips</vt:lpstr>
      <vt:lpstr>stap 1: eenvoudige kleuren lijnvolger</vt:lpstr>
      <vt:lpstr>Dia 7</vt:lpstr>
      <vt:lpstr>Dia 8</vt:lpstr>
      <vt:lpstr>Dia 9</vt:lpstr>
      <vt:lpstr>Dia 10</vt:lpstr>
      <vt:lpstr>Volgende stappen</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Hulsen 2</dc:creator>
  <cp:lastModifiedBy>Hulsen 2</cp:lastModifiedBy>
  <cp:revision>26</cp:revision>
  <dcterms:created xsi:type="dcterms:W3CDTF">2014-08-07T02:19:13Z</dcterms:created>
  <dcterms:modified xsi:type="dcterms:W3CDTF">2015-05-01T18:13:53Z</dcterms:modified>
</cp:coreProperties>
</file>