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15"/>
  </p:notesMasterIdLst>
  <p:handoutMasterIdLst>
    <p:handoutMasterId r:id="rId16"/>
  </p:handoutMasterIdLst>
  <p:sldIdLst>
    <p:sldId id="381" r:id="rId2"/>
    <p:sldId id="383" r:id="rId3"/>
    <p:sldId id="371" r:id="rId4"/>
    <p:sldId id="386" r:id="rId5"/>
    <p:sldId id="385" r:id="rId6"/>
    <p:sldId id="373" r:id="rId7"/>
    <p:sldId id="374" r:id="rId8"/>
    <p:sldId id="375" r:id="rId9"/>
    <p:sldId id="376" r:id="rId10"/>
    <p:sldId id="377" r:id="rId11"/>
    <p:sldId id="378" r:id="rId12"/>
    <p:sldId id="384" r:id="rId13"/>
    <p:sldId id="382"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563" autoAdjust="0"/>
  </p:normalViewPr>
  <p:slideViewPr>
    <p:cSldViewPr snapToGrid="0" snapToObjects="1">
      <p:cViewPr varScale="1">
        <p:scale>
          <a:sx n="112" d="100"/>
          <a:sy n="112" d="100"/>
        </p:scale>
        <p:origin x="-948" y="-90"/>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pPr/>
              <a:t>5/1/2015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pPr/>
              <a:t>‹nr.›</a:t>
            </a:fld>
            <a:endParaRPr lang="en-US"/>
          </a:p>
        </p:txBody>
      </p:sp>
    </p:spTree>
    <p:extLst>
      <p:ext uri="{BB962C8B-B14F-4D97-AF65-F5344CB8AC3E}">
        <p14:creationId xmlns:p14="http://schemas.microsoft.com/office/powerpoint/2010/main" xmlns=""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pPr/>
              <a:t>5/1/2015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pPr/>
              <a:t>‹nr.›</a:t>
            </a:fld>
            <a:endParaRPr lang="en-US"/>
          </a:p>
        </p:txBody>
      </p:sp>
    </p:spTree>
    <p:extLst>
      <p:ext uri="{BB962C8B-B14F-4D97-AF65-F5344CB8AC3E}">
        <p14:creationId xmlns:p14="http://schemas.microsoft.com/office/powerpoint/2010/main" xmlns=""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pPr/>
              <a:t>1</a:t>
            </a:fld>
            <a:endParaRPr lang="en-US"/>
          </a:p>
        </p:txBody>
      </p:sp>
    </p:spTree>
    <p:extLst>
      <p:ext uri="{BB962C8B-B14F-4D97-AF65-F5344CB8AC3E}">
        <p14:creationId xmlns:p14="http://schemas.microsoft.com/office/powerpoint/2010/main" xmlns="" val="2005992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pPr/>
              <a:t>13</a:t>
            </a:fld>
            <a:endParaRPr lang="en-US"/>
          </a:p>
        </p:txBody>
      </p:sp>
    </p:spTree>
    <p:extLst>
      <p:ext uri="{BB962C8B-B14F-4D97-AF65-F5344CB8AC3E}">
        <p14:creationId xmlns:p14="http://schemas.microsoft.com/office/powerpoint/2010/main" xmlns="" val="3917138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5182DC-15A2-FA4F-875C-8830FA8A8C0C}" type="datetime1">
              <a:rPr lang="en-US" smtClean="0"/>
              <a:pPr/>
              <a:t>5/1/2015</a:t>
            </a:fld>
            <a:endParaRPr lang="en-US"/>
          </a:p>
        </p:txBody>
      </p:sp>
      <p:sp>
        <p:nvSpPr>
          <p:cNvPr id="5" name="Footer Placeholder 4"/>
          <p:cNvSpPr>
            <a:spLocks noGrp="1"/>
          </p:cNvSpPr>
          <p:nvPr>
            <p:ph type="ftr" sz="quarter" idx="11"/>
          </p:nvPr>
        </p:nvSpPr>
        <p:spPr/>
        <p:txBody>
          <a:bodyPr/>
          <a:lstStyle/>
          <a:p>
            <a:r>
              <a:rPr lang="en-US" smtClean="0"/>
              <a:t>© 2014, Droids Robotics, v. 2.0, Last edit 4/5/2015</a:t>
            </a:r>
            <a:endParaRPr lang="en-US"/>
          </a:p>
        </p:txBody>
      </p:sp>
      <p:sp>
        <p:nvSpPr>
          <p:cNvPr id="11" name="Slide Number Placeholder 5"/>
          <p:cNvSpPr>
            <a:spLocks noGrp="1"/>
          </p:cNvSpPr>
          <p:nvPr>
            <p:ph type="sldNum" sz="quarter" idx="4"/>
          </p:nvPr>
        </p:nvSpPr>
        <p:spPr>
          <a:xfrm>
            <a:off x="8343263" y="6417660"/>
            <a:ext cx="65786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pPr/>
              <a:t>‹nr.›</a:t>
            </a:fld>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8913670" y="-4618"/>
            <a:ext cx="91440" cy="6862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BFC56D-EBDC-ED45-BC22-A8E85B2769E4}" type="datetime1">
              <a:rPr lang="en-US" smtClean="0"/>
              <a:pPr/>
              <a:t>5/1/2015</a:t>
            </a:fld>
            <a:endParaRPr lang="en-US"/>
          </a:p>
        </p:txBody>
      </p:sp>
      <p:sp>
        <p:nvSpPr>
          <p:cNvPr id="5" name="Footer Placeholder 4"/>
          <p:cNvSpPr>
            <a:spLocks noGrp="1"/>
          </p:cNvSpPr>
          <p:nvPr>
            <p:ph type="ftr" sz="quarter" idx="11"/>
          </p:nvPr>
        </p:nvSpPr>
        <p:spPr/>
        <p:txBody>
          <a:bodyPr/>
          <a:lstStyle/>
          <a:p>
            <a:r>
              <a:rPr lang="en-US" smtClean="0"/>
              <a:t>© 2014, Droids Robotics, v. 2.0, Last edit 4/5/2015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8A4055-249A-F248-BF10-EAE229187C9C}" type="datetime1">
              <a:rPr lang="en-US" smtClean="0"/>
              <a:pPr/>
              <a:t>5/1/2015</a:t>
            </a:fld>
            <a:endParaRPr lang="en-US"/>
          </a:p>
        </p:txBody>
      </p:sp>
      <p:sp>
        <p:nvSpPr>
          <p:cNvPr id="5" name="Footer Placeholder 4"/>
          <p:cNvSpPr>
            <a:spLocks noGrp="1"/>
          </p:cNvSpPr>
          <p:nvPr>
            <p:ph type="ftr" sz="quarter" idx="11"/>
          </p:nvPr>
        </p:nvSpPr>
        <p:spPr/>
        <p:txBody>
          <a:bodyPr/>
          <a:lstStyle/>
          <a:p>
            <a:r>
              <a:rPr lang="en-US" smtClean="0"/>
              <a:t>© 2014, Droids Robotics, v. 2.0, Last edit 4/5/2015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F3919B-B066-FD4A-85E4-BB412ABF8D36}" type="datetime1">
              <a:rPr lang="en-US" smtClean="0"/>
              <a:pPr/>
              <a:t>5/1/2015</a:t>
            </a:fld>
            <a:endParaRPr lang="en-US"/>
          </a:p>
        </p:txBody>
      </p:sp>
      <p:sp>
        <p:nvSpPr>
          <p:cNvPr id="5" name="Footer Placeholder 4"/>
          <p:cNvSpPr>
            <a:spLocks noGrp="1"/>
          </p:cNvSpPr>
          <p:nvPr>
            <p:ph type="ftr" sz="quarter" idx="11"/>
          </p:nvPr>
        </p:nvSpPr>
        <p:spPr/>
        <p:txBody>
          <a:bodyPr/>
          <a:lstStyle/>
          <a:p>
            <a:r>
              <a:rPr lang="en-US" smtClean="0"/>
              <a:t>© 2014, Droids Robotics, v. 2.0, Last edit 4/5/2015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092DA3F-7338-DC4F-98B2-D80DA4CAD151}" type="datetime1">
              <a:rPr lang="en-US" smtClean="0"/>
              <a:pPr/>
              <a:t>5/1/2015</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
        <p:nvSpPr>
          <p:cNvPr id="9" name="Footer Placeholder 8"/>
          <p:cNvSpPr>
            <a:spLocks noGrp="1"/>
          </p:cNvSpPr>
          <p:nvPr>
            <p:ph type="ftr" sz="quarter" idx="12"/>
          </p:nvPr>
        </p:nvSpPr>
        <p:spPr/>
        <p:txBody>
          <a:bodyPr/>
          <a:lstStyle/>
          <a:p>
            <a:r>
              <a:rPr lang="en-US" smtClean="0"/>
              <a:t>© 2014, Droids Robotics, v. 2.0, Last edit 4/5/2015</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90469A3B-219A-D04C-A7F1-ABAF2D7CD99B}" type="datetime1">
              <a:rPr lang="en-US" smtClean="0"/>
              <a:pPr/>
              <a:t>5/1/2015</a:t>
            </a:fld>
            <a:endParaRPr lang="en-US"/>
          </a:p>
        </p:txBody>
      </p:sp>
      <p:sp>
        <p:nvSpPr>
          <p:cNvPr id="6" name="Footer Placeholder 5"/>
          <p:cNvSpPr>
            <a:spLocks noGrp="1"/>
          </p:cNvSpPr>
          <p:nvPr>
            <p:ph type="ftr" sz="quarter" idx="11"/>
          </p:nvPr>
        </p:nvSpPr>
        <p:spPr/>
        <p:txBody>
          <a:bodyPr/>
          <a:lstStyle/>
          <a:p>
            <a:r>
              <a:rPr lang="en-US" smtClean="0"/>
              <a:t>© 2014, Droids Robotics, v. 2.0, Last edit 4/5/2015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A861F9-11E5-8A49-8283-6FCF9D58D31E}" type="datetime1">
              <a:rPr lang="en-US" smtClean="0"/>
              <a:pPr/>
              <a:t>5/1/2015</a:t>
            </a:fld>
            <a:endParaRPr lang="en-US"/>
          </a:p>
        </p:txBody>
      </p:sp>
      <p:sp>
        <p:nvSpPr>
          <p:cNvPr id="8" name="Footer Placeholder 7"/>
          <p:cNvSpPr>
            <a:spLocks noGrp="1"/>
          </p:cNvSpPr>
          <p:nvPr>
            <p:ph type="ftr" sz="quarter" idx="11"/>
          </p:nvPr>
        </p:nvSpPr>
        <p:spPr/>
        <p:txBody>
          <a:bodyPr/>
          <a:lstStyle/>
          <a:p>
            <a:r>
              <a:rPr lang="en-US" smtClean="0"/>
              <a:t>© 2014, Droids Robotics, v. 2.0, Last edit 4/5/2015</a:t>
            </a:r>
            <a:endParaRPr lang="en-US"/>
          </a:p>
        </p:txBody>
      </p:sp>
      <p:sp>
        <p:nvSpPr>
          <p:cNvPr id="9" name="Slide Number Placeholder 8"/>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75F36D-5EB0-774B-BDE4-9E0B74951EDB}" type="datetime1">
              <a:rPr lang="en-US" smtClean="0"/>
              <a:pPr/>
              <a:t>5/1/2015</a:t>
            </a:fld>
            <a:endParaRPr lang="en-US"/>
          </a:p>
        </p:txBody>
      </p:sp>
      <p:sp>
        <p:nvSpPr>
          <p:cNvPr id="4" name="Footer Placeholder 3"/>
          <p:cNvSpPr>
            <a:spLocks noGrp="1"/>
          </p:cNvSpPr>
          <p:nvPr>
            <p:ph type="ftr" sz="quarter" idx="11"/>
          </p:nvPr>
        </p:nvSpPr>
        <p:spPr/>
        <p:txBody>
          <a:bodyPr/>
          <a:lstStyle/>
          <a:p>
            <a:r>
              <a:rPr lang="en-US" smtClean="0"/>
              <a:t>© 2014, Droids Robotics, v. 2.0, Last edit 4/5/2015</a:t>
            </a:r>
            <a:endParaRPr lang="en-US"/>
          </a:p>
        </p:txBody>
      </p:sp>
      <p:sp>
        <p:nvSpPr>
          <p:cNvPr id="5" name="Slide Number Placeholder 4"/>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537E44-74B5-FB42-B8DC-85C0828E50A8}" type="datetime1">
              <a:rPr lang="en-US" smtClean="0"/>
              <a:pPr/>
              <a:t>5/1/2015</a:t>
            </a:fld>
            <a:endParaRPr lang="en-US"/>
          </a:p>
        </p:txBody>
      </p:sp>
      <p:sp>
        <p:nvSpPr>
          <p:cNvPr id="3" name="Footer Placeholder 2"/>
          <p:cNvSpPr>
            <a:spLocks noGrp="1"/>
          </p:cNvSpPr>
          <p:nvPr>
            <p:ph type="ftr" sz="quarter" idx="11"/>
          </p:nvPr>
        </p:nvSpPr>
        <p:spPr/>
        <p:txBody>
          <a:bodyPr/>
          <a:lstStyle/>
          <a:p>
            <a:r>
              <a:rPr lang="en-US" smtClean="0"/>
              <a:t>© 2014, Droids Robotics, v. 2.0, Last edit 4/5/2015</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C8A1DD-2FE3-1547-8272-F698037E5823}" type="datetime1">
              <a:rPr lang="en-US" smtClean="0"/>
              <a:pPr/>
              <a:t>5/1/2015</a:t>
            </a:fld>
            <a:endParaRPr lang="en-US"/>
          </a:p>
        </p:txBody>
      </p:sp>
      <p:sp>
        <p:nvSpPr>
          <p:cNvPr id="6" name="Footer Placeholder 5"/>
          <p:cNvSpPr>
            <a:spLocks noGrp="1"/>
          </p:cNvSpPr>
          <p:nvPr>
            <p:ph type="ftr" sz="quarter" idx="11"/>
          </p:nvPr>
        </p:nvSpPr>
        <p:spPr/>
        <p:txBody>
          <a:bodyPr/>
          <a:lstStyle/>
          <a:p>
            <a:r>
              <a:rPr lang="en-US" smtClean="0"/>
              <a:t>© 2014, Droids Robotics, v. 2.0, Last edit 4/5/2015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15E572-BA45-0A48-8663-356611082CC9}" type="datetime1">
              <a:rPr lang="en-US" smtClean="0"/>
              <a:pPr/>
              <a:t>5/1/2015</a:t>
            </a:fld>
            <a:endParaRPr lang="en-US"/>
          </a:p>
        </p:txBody>
      </p:sp>
      <p:sp>
        <p:nvSpPr>
          <p:cNvPr id="6" name="Footer Placeholder 5"/>
          <p:cNvSpPr>
            <a:spLocks noGrp="1"/>
          </p:cNvSpPr>
          <p:nvPr>
            <p:ph type="ftr" sz="quarter" idx="11"/>
          </p:nvPr>
        </p:nvSpPr>
        <p:spPr/>
        <p:txBody>
          <a:bodyPr/>
          <a:lstStyle/>
          <a:p>
            <a:r>
              <a:rPr lang="en-US" smtClean="0"/>
              <a:t>© 2014, Droids Robotics, v. 2.0, Last edit 4/5/2015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pPr/>
              <a:t>‹nr.›</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59FCF4DC-8D5A-D44C-BA25-098618E5E19A}" type="datetime1">
              <a:rPr lang="en-US" smtClean="0"/>
              <a:pPr/>
              <a:t>5/1/2015</a:t>
            </a:fld>
            <a:endParaRPr lang="en-US"/>
          </a:p>
        </p:txBody>
      </p:sp>
      <p:sp>
        <p:nvSpPr>
          <p:cNvPr id="5" name="Footer Placeholder 4"/>
          <p:cNvSpPr>
            <a:spLocks noGrp="1"/>
          </p:cNvSpPr>
          <p:nvPr>
            <p:ph type="ftr" sz="quarter" idx="3"/>
          </p:nvPr>
        </p:nvSpPr>
        <p:spPr>
          <a:xfrm>
            <a:off x="457199" y="6492875"/>
            <a:ext cx="4943061" cy="283845"/>
          </a:xfrm>
          <a:prstGeom prst="rect">
            <a:avLst/>
          </a:prstGeom>
        </p:spPr>
        <p:txBody>
          <a:bodyPr vert="horz" lIns="91440" tIns="45720" rIns="91440" bIns="45720" rtlCol="0" anchor="t"/>
          <a:lstStyle>
            <a:lvl1pPr algn="l">
              <a:defRPr sz="1000">
                <a:solidFill>
                  <a:schemeClr val="tx1"/>
                </a:solidFill>
              </a:defRPr>
            </a:lvl1pPr>
          </a:lstStyle>
          <a:p>
            <a:r>
              <a:rPr lang="en-US" smtClean="0"/>
              <a:t>© 2014, Droids Robotics, v. 2.0, Last edit 4/5/2015</a:t>
            </a:r>
            <a:endParaRPr lang="en-US"/>
          </a:p>
        </p:txBody>
      </p:sp>
      <p:sp>
        <p:nvSpPr>
          <p:cNvPr id="7" name="Slide Number Placeholder 5"/>
          <p:cNvSpPr>
            <a:spLocks noGrp="1"/>
          </p:cNvSpPr>
          <p:nvPr>
            <p:ph type="sldNum" sz="quarter" idx="4"/>
          </p:nvPr>
        </p:nvSpPr>
        <p:spPr>
          <a:xfrm>
            <a:off x="8343263" y="6417660"/>
            <a:ext cx="65786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pPr/>
              <a:t>‹nr.›</a:t>
            </a:fld>
            <a:endParaRPr lang="en-US"/>
          </a:p>
        </p:txBody>
      </p:sp>
      <p:sp>
        <p:nvSpPr>
          <p:cNvPr id="8" name="Rectangle 7"/>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8913670" y="-4618"/>
            <a:ext cx="91440" cy="6862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ev3lessons.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creativecommons.org/licenses/by-nc-sa/4.0/" TargetMode="External"/><Relationship Id="rId4" Type="http://schemas.openxmlformats.org/officeDocument/2006/relationships/hyperlink" Target="mailto:team@droidsrobotics.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2305" y="311631"/>
            <a:ext cx="4182799" cy="1923569"/>
          </a:xfrm>
        </p:spPr>
        <p:txBody>
          <a:bodyPr/>
          <a:lstStyle/>
          <a:p>
            <a:pPr algn="ctr"/>
            <a:r>
              <a:rPr lang="nl-NL" sz="3200" smtClean="0"/>
              <a:t>Gevorderde</a:t>
            </a:r>
            <a:r>
              <a:rPr lang="nl-NL" sz="3200" smtClean="0"/>
              <a:t/>
            </a:r>
            <a:br>
              <a:rPr lang="nl-NL" sz="3200" smtClean="0"/>
            </a:br>
            <a:r>
              <a:rPr lang="nl-NL" sz="3200" smtClean="0"/>
              <a:t>PROGRAMMeer</a:t>
            </a:r>
            <a:r>
              <a:rPr lang="nl-NL" sz="4000" smtClean="0"/>
              <a:t/>
            </a:r>
            <a:br>
              <a:rPr lang="nl-NL" sz="4000" smtClean="0"/>
            </a:br>
            <a:r>
              <a:rPr lang="nl-NL" sz="3200" smtClean="0"/>
              <a:t>Les</a:t>
            </a:r>
            <a:endParaRPr lang="nl-NL" sz="3200"/>
          </a:p>
        </p:txBody>
      </p:sp>
      <p:sp>
        <p:nvSpPr>
          <p:cNvPr id="7" name="TextBox 6"/>
          <p:cNvSpPr txBox="1"/>
          <p:nvPr/>
        </p:nvSpPr>
        <p:spPr>
          <a:xfrm>
            <a:off x="1487501" y="5949643"/>
            <a:ext cx="4750545" cy="523220"/>
          </a:xfrm>
          <a:prstGeom prst="rect">
            <a:avLst/>
          </a:prstGeom>
          <a:noFill/>
        </p:spPr>
        <p:txBody>
          <a:bodyPr wrap="square" rtlCol="0">
            <a:spAutoFit/>
          </a:bodyPr>
          <a:lstStyle/>
          <a:p>
            <a:r>
              <a:rPr lang="en-US" sz="2800" dirty="0" smtClean="0"/>
              <a:t>Door</a:t>
            </a:r>
            <a:r>
              <a:rPr lang="en-US" sz="2800" dirty="0" smtClean="0"/>
              <a:t>: </a:t>
            </a:r>
            <a:r>
              <a:rPr lang="en-US" sz="2800" dirty="0" smtClean="0"/>
              <a:t>Droids Robotics</a:t>
            </a:r>
          </a:p>
        </p:txBody>
      </p:sp>
      <p:pic>
        <p:nvPicPr>
          <p:cNvPr id="3" name="Picture 2" descr="Droidslogo2.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02306" y="5456830"/>
            <a:ext cx="1085195" cy="1085195"/>
          </a:xfrm>
          <a:prstGeom prst="rect">
            <a:avLst/>
          </a:prstGeom>
        </p:spPr>
      </p:pic>
      <p:sp>
        <p:nvSpPr>
          <p:cNvPr id="4" name="TextBox 3"/>
          <p:cNvSpPr txBox="1"/>
          <p:nvPr/>
        </p:nvSpPr>
        <p:spPr>
          <a:xfrm>
            <a:off x="550088" y="2713113"/>
            <a:ext cx="8187512" cy="954107"/>
          </a:xfrm>
          <a:prstGeom prst="rect">
            <a:avLst/>
          </a:prstGeom>
          <a:noFill/>
        </p:spPr>
        <p:txBody>
          <a:bodyPr wrap="square" rtlCol="0">
            <a:spAutoFit/>
          </a:bodyPr>
          <a:lstStyle/>
          <a:p>
            <a:r>
              <a:rPr lang="nl-NL" sz="2800" smtClean="0">
                <a:solidFill>
                  <a:srgbClr val="FF0000"/>
                </a:solidFill>
              </a:rPr>
              <a:t>Mijn blok met inputs: </a:t>
            </a:r>
          </a:p>
          <a:p>
            <a:r>
              <a:rPr lang="nl-NL" sz="2800" smtClean="0">
                <a:solidFill>
                  <a:srgbClr val="FF0000"/>
                </a:solidFill>
              </a:rPr>
              <a:t>Kleuren lijnvolger  - Beweeg tot </a:t>
            </a:r>
            <a:r>
              <a:rPr lang="nl-NL" sz="2800" smtClean="0">
                <a:solidFill>
                  <a:srgbClr val="FF0000"/>
                </a:solidFill>
              </a:rPr>
              <a:t>zwart</a:t>
            </a:r>
            <a:endParaRPr lang="nl-NL" sz="2800" smtClean="0"/>
          </a:p>
        </p:txBody>
      </p:sp>
      <p:pic>
        <p:nvPicPr>
          <p:cNvPr id="1026" name="Picture 2" descr="EV3Lessons.com"/>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585105" y="436041"/>
            <a:ext cx="4231698" cy="157177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Footer Placeholder 4"/>
          <p:cNvSpPr>
            <a:spLocks noGrp="1"/>
          </p:cNvSpPr>
          <p:nvPr>
            <p:ph type="ftr" sz="quarter" idx="11"/>
          </p:nvPr>
        </p:nvSpPr>
        <p:spPr/>
        <p:txBody>
          <a:bodyPr/>
          <a:lstStyle/>
          <a:p>
            <a:r>
              <a:rPr lang="en-US" smtClean="0"/>
              <a:t>© 2014, Droids Robotics, v. 2.0, Last edit 4/5/2015</a:t>
            </a:r>
            <a:endParaRPr lang="en-US"/>
          </a:p>
        </p:txBody>
      </p:sp>
    </p:spTree>
    <p:extLst>
      <p:ext uri="{BB962C8B-B14F-4D97-AF65-F5344CB8AC3E}">
        <p14:creationId xmlns:p14="http://schemas.microsoft.com/office/powerpoint/2010/main" xmlns="" val="2565767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stap</a:t>
            </a:r>
            <a:r>
              <a:rPr lang="en-US" dirty="0" smtClean="0"/>
              <a:t> 4: het </a:t>
            </a:r>
            <a:r>
              <a:rPr lang="en-US" dirty="0" err="1" smtClean="0"/>
              <a:t>mijn</a:t>
            </a:r>
            <a:r>
              <a:rPr lang="en-US" dirty="0" smtClean="0"/>
              <a:t> </a:t>
            </a:r>
            <a:r>
              <a:rPr lang="en-US" dirty="0" err="1" smtClean="0"/>
              <a:t>blok</a:t>
            </a:r>
            <a:endParaRPr lang="en-US" dirty="0"/>
          </a:p>
        </p:txBody>
      </p:sp>
      <p:sp>
        <p:nvSpPr>
          <p:cNvPr id="4" name="Footer Placeholder 3"/>
          <p:cNvSpPr>
            <a:spLocks noGrp="1"/>
          </p:cNvSpPr>
          <p:nvPr>
            <p:ph type="ftr" sz="quarter" idx="11"/>
          </p:nvPr>
        </p:nvSpPr>
        <p:spPr/>
        <p:txBody>
          <a:bodyPr/>
          <a:lstStyle/>
          <a:p>
            <a:r>
              <a:rPr lang="en-US" smtClean="0"/>
              <a:t>© 2014, Droids Robotics, v. 2.0, Last edit 4/5/2015</a:t>
            </a:r>
            <a:endParaRPr lang="en-US"/>
          </a:p>
        </p:txBody>
      </p:sp>
      <p:pic>
        <p:nvPicPr>
          <p:cNvPr id="6" name="Afbeelding 5" descr="Stap 4.ev3p Diagram.jpeg"/>
          <p:cNvPicPr>
            <a:picLocks noChangeAspect="1"/>
          </p:cNvPicPr>
          <p:nvPr/>
        </p:nvPicPr>
        <p:blipFill>
          <a:blip r:embed="rId2"/>
          <a:stretch>
            <a:fillRect/>
          </a:stretch>
        </p:blipFill>
        <p:spPr>
          <a:xfrm>
            <a:off x="1596983" y="1038983"/>
            <a:ext cx="5458968" cy="5352288"/>
          </a:xfrm>
          <a:prstGeom prst="rect">
            <a:avLst/>
          </a:prstGeom>
        </p:spPr>
      </p:pic>
    </p:spTree>
    <p:extLst>
      <p:ext uri="{BB962C8B-B14F-4D97-AF65-F5344CB8AC3E}">
        <p14:creationId xmlns:p14="http://schemas.microsoft.com/office/powerpoint/2010/main" xmlns="" val="3424578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t>
            </a:r>
            <a:r>
              <a:rPr lang="en-US" dirty="0" smtClean="0"/>
              <a:t>in het </a:t>
            </a:r>
            <a:r>
              <a:rPr lang="en-US" dirty="0" err="1" smtClean="0"/>
              <a:t>mijn</a:t>
            </a:r>
            <a:r>
              <a:rPr lang="en-US" dirty="0" smtClean="0"/>
              <a:t> </a:t>
            </a:r>
            <a:r>
              <a:rPr lang="en-US" dirty="0" err="1" smtClean="0"/>
              <a:t>blok</a:t>
            </a:r>
            <a:endParaRPr lang="en-US" dirty="0"/>
          </a:p>
        </p:txBody>
      </p:sp>
      <p:sp>
        <p:nvSpPr>
          <p:cNvPr id="4" name="Footer Placeholder 3"/>
          <p:cNvSpPr>
            <a:spLocks noGrp="1"/>
          </p:cNvSpPr>
          <p:nvPr>
            <p:ph type="ftr" sz="quarter" idx="11"/>
          </p:nvPr>
        </p:nvSpPr>
        <p:spPr/>
        <p:txBody>
          <a:bodyPr/>
          <a:lstStyle/>
          <a:p>
            <a:r>
              <a:rPr lang="en-US" smtClean="0"/>
              <a:t>© 2014, Droids Robotics, v. 2.0, Last edit 4/5/2015</a:t>
            </a:r>
            <a:endParaRPr lang="en-US"/>
          </a:p>
        </p:txBody>
      </p:sp>
      <p:pic>
        <p:nvPicPr>
          <p:cNvPr id="6" name="Afbeelding 5" descr="lijvolgertotkleur.ev3p Diagram.jpeg"/>
          <p:cNvPicPr>
            <a:picLocks noChangeAspect="1"/>
          </p:cNvPicPr>
          <p:nvPr/>
        </p:nvPicPr>
        <p:blipFill>
          <a:blip r:embed="rId2"/>
          <a:stretch>
            <a:fillRect/>
          </a:stretch>
        </p:blipFill>
        <p:spPr>
          <a:xfrm>
            <a:off x="794004" y="1427988"/>
            <a:ext cx="7555992" cy="4002024"/>
          </a:xfrm>
          <a:prstGeom prst="rect">
            <a:avLst/>
          </a:prstGeom>
        </p:spPr>
      </p:pic>
    </p:spTree>
    <p:extLst>
      <p:ext uri="{BB962C8B-B14F-4D97-AF65-F5344CB8AC3E}">
        <p14:creationId xmlns:p14="http://schemas.microsoft.com/office/powerpoint/2010/main" xmlns="" val="3298112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Volgende stappen</a:t>
            </a:r>
            <a:endParaRPr lang="en-US" dirty="0"/>
          </a:p>
        </p:txBody>
      </p:sp>
      <p:sp>
        <p:nvSpPr>
          <p:cNvPr id="3" name="Content Placeholder 2"/>
          <p:cNvSpPr>
            <a:spLocks noGrp="1"/>
          </p:cNvSpPr>
          <p:nvPr>
            <p:ph idx="1"/>
          </p:nvPr>
        </p:nvSpPr>
        <p:spPr>
          <a:xfrm>
            <a:off x="457200" y="1752600"/>
            <a:ext cx="8245474" cy="4373563"/>
          </a:xfrm>
        </p:spPr>
        <p:txBody>
          <a:bodyPr/>
          <a:lstStyle/>
          <a:p>
            <a:pPr marL="233363" indent="-233363">
              <a:buFont typeface="Arial"/>
              <a:buChar char="•"/>
            </a:pPr>
            <a:r>
              <a:rPr lang="nl-NL" b="0" dirty="0" smtClean="0"/>
              <a:t>We hebben een eenvoudige lijnvolger gebruikt in deze les. Je kunt deze technieken combineren met iedere lijnvolger. </a:t>
            </a:r>
          </a:p>
          <a:p>
            <a:pPr marL="233363" indent="-233363">
              <a:buFont typeface="Arial"/>
              <a:buChar char="•"/>
            </a:pPr>
            <a:r>
              <a:rPr lang="nl-NL" b="0" dirty="0" smtClean="0"/>
              <a:t>Om te leren hoe je een proportionele lijnvolger of een “gladde” lijnvolger maakt  </a:t>
            </a:r>
            <a:r>
              <a:rPr lang="nl-NL" b="0" dirty="0" smtClean="0">
                <a:sym typeface="Wingdings"/>
              </a:rPr>
              <a:t> zie de geavanceerde les</a:t>
            </a:r>
            <a:r>
              <a:rPr lang="nl-NL" b="0" dirty="0" smtClean="0"/>
              <a:t>: Proportionele lijnvolger.</a:t>
            </a:r>
          </a:p>
          <a:p>
            <a:endParaRPr lang="nl-NL" dirty="0" smtClean="0"/>
          </a:p>
          <a:p>
            <a:endParaRPr lang="en-US" dirty="0"/>
          </a:p>
        </p:txBody>
      </p:sp>
      <p:sp>
        <p:nvSpPr>
          <p:cNvPr id="4" name="Footer Placeholder 3"/>
          <p:cNvSpPr>
            <a:spLocks noGrp="1"/>
          </p:cNvSpPr>
          <p:nvPr>
            <p:ph type="ftr" sz="quarter" idx="11"/>
          </p:nvPr>
        </p:nvSpPr>
        <p:spPr/>
        <p:txBody>
          <a:bodyPr/>
          <a:lstStyle/>
          <a:p>
            <a:r>
              <a:rPr lang="en-US" smtClean="0"/>
              <a:t>© 2014, Droids Robotics, v. 2.0, Last edit 4/5/2015</a:t>
            </a:r>
            <a:endParaRPr lang="en-US"/>
          </a:p>
        </p:txBody>
      </p:sp>
    </p:spTree>
    <p:extLst>
      <p:ext uri="{BB962C8B-B14F-4D97-AF65-F5344CB8AC3E}">
        <p14:creationId xmlns:p14="http://schemas.microsoft.com/office/powerpoint/2010/main" xmlns="" val="40941866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CREDITS</a:t>
            </a:r>
            <a:endParaRPr lang="en-US" dirty="0"/>
          </a:p>
        </p:txBody>
      </p:sp>
      <p:sp>
        <p:nvSpPr>
          <p:cNvPr id="3" name="Content Placeholder 2"/>
          <p:cNvSpPr>
            <a:spLocks noGrp="1"/>
          </p:cNvSpPr>
          <p:nvPr>
            <p:ph idx="1"/>
          </p:nvPr>
        </p:nvSpPr>
        <p:spPr/>
        <p:txBody>
          <a:bodyPr/>
          <a:lstStyle/>
          <a:p>
            <a:pPr marL="342900" indent="-342900">
              <a:buFont typeface="Arial"/>
              <a:buChar char="•"/>
            </a:pPr>
            <a:r>
              <a:rPr lang="nl-NL" b="0" dirty="0" smtClean="0"/>
              <a:t>Deze les is gemaakt door </a:t>
            </a:r>
            <a:r>
              <a:rPr lang="nl-NL" b="0" dirty="0" err="1" smtClean="0"/>
              <a:t>Sanjay</a:t>
            </a:r>
            <a:r>
              <a:rPr lang="nl-NL" b="0" dirty="0" smtClean="0"/>
              <a:t> </a:t>
            </a:r>
            <a:r>
              <a:rPr lang="nl-NL" b="0" dirty="0" err="1" smtClean="0"/>
              <a:t>Seshan</a:t>
            </a:r>
            <a:r>
              <a:rPr lang="nl-NL" b="0" dirty="0" smtClean="0"/>
              <a:t> en </a:t>
            </a:r>
            <a:r>
              <a:rPr lang="nl-NL" b="0" dirty="0" err="1" smtClean="0"/>
              <a:t>Arvind</a:t>
            </a:r>
            <a:r>
              <a:rPr lang="nl-NL" b="0" dirty="0" smtClean="0"/>
              <a:t> </a:t>
            </a:r>
            <a:r>
              <a:rPr lang="nl-NL" b="0" dirty="0" err="1" smtClean="0"/>
              <a:t>Seshan</a:t>
            </a:r>
            <a:r>
              <a:rPr lang="nl-NL" b="0" dirty="0" smtClean="0"/>
              <a:t> van </a:t>
            </a:r>
            <a:r>
              <a:rPr lang="nl-NL" b="0" dirty="0" err="1" smtClean="0"/>
              <a:t>Droids</a:t>
            </a:r>
            <a:r>
              <a:rPr lang="nl-NL" b="0" dirty="0" smtClean="0"/>
              <a:t> </a:t>
            </a:r>
            <a:r>
              <a:rPr lang="nl-NL" b="0" dirty="0" err="1" smtClean="0"/>
              <a:t>Robotics</a:t>
            </a:r>
            <a:r>
              <a:rPr lang="nl-NL" b="0" dirty="0" smtClean="0"/>
              <a:t>. </a:t>
            </a:r>
          </a:p>
          <a:p>
            <a:pPr marL="342900" indent="-342900">
              <a:buFont typeface="Arial"/>
              <a:buChar char="•"/>
            </a:pPr>
            <a:r>
              <a:rPr lang="nl-NL" b="0" dirty="0" smtClean="0"/>
              <a:t>Meer lessen zijn beschikbaar op </a:t>
            </a:r>
            <a:r>
              <a:rPr lang="nl-NL" b="0" dirty="0" smtClean="0">
                <a:hlinkClick r:id="rId3"/>
              </a:rPr>
              <a:t>www.ev3lessons.com</a:t>
            </a:r>
            <a:endParaRPr lang="nl-NL" b="0" dirty="0" smtClean="0"/>
          </a:p>
          <a:p>
            <a:pPr marL="342900" indent="-342900">
              <a:buFont typeface="Arial"/>
              <a:buChar char="•"/>
            </a:pPr>
            <a:r>
              <a:rPr lang="nl-NL" b="0" dirty="0" smtClean="0"/>
              <a:t>Email schrijver: </a:t>
            </a:r>
            <a:r>
              <a:rPr lang="nl-NL" b="0" dirty="0" smtClean="0">
                <a:hlinkClick r:id="rId4"/>
              </a:rPr>
              <a:t>team@</a:t>
            </a:r>
            <a:r>
              <a:rPr lang="nl-NL" b="0" dirty="0" err="1" smtClean="0">
                <a:hlinkClick r:id="rId4"/>
              </a:rPr>
              <a:t>droidsrobotics.org</a:t>
            </a:r>
            <a:endParaRPr lang="nl-NL" b="0" dirty="0" smtClean="0"/>
          </a:p>
          <a:p>
            <a:r>
              <a:rPr lang="en-US" dirty="0" smtClean="0"/>
              <a:t/>
            </a:r>
            <a:br>
              <a:rPr lang="en-US" dirty="0" smtClean="0"/>
            </a:br>
            <a:endParaRPr lang="en-US" dirty="0" smtClean="0"/>
          </a:p>
        </p:txBody>
      </p:sp>
      <p:sp>
        <p:nvSpPr>
          <p:cNvPr id="4" name="Footer Placeholder 3"/>
          <p:cNvSpPr>
            <a:spLocks noGrp="1"/>
          </p:cNvSpPr>
          <p:nvPr>
            <p:ph type="ftr" sz="quarter" idx="11"/>
          </p:nvPr>
        </p:nvSpPr>
        <p:spPr/>
        <p:txBody>
          <a:bodyPr/>
          <a:lstStyle/>
          <a:p>
            <a:r>
              <a:rPr lang="en-US" smtClean="0"/>
              <a:t>© 2014, Droids Robotics, v. 2.0, Last edit 4/5/2015</a:t>
            </a:r>
            <a:endParaRPr lang="en-US" dirty="0"/>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5"/>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5"/>
              </a:rPr>
              <a:t>NonCommercial</a:t>
            </a:r>
            <a:r>
              <a:rPr kumimoji="0" lang="en-US" altLang="en-US" sz="2000" b="0" i="0" u="none" strike="noStrike" cap="none" normalizeH="0" baseline="0" dirty="0" smtClean="0">
                <a:ln>
                  <a:noFill/>
                </a:ln>
                <a:solidFill>
                  <a:srgbClr val="4374B7"/>
                </a:solidFill>
                <a:effectLst/>
                <a:latin typeface="Helvetica Neue"/>
                <a:hlinkClick r:id="rId5"/>
              </a:rPr>
              <a:t>-</a:t>
            </a:r>
            <a:r>
              <a:rPr kumimoji="0" lang="en-US" altLang="en-US" sz="2000" b="0" i="0" u="none" strike="noStrike" cap="none" normalizeH="0" baseline="0" dirty="0" err="1" smtClean="0">
                <a:ln>
                  <a:noFill/>
                </a:ln>
                <a:solidFill>
                  <a:srgbClr val="4374B7"/>
                </a:solidFill>
                <a:effectLst/>
                <a:latin typeface="Helvetica Neue"/>
                <a:hlinkClick r:id="rId5"/>
              </a:rPr>
              <a:t>ShareAlike</a:t>
            </a:r>
            <a:r>
              <a:rPr kumimoji="0" lang="en-US" altLang="en-US" sz="2000" b="0" i="0" u="none" strike="noStrike" cap="none" normalizeH="0" baseline="0" dirty="0" smtClean="0">
                <a:ln>
                  <a:noFill/>
                </a:ln>
                <a:solidFill>
                  <a:srgbClr val="4374B7"/>
                </a:solidFill>
                <a:effectLst/>
                <a:latin typeface="Helvetica Neue"/>
                <a:hlinkClick r:id="rId5"/>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2050" name="Picture 2" descr="Creative Commons License">
            <a:hlinkClick r:id="rId5"/>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31871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doelstellingen</a:t>
            </a:r>
            <a:endParaRPr lang="nl-NL"/>
          </a:p>
        </p:txBody>
      </p:sp>
      <p:sp>
        <p:nvSpPr>
          <p:cNvPr id="3" name="Content Placeholder 2"/>
          <p:cNvSpPr>
            <a:spLocks noGrp="1"/>
          </p:cNvSpPr>
          <p:nvPr>
            <p:ph idx="1"/>
          </p:nvPr>
        </p:nvSpPr>
        <p:spPr/>
        <p:txBody>
          <a:bodyPr/>
          <a:lstStyle/>
          <a:p>
            <a:pPr marL="457200" indent="-457200">
              <a:buAutoNum type="arabicParenR"/>
            </a:pPr>
            <a:r>
              <a:rPr lang="nl-NL" smtClean="0"/>
              <a:t>Leren hoe je een lijnvolger met meerdere inputs maakt.</a:t>
            </a:r>
          </a:p>
          <a:p>
            <a:pPr marL="457200" indent="-457200">
              <a:buFont typeface="Arial" pitchFamily="34" charset="0"/>
              <a:buAutoNum type="arabicParenR"/>
            </a:pPr>
            <a:r>
              <a:rPr lang="nl-NL" smtClean="0"/>
              <a:t>Leren hoe je een lijnvolger maakt die stopt </a:t>
            </a:r>
            <a:r>
              <a:rPr lang="nl-NL" smtClean="0"/>
              <a:t>als het een andere lijn ziet.</a:t>
            </a:r>
          </a:p>
          <a:p>
            <a:pPr marL="457200" indent="-457200">
              <a:buAutoNum type="arabicParenR"/>
            </a:pPr>
            <a:r>
              <a:rPr lang="nl-NL" smtClean="0"/>
              <a:t>Oefenen </a:t>
            </a:r>
            <a:r>
              <a:rPr lang="nl-NL" smtClean="0"/>
              <a:t>om bruikbare mijn blokken te maken</a:t>
            </a:r>
            <a:r>
              <a:rPr lang="nl-NL" smtClean="0"/>
              <a:t>.</a:t>
            </a:r>
            <a:endParaRPr lang="nl-NL" smtClean="0"/>
          </a:p>
        </p:txBody>
      </p:sp>
      <p:sp>
        <p:nvSpPr>
          <p:cNvPr id="4" name="Footer Placeholder 3"/>
          <p:cNvSpPr>
            <a:spLocks noGrp="1"/>
          </p:cNvSpPr>
          <p:nvPr>
            <p:ph type="ftr" sz="quarter" idx="11"/>
          </p:nvPr>
        </p:nvSpPr>
        <p:spPr/>
        <p:txBody>
          <a:bodyPr/>
          <a:lstStyle/>
          <a:p>
            <a:r>
              <a:rPr lang="en-US" smtClean="0"/>
              <a:t>© 2014, Droids Robotics, v. 2.0, Last edit 4/5/2015</a:t>
            </a:r>
            <a:endParaRPr lang="en-US"/>
          </a:p>
        </p:txBody>
      </p:sp>
    </p:spTree>
    <p:extLst>
      <p:ext uri="{BB962C8B-B14F-4D97-AF65-F5344CB8AC3E}">
        <p14:creationId xmlns:p14="http://schemas.microsoft.com/office/powerpoint/2010/main" xmlns="" val="3286825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5863547" y="1638087"/>
            <a:ext cx="2649207" cy="432074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nl-NL" smtClean="0"/>
              <a:t>Kleuren</a:t>
            </a:r>
            <a:r>
              <a:rPr lang="nl-NL" smtClean="0"/>
              <a:t> lijvolger die stopt op een zwarte </a:t>
            </a:r>
            <a:r>
              <a:rPr lang="nl-NL" smtClean="0"/>
              <a:t>lijn</a:t>
            </a:r>
            <a:endParaRPr lang="nl-NL"/>
          </a:p>
        </p:txBody>
      </p:sp>
      <p:sp>
        <p:nvSpPr>
          <p:cNvPr id="3" name="Content Placeholder 2"/>
          <p:cNvSpPr>
            <a:spLocks noGrp="1"/>
          </p:cNvSpPr>
          <p:nvPr>
            <p:ph idx="1"/>
          </p:nvPr>
        </p:nvSpPr>
        <p:spPr>
          <a:xfrm>
            <a:off x="457200" y="1565294"/>
            <a:ext cx="5074008" cy="4524111"/>
          </a:xfrm>
        </p:spPr>
        <p:txBody>
          <a:bodyPr>
            <a:normAutofit/>
          </a:bodyPr>
          <a:lstStyle/>
          <a:p>
            <a:pPr marL="342900" indent="-342900">
              <a:buFont typeface="Arial"/>
              <a:buChar char="•"/>
            </a:pPr>
            <a:r>
              <a:rPr lang="nl-NL" b="0" smtClean="0"/>
              <a:t>Je </a:t>
            </a:r>
            <a:r>
              <a:rPr lang="nl-NL" b="0" smtClean="0"/>
              <a:t>wilt </a:t>
            </a:r>
            <a:r>
              <a:rPr lang="nl-NL" b="0" smtClean="0"/>
              <a:t>misschien een lijn volgen totdat de robot een andere lijn </a:t>
            </a:r>
            <a:r>
              <a:rPr lang="nl-NL" b="0" smtClean="0"/>
              <a:t>ziet.</a:t>
            </a:r>
            <a:endParaRPr lang="nl-NL" b="0" smtClean="0"/>
          </a:p>
          <a:p>
            <a:pPr marL="342900" indent="-342900">
              <a:buFont typeface="Arial"/>
              <a:buChar char="•"/>
            </a:pPr>
            <a:r>
              <a:rPr lang="nl-NL" b="0" smtClean="0"/>
              <a:t>Een veel voorkomende toepassing in First Lego League </a:t>
            </a:r>
            <a:r>
              <a:rPr lang="nl-NL" b="0" smtClean="0"/>
              <a:t>is een lijn te volgen tot aan de </a:t>
            </a:r>
            <a:r>
              <a:rPr lang="nl-NL" b="0" smtClean="0"/>
              <a:t>T-splitsing</a:t>
            </a:r>
            <a:endParaRPr lang="nl-NL" b="0" smtClean="0"/>
          </a:p>
          <a:p>
            <a:pPr marL="342900" indent="-342900">
              <a:buFont typeface="Arial"/>
              <a:buChar char="•"/>
            </a:pPr>
            <a:r>
              <a:rPr lang="nl-NL" b="0" smtClean="0"/>
              <a:t>Kijk verder in the EV3 </a:t>
            </a:r>
            <a:r>
              <a:rPr lang="nl-NL" b="0" smtClean="0"/>
              <a:t>Code</a:t>
            </a:r>
            <a:endParaRPr lang="nl-NL" b="0" smtClean="0"/>
          </a:p>
          <a:p>
            <a:pPr marL="342900" indent="-342900">
              <a:buFont typeface="Arial"/>
              <a:buChar char="•"/>
            </a:pPr>
            <a:r>
              <a:rPr lang="nl-NL" b="0" smtClean="0"/>
              <a:t>Start bij Stap </a:t>
            </a:r>
            <a:r>
              <a:rPr lang="nl-NL" b="0" smtClean="0"/>
              <a:t>1</a:t>
            </a:r>
            <a:r>
              <a:rPr lang="nl-NL" b="0" smtClean="0"/>
              <a:t>.  Bij stap 2 heb je de </a:t>
            </a:r>
            <a:r>
              <a:rPr lang="nl-NL" b="0" smtClean="0"/>
              <a:t>code</a:t>
            </a:r>
            <a:r>
              <a:rPr lang="nl-NL" b="0" smtClean="0"/>
              <a:t>.  Ga verder met stappen 3 en 4 om van deze code een mijn block met inputs te </a:t>
            </a:r>
            <a:r>
              <a:rPr lang="nl-NL" b="0" smtClean="0"/>
              <a:t>maken.</a:t>
            </a:r>
            <a:endParaRPr lang="nl-NL" b="0" smtClean="0"/>
          </a:p>
          <a:p>
            <a:pPr marL="342900" indent="-342900">
              <a:buFont typeface="Arial"/>
              <a:buChar char="•"/>
            </a:pPr>
            <a:endParaRPr lang="nl-NL" b="0" smtClean="0"/>
          </a:p>
        </p:txBody>
      </p:sp>
      <p:sp>
        <p:nvSpPr>
          <p:cNvPr id="4" name="Footer Placeholder 3"/>
          <p:cNvSpPr>
            <a:spLocks noGrp="1"/>
          </p:cNvSpPr>
          <p:nvPr>
            <p:ph type="ftr" sz="quarter" idx="11"/>
          </p:nvPr>
        </p:nvSpPr>
        <p:spPr/>
        <p:txBody>
          <a:bodyPr/>
          <a:lstStyle/>
          <a:p>
            <a:r>
              <a:rPr lang="en-US" smtClean="0"/>
              <a:t>© 2014, Droids Robotics, v. 2.0, Last edit 4/5/2015</a:t>
            </a:r>
            <a:endParaRPr lang="en-US"/>
          </a:p>
        </p:txBody>
      </p:sp>
      <p:cxnSp>
        <p:nvCxnSpPr>
          <p:cNvPr id="12" name="Straight Connector 11"/>
          <p:cNvCxnSpPr/>
          <p:nvPr/>
        </p:nvCxnSpPr>
        <p:spPr>
          <a:xfrm flipV="1">
            <a:off x="7198351" y="2182454"/>
            <a:ext cx="0" cy="3538976"/>
          </a:xfrm>
          <a:prstGeom prst="line">
            <a:avLst/>
          </a:prstGeom>
          <a:ln w="762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6527863" y="2182454"/>
            <a:ext cx="1340976"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6868071" y="4857621"/>
            <a:ext cx="660559" cy="790597"/>
            <a:chOff x="6310708" y="2223671"/>
            <a:chExt cx="809489" cy="898563"/>
          </a:xfrm>
        </p:grpSpPr>
        <p:sp>
          <p:nvSpPr>
            <p:cNvPr id="17" name="Rounded Rectangle 16"/>
            <p:cNvSpPr/>
            <p:nvPr/>
          </p:nvSpPr>
          <p:spPr>
            <a:xfrm>
              <a:off x="6451830" y="2223671"/>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9" name="Rounded Rectangle 18"/>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0" name="Oval 19"/>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16018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01579E-6 2.99676E-6 L -0.00139 -0.41223 " pathEditMode="relative" rAng="0" ptsTypes="AA">
                                      <p:cBhvr>
                                        <p:cTn id="6" dur="2000" fill="hold"/>
                                        <p:tgtEl>
                                          <p:spTgt spid="16"/>
                                        </p:tgtEl>
                                        <p:attrNameLst>
                                          <p:attrName>ppt_x</p:attrName>
                                          <p:attrName>ppt_y</p:attrName>
                                        </p:attrNameLst>
                                      </p:cBhvr>
                                      <p:rCtr x="-69" y="-206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TIPS VOOR SUCCES</a:t>
            </a:r>
            <a:endParaRPr lang="en-US" dirty="0"/>
          </a:p>
        </p:txBody>
      </p:sp>
      <p:sp>
        <p:nvSpPr>
          <p:cNvPr id="3" name="Content Placeholder 2"/>
          <p:cNvSpPr>
            <a:spLocks noGrp="1"/>
          </p:cNvSpPr>
          <p:nvPr>
            <p:ph idx="1"/>
          </p:nvPr>
        </p:nvSpPr>
        <p:spPr>
          <a:xfrm>
            <a:off x="457199" y="1237272"/>
            <a:ext cx="8245474" cy="4943395"/>
          </a:xfrm>
        </p:spPr>
        <p:txBody>
          <a:bodyPr>
            <a:noAutofit/>
          </a:bodyPr>
          <a:lstStyle/>
          <a:p>
            <a:pPr marL="457200" indent="-457200">
              <a:buAutoNum type="arabicParenR"/>
            </a:pPr>
            <a:r>
              <a:rPr lang="nl-NL" b="0" dirty="0" smtClean="0"/>
              <a:t>Je moet weten hoe je een eenvoudig programma maakt om een gekleurde lijn te volgen en hoe je een mijn blok met </a:t>
            </a:r>
            <a:r>
              <a:rPr lang="nl-NL" b="0" dirty="0" err="1" smtClean="0"/>
              <a:t>inputs</a:t>
            </a:r>
            <a:r>
              <a:rPr lang="nl-NL" b="0" dirty="0" smtClean="0"/>
              <a:t> maakt.</a:t>
            </a:r>
          </a:p>
          <a:p>
            <a:pPr marL="457200" indent="-457200">
              <a:buAutoNum type="arabicParenR"/>
            </a:pPr>
            <a:r>
              <a:rPr lang="nl-NL" b="0" dirty="0" smtClean="0"/>
              <a:t>Doordat je de EV3 kleurensensor in de kleurenmodus gebruikt, is het niet nodig om de sensor te kalibreren voor deze les.</a:t>
            </a:r>
          </a:p>
          <a:p>
            <a:pPr marL="457200" indent="-457200">
              <a:buAutoNum type="arabicParenR"/>
            </a:pPr>
            <a:r>
              <a:rPr lang="nl-NL" b="0" dirty="0" smtClean="0"/>
              <a:t>Controleer op welke poort je de kleurensensor aangesloten hebt en pas de code indien nodig aan.</a:t>
            </a:r>
          </a:p>
          <a:p>
            <a:pPr marL="457200" indent="-457200">
              <a:buAutoNum type="arabicParenR"/>
            </a:pPr>
            <a:r>
              <a:rPr lang="nl-NL" b="0" dirty="0" smtClean="0"/>
              <a:t>Het misschien nodig om de snelheid of de richting aan te passen aan je eigen robot. Zorg er voor dat de kleurensensor voor de wielen van de robot bevestigd is.</a:t>
            </a:r>
          </a:p>
          <a:p>
            <a:pPr marL="457200" indent="-457200">
              <a:buAutoNum type="arabicParenR"/>
            </a:pPr>
            <a:r>
              <a:rPr lang="nl-NL" b="0" dirty="0" smtClean="0"/>
              <a:t>Zorg er voor dat je de robot neerzet langs de rand van de lijn die je gaat volgen. De meest gebruikelijke fout is dat de robot aan de verkeerde kant van de lijn neergezet </a:t>
            </a:r>
            <a:r>
              <a:rPr lang="nl-NL" b="0" dirty="0" smtClean="0"/>
              <a:t>wordt. </a:t>
            </a:r>
          </a:p>
        </p:txBody>
      </p:sp>
      <p:sp>
        <p:nvSpPr>
          <p:cNvPr id="4" name="Footer Placeholder 3"/>
          <p:cNvSpPr>
            <a:spLocks noGrp="1"/>
          </p:cNvSpPr>
          <p:nvPr>
            <p:ph type="ftr" sz="quarter" idx="11"/>
          </p:nvPr>
        </p:nvSpPr>
        <p:spPr/>
        <p:txBody>
          <a:bodyPr/>
          <a:lstStyle/>
          <a:p>
            <a:r>
              <a:rPr lang="en-US" smtClean="0"/>
              <a:t>© 2014, Droids Robotics, v. 2.0, Last edit 4/5/2015</a:t>
            </a:r>
            <a:endParaRPr lang="en-US"/>
          </a:p>
        </p:txBody>
      </p:sp>
    </p:spTree>
    <p:extLst>
      <p:ext uri="{BB962C8B-B14F-4D97-AF65-F5344CB8AC3E}">
        <p14:creationId xmlns:p14="http://schemas.microsoft.com/office/powerpoint/2010/main" xmlns="" val="3656466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Opdracht met tips</a:t>
            </a:r>
            <a:endParaRPr lang="en-US" dirty="0"/>
          </a:p>
        </p:txBody>
      </p:sp>
      <p:sp>
        <p:nvSpPr>
          <p:cNvPr id="3" name="Content Placeholder 2"/>
          <p:cNvSpPr>
            <a:spLocks noGrp="1"/>
          </p:cNvSpPr>
          <p:nvPr>
            <p:ph idx="1"/>
          </p:nvPr>
        </p:nvSpPr>
        <p:spPr>
          <a:xfrm>
            <a:off x="457200" y="1752600"/>
            <a:ext cx="6262476" cy="4373563"/>
          </a:xfrm>
        </p:spPr>
        <p:txBody>
          <a:bodyPr>
            <a:normAutofit fontScale="85000" lnSpcReduction="20000"/>
          </a:bodyPr>
          <a:lstStyle/>
          <a:p>
            <a:pPr>
              <a:lnSpc>
                <a:spcPct val="120000"/>
              </a:lnSpc>
            </a:pPr>
            <a:r>
              <a:rPr lang="nl-NL" b="0" smtClean="0">
                <a:solidFill>
                  <a:srgbClr val="FF0000"/>
                </a:solidFill>
              </a:rPr>
              <a:t>Opdracht</a:t>
            </a:r>
            <a:r>
              <a:rPr lang="nl-NL" b="0" smtClean="0">
                <a:solidFill>
                  <a:srgbClr val="FF0000"/>
                </a:solidFill>
              </a:rPr>
              <a:t>: </a:t>
            </a:r>
            <a:r>
              <a:rPr lang="nl-NL" b="0" smtClean="0">
                <a:solidFill>
                  <a:srgbClr val="FF0000"/>
                </a:solidFill>
              </a:rPr>
              <a:t>Schrijf </a:t>
            </a:r>
            <a:r>
              <a:rPr lang="nl-NL" b="0" smtClean="0">
                <a:solidFill>
                  <a:srgbClr val="FF0000"/>
                </a:solidFill>
              </a:rPr>
              <a:t>een mijn blok voor een lijnvolger die een gekleurde lijn volgt en stops </a:t>
            </a:r>
            <a:r>
              <a:rPr lang="nl-NL" b="0" smtClean="0">
                <a:solidFill>
                  <a:srgbClr val="FF0000"/>
                </a:solidFill>
              </a:rPr>
              <a:t>als de sensor zwart ziet. </a:t>
            </a:r>
            <a:r>
              <a:rPr lang="nl-NL" b="0" smtClean="0">
                <a:solidFill>
                  <a:srgbClr val="FF0000"/>
                </a:solidFill>
              </a:rPr>
              <a:t>De lijnvolger moet 3 inputs krijgen </a:t>
            </a:r>
            <a:r>
              <a:rPr lang="nl-NL" b="0" smtClean="0">
                <a:solidFill>
                  <a:srgbClr val="FF0000"/>
                </a:solidFill>
              </a:rPr>
              <a:t>(de </a:t>
            </a:r>
            <a:r>
              <a:rPr lang="nl-NL" b="0" smtClean="0">
                <a:solidFill>
                  <a:srgbClr val="FF0000"/>
                </a:solidFill>
              </a:rPr>
              <a:t>te volgen </a:t>
            </a:r>
            <a:r>
              <a:rPr lang="nl-NL" b="0" smtClean="0">
                <a:solidFill>
                  <a:srgbClr val="FF0000"/>
                </a:solidFill>
              </a:rPr>
              <a:t>kleur, kleur waarop gestopt moet worden en vermogen) </a:t>
            </a:r>
          </a:p>
          <a:p>
            <a:endParaRPr lang="nl-NL" smtClean="0"/>
          </a:p>
          <a:p>
            <a:pPr marL="457200" indent="-457200">
              <a:buAutoNum type="arabicParenR"/>
            </a:pPr>
            <a:r>
              <a:rPr lang="nl-NL" b="0" smtClean="0"/>
              <a:t>Maak  een eenvoudige </a:t>
            </a:r>
            <a:r>
              <a:rPr lang="nl-NL" b="0" smtClean="0"/>
              <a:t>lijnvolger.</a:t>
            </a:r>
            <a:endParaRPr lang="nl-NL" b="0" smtClean="0"/>
          </a:p>
          <a:p>
            <a:pPr marL="457200" indent="-457200">
              <a:buAutoNum type="arabicParenR"/>
            </a:pPr>
            <a:r>
              <a:rPr lang="nl-NL" b="0" smtClean="0"/>
              <a:t>Verander de waarde om de lus te beeindigen naar </a:t>
            </a:r>
            <a:r>
              <a:rPr lang="nl-NL" b="0" smtClean="0"/>
              <a:t>“</a:t>
            </a:r>
            <a:r>
              <a:rPr lang="nl-NL" b="0" smtClean="0"/>
              <a:t>tot </a:t>
            </a:r>
            <a:r>
              <a:rPr lang="nl-NL" b="0" smtClean="0"/>
              <a:t>zwart”.</a:t>
            </a:r>
            <a:endParaRPr lang="nl-NL" b="0" smtClean="0"/>
          </a:p>
          <a:p>
            <a:pPr marL="457200" indent="-457200">
              <a:buAutoNum type="arabicParenR"/>
            </a:pPr>
            <a:r>
              <a:rPr lang="nl-NL" b="0" smtClean="0"/>
              <a:t>Stel </a:t>
            </a:r>
            <a:r>
              <a:rPr lang="nl-NL" b="0" smtClean="0"/>
              <a:t>de volgende inputs in voor de lus: de te volgen kleur, </a:t>
            </a:r>
            <a:r>
              <a:rPr lang="nl-NL" b="0" smtClean="0"/>
              <a:t>de kleur </a:t>
            </a:r>
            <a:r>
              <a:rPr lang="nl-NL" b="0" smtClean="0"/>
              <a:t>waarop gestopt moet worden en </a:t>
            </a:r>
            <a:r>
              <a:rPr lang="nl-NL" b="0" smtClean="0"/>
              <a:t>het vermogen </a:t>
            </a:r>
            <a:r>
              <a:rPr lang="nl-NL" b="0" smtClean="0"/>
              <a:t>door constante blokken te </a:t>
            </a:r>
            <a:r>
              <a:rPr lang="nl-NL" b="0" smtClean="0"/>
              <a:t>gebruiken</a:t>
            </a:r>
            <a:r>
              <a:rPr lang="nl-NL" b="0" smtClean="0"/>
              <a:t>.</a:t>
            </a:r>
            <a:endParaRPr lang="nl-NL" b="0" smtClean="0"/>
          </a:p>
          <a:p>
            <a:pPr marL="457200" indent="-457200">
              <a:buAutoNum type="arabicParenR"/>
            </a:pPr>
            <a:r>
              <a:rPr lang="nl-NL" b="0" smtClean="0"/>
              <a:t>Gebruik </a:t>
            </a:r>
            <a:r>
              <a:rPr lang="nl-NL" b="0" smtClean="0"/>
              <a:t>gegevensv</a:t>
            </a:r>
            <a:r>
              <a:rPr lang="nl-NL" b="0" smtClean="0"/>
              <a:t>erbindingen om de constantes met het juiste blokken in de lus te </a:t>
            </a:r>
            <a:r>
              <a:rPr lang="nl-NL" b="0" smtClean="0"/>
              <a:t>verbinden.</a:t>
            </a:r>
            <a:endParaRPr lang="nl-NL" b="0" smtClean="0"/>
          </a:p>
          <a:p>
            <a:pPr marL="457200" indent="-457200">
              <a:buAutoNum type="arabicParenR"/>
            </a:pPr>
            <a:r>
              <a:rPr lang="nl-NL" b="0" smtClean="0"/>
              <a:t>Maak van de lijnvolger een mijn </a:t>
            </a:r>
            <a:r>
              <a:rPr lang="nl-NL" b="0" smtClean="0"/>
              <a:t>blok.</a:t>
            </a:r>
            <a:endParaRPr lang="nl-NL" b="0" smtClean="0"/>
          </a:p>
          <a:p>
            <a:pPr marL="457200" indent="-457200">
              <a:buAutoNum type="arabicParenR"/>
            </a:pPr>
            <a:endParaRPr lang="nl-NL" smtClean="0"/>
          </a:p>
        </p:txBody>
      </p:sp>
      <p:sp>
        <p:nvSpPr>
          <p:cNvPr id="4" name="Footer Placeholder 3"/>
          <p:cNvSpPr>
            <a:spLocks noGrp="1"/>
          </p:cNvSpPr>
          <p:nvPr>
            <p:ph type="ftr" sz="quarter" idx="11"/>
          </p:nvPr>
        </p:nvSpPr>
        <p:spPr/>
        <p:txBody>
          <a:bodyPr/>
          <a:lstStyle/>
          <a:p>
            <a:r>
              <a:rPr lang="en-US" smtClean="0"/>
              <a:t>© 2014, Droids Robotics, v. 2.0, Last edit 4/5/2015</a:t>
            </a:r>
            <a:endParaRPr lang="en-US"/>
          </a:p>
        </p:txBody>
      </p:sp>
      <p:sp>
        <p:nvSpPr>
          <p:cNvPr id="5" name="Rectangle 4"/>
          <p:cNvSpPr/>
          <p:nvPr/>
        </p:nvSpPr>
        <p:spPr>
          <a:xfrm>
            <a:off x="6830647" y="1638087"/>
            <a:ext cx="1701496" cy="432074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7649800" y="2182454"/>
            <a:ext cx="0" cy="3538976"/>
          </a:xfrm>
          <a:prstGeom prst="line">
            <a:avLst/>
          </a:prstGeom>
          <a:ln w="762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6979312" y="2182454"/>
            <a:ext cx="1340976"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7319520" y="4857621"/>
            <a:ext cx="660559" cy="790597"/>
            <a:chOff x="6310708" y="2223671"/>
            <a:chExt cx="809489" cy="898563"/>
          </a:xfrm>
        </p:grpSpPr>
        <p:sp>
          <p:nvSpPr>
            <p:cNvPr id="9" name="Rounded Rectangle 8"/>
            <p:cNvSpPr/>
            <p:nvPr/>
          </p:nvSpPr>
          <p:spPr>
            <a:xfrm>
              <a:off x="6451830" y="2223671"/>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1" name="Rounded Rectangle 10"/>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2" name="Oval 11"/>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178620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57453E-6 2.99676E-6 L 0.00138 -0.41061 " pathEditMode="relative" rAng="0" ptsTypes="AA">
                                      <p:cBhvr>
                                        <p:cTn id="6" dur="2000" fill="hold"/>
                                        <p:tgtEl>
                                          <p:spTgt spid="8"/>
                                        </p:tgtEl>
                                        <p:attrNameLst>
                                          <p:attrName>ppt_x</p:attrName>
                                          <p:attrName>ppt_y</p:attrName>
                                        </p:attrNameLst>
                                      </p:cBhvr>
                                      <p:rCtr x="69" y="-20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MAKE A SIMPLE LINE FOLLOWER</a:t>
            </a:r>
            <a:endParaRPr lang="en-US" dirty="0"/>
          </a:p>
        </p:txBody>
      </p:sp>
      <p:sp>
        <p:nvSpPr>
          <p:cNvPr id="4" name="Footer Placeholder 3"/>
          <p:cNvSpPr>
            <a:spLocks noGrp="1"/>
          </p:cNvSpPr>
          <p:nvPr>
            <p:ph type="ftr" sz="quarter" idx="11"/>
          </p:nvPr>
        </p:nvSpPr>
        <p:spPr/>
        <p:txBody>
          <a:bodyPr/>
          <a:lstStyle/>
          <a:p>
            <a:r>
              <a:rPr lang="en-US" smtClean="0"/>
              <a:t>© 2014, Droids Robotics, v. 2.0, Last edit 4/5/2015</a:t>
            </a:r>
            <a:endParaRPr lang="en-US"/>
          </a:p>
        </p:txBody>
      </p:sp>
      <p:pic>
        <p:nvPicPr>
          <p:cNvPr id="5" name="Picture 4" descr="Screen Shot 2014-10-16 at 12.37.32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480450"/>
            <a:ext cx="8626236" cy="5012425"/>
          </a:xfrm>
          <a:prstGeom prst="rect">
            <a:avLst/>
          </a:prstGeom>
        </p:spPr>
      </p:pic>
    </p:spTree>
    <p:extLst>
      <p:ext uri="{BB962C8B-B14F-4D97-AF65-F5344CB8AC3E}">
        <p14:creationId xmlns:p14="http://schemas.microsoft.com/office/powerpoint/2010/main" xmlns="" val="3817496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fbeelding 6" descr="Stap 1.ev3p Diagram.jpeg"/>
          <p:cNvPicPr>
            <a:picLocks noChangeAspect="1"/>
          </p:cNvPicPr>
          <p:nvPr/>
        </p:nvPicPr>
        <p:blipFill>
          <a:blip r:embed="rId2"/>
          <a:stretch>
            <a:fillRect/>
          </a:stretch>
        </p:blipFill>
        <p:spPr>
          <a:xfrm>
            <a:off x="344381" y="1375325"/>
            <a:ext cx="7528560" cy="5245608"/>
          </a:xfrm>
          <a:prstGeom prst="rect">
            <a:avLst/>
          </a:prstGeom>
        </p:spPr>
      </p:pic>
      <p:sp>
        <p:nvSpPr>
          <p:cNvPr id="2" name="Title 1"/>
          <p:cNvSpPr>
            <a:spLocks noGrp="1"/>
          </p:cNvSpPr>
          <p:nvPr>
            <p:ph type="title"/>
          </p:nvPr>
        </p:nvSpPr>
        <p:spPr/>
        <p:txBody>
          <a:bodyPr/>
          <a:lstStyle/>
          <a:p>
            <a:r>
              <a:rPr lang="nl-NL" dirty="0" smtClean="0"/>
              <a:t>stap </a:t>
            </a:r>
            <a:r>
              <a:rPr lang="nl-NL" dirty="0" smtClean="0"/>
              <a:t>1: eenvoudige kleuren lijnvolger</a:t>
            </a:r>
            <a:endParaRPr lang="en-US" dirty="0"/>
          </a:p>
        </p:txBody>
      </p:sp>
      <p:sp>
        <p:nvSpPr>
          <p:cNvPr id="4" name="Footer Placeholder 3"/>
          <p:cNvSpPr>
            <a:spLocks noGrp="1"/>
          </p:cNvSpPr>
          <p:nvPr>
            <p:ph type="ftr" sz="quarter" idx="11"/>
          </p:nvPr>
        </p:nvSpPr>
        <p:spPr/>
        <p:txBody>
          <a:bodyPr/>
          <a:lstStyle/>
          <a:p>
            <a:r>
              <a:rPr lang="en-US" smtClean="0"/>
              <a:t>© 2014, Droids Robotics, v. 2.0, Last edit 4/5/2015</a:t>
            </a:r>
            <a:endParaRPr lang="en-US"/>
          </a:p>
        </p:txBody>
      </p:sp>
      <p:sp>
        <p:nvSpPr>
          <p:cNvPr id="6" name="Oval 5"/>
          <p:cNvSpPr/>
          <p:nvPr/>
        </p:nvSpPr>
        <p:spPr>
          <a:xfrm>
            <a:off x="6939691" y="3987800"/>
            <a:ext cx="1171138" cy="1085867"/>
          </a:xfrm>
          <a:prstGeom prst="ellipse">
            <a:avLst/>
          </a:prstGeom>
          <a:noFill/>
          <a:ln w="5715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624929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fbeelding 6" descr="Stap 2.ev3p Diagram.jpeg"/>
          <p:cNvPicPr>
            <a:picLocks noChangeAspect="1"/>
          </p:cNvPicPr>
          <p:nvPr/>
        </p:nvPicPr>
        <p:blipFill>
          <a:blip r:embed="rId2"/>
          <a:stretch>
            <a:fillRect/>
          </a:stretch>
        </p:blipFill>
        <p:spPr>
          <a:xfrm>
            <a:off x="457199" y="1338052"/>
            <a:ext cx="7555992" cy="5050536"/>
          </a:xfrm>
          <a:prstGeom prst="rect">
            <a:avLst/>
          </a:prstGeom>
        </p:spPr>
      </p:pic>
      <p:sp>
        <p:nvSpPr>
          <p:cNvPr id="2" name="Title 1"/>
          <p:cNvSpPr>
            <a:spLocks noGrp="1"/>
          </p:cNvSpPr>
          <p:nvPr>
            <p:ph type="title"/>
          </p:nvPr>
        </p:nvSpPr>
        <p:spPr/>
        <p:txBody>
          <a:bodyPr/>
          <a:lstStyle/>
          <a:p>
            <a:r>
              <a:rPr lang="nl-NL" smtClean="0"/>
              <a:t>Stap</a:t>
            </a:r>
            <a:r>
              <a:rPr lang="nl-NL" smtClean="0"/>
              <a:t> </a:t>
            </a:r>
            <a:r>
              <a:rPr lang="nl-NL" smtClean="0"/>
              <a:t>2</a:t>
            </a:r>
            <a:r>
              <a:rPr lang="nl-NL" smtClean="0"/>
              <a:t>: STOP op </a:t>
            </a:r>
            <a:r>
              <a:rPr lang="nl-NL" smtClean="0"/>
              <a:t>zwart</a:t>
            </a:r>
            <a:endParaRPr lang="nl-NL"/>
          </a:p>
        </p:txBody>
      </p:sp>
      <p:sp>
        <p:nvSpPr>
          <p:cNvPr id="4" name="Footer Placeholder 3"/>
          <p:cNvSpPr>
            <a:spLocks noGrp="1"/>
          </p:cNvSpPr>
          <p:nvPr>
            <p:ph type="ftr" sz="quarter" idx="11"/>
          </p:nvPr>
        </p:nvSpPr>
        <p:spPr/>
        <p:txBody>
          <a:bodyPr/>
          <a:lstStyle/>
          <a:p>
            <a:r>
              <a:rPr lang="en-US" smtClean="0"/>
              <a:t>© 2014, Droids Robotics, v. 2.0, Last edit 4/5/2015</a:t>
            </a:r>
            <a:endParaRPr lang="en-US"/>
          </a:p>
        </p:txBody>
      </p:sp>
      <p:sp>
        <p:nvSpPr>
          <p:cNvPr id="6" name="Oval 5"/>
          <p:cNvSpPr/>
          <p:nvPr/>
        </p:nvSpPr>
        <p:spPr>
          <a:xfrm>
            <a:off x="7155278" y="3736127"/>
            <a:ext cx="1171138" cy="1085867"/>
          </a:xfrm>
          <a:prstGeom prst="ellipse">
            <a:avLst/>
          </a:prstGeom>
          <a:noFill/>
          <a:ln w="5715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9504439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stap </a:t>
            </a:r>
            <a:r>
              <a:rPr lang="nl-NL" dirty="0" smtClean="0"/>
              <a:t>3: INPUTS toevoegen</a:t>
            </a:r>
            <a:endParaRPr lang="nl-NL" dirty="0"/>
          </a:p>
        </p:txBody>
      </p:sp>
      <p:sp>
        <p:nvSpPr>
          <p:cNvPr id="4" name="Footer Placeholder 3"/>
          <p:cNvSpPr>
            <a:spLocks noGrp="1"/>
          </p:cNvSpPr>
          <p:nvPr>
            <p:ph type="ftr" sz="quarter" idx="11"/>
          </p:nvPr>
        </p:nvSpPr>
        <p:spPr/>
        <p:txBody>
          <a:bodyPr/>
          <a:lstStyle/>
          <a:p>
            <a:r>
              <a:rPr lang="en-US" smtClean="0"/>
              <a:t>© 2014, Droids Robotics, v. 2.0, Last edit 4/5/2015</a:t>
            </a:r>
            <a:endParaRPr lang="en-US"/>
          </a:p>
        </p:txBody>
      </p:sp>
      <p:pic>
        <p:nvPicPr>
          <p:cNvPr id="6" name="Afbeelding 5" descr="Stap 3.ev3p Diagram.jpeg"/>
          <p:cNvPicPr>
            <a:picLocks noChangeAspect="1"/>
          </p:cNvPicPr>
          <p:nvPr/>
        </p:nvPicPr>
        <p:blipFill>
          <a:blip r:embed="rId2"/>
          <a:stretch>
            <a:fillRect/>
          </a:stretch>
        </p:blipFill>
        <p:spPr>
          <a:xfrm>
            <a:off x="794004" y="1179576"/>
            <a:ext cx="7555992" cy="4498848"/>
          </a:xfrm>
          <a:prstGeom prst="rect">
            <a:avLst/>
          </a:prstGeom>
        </p:spPr>
      </p:pic>
    </p:spTree>
    <p:extLst>
      <p:ext uri="{BB962C8B-B14F-4D97-AF65-F5344CB8AC3E}">
        <p14:creationId xmlns:p14="http://schemas.microsoft.com/office/powerpoint/2010/main" xmlns="" val="1262741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8575</TotalTime>
  <Words>656</Words>
  <Application>Microsoft Office PowerPoint</Application>
  <PresentationFormat>Diavoorstelling (4:3)</PresentationFormat>
  <Paragraphs>57</Paragraphs>
  <Slides>13</Slides>
  <Notes>2</Notes>
  <HiddenSlides>0</HiddenSlides>
  <MMClips>0</MMClips>
  <ScaleCrop>false</ScaleCrop>
  <HeadingPairs>
    <vt:vector size="4" baseType="variant">
      <vt:variant>
        <vt:lpstr>Thema</vt:lpstr>
      </vt:variant>
      <vt:variant>
        <vt:i4>1</vt:i4>
      </vt:variant>
      <vt:variant>
        <vt:lpstr>Diatitels</vt:lpstr>
      </vt:variant>
      <vt:variant>
        <vt:i4>13</vt:i4>
      </vt:variant>
    </vt:vector>
  </HeadingPairs>
  <TitlesOfParts>
    <vt:vector size="14" baseType="lpstr">
      <vt:lpstr>Essential</vt:lpstr>
      <vt:lpstr>Gevorderde PROGRAMMeer Les</vt:lpstr>
      <vt:lpstr>doelstellingen</vt:lpstr>
      <vt:lpstr>Kleuren lijvolger die stopt op een zwarte lijn</vt:lpstr>
      <vt:lpstr>TIPS VOOR SUCCES</vt:lpstr>
      <vt:lpstr>Opdracht met tips</vt:lpstr>
      <vt:lpstr>STEP 1: MAKE A SIMPLE LINE FOLLOWER</vt:lpstr>
      <vt:lpstr>stap 1: eenvoudige kleuren lijnvolger</vt:lpstr>
      <vt:lpstr>Stap 2: STOP op zwart</vt:lpstr>
      <vt:lpstr>stap 3: INPUTS toevoegen</vt:lpstr>
      <vt:lpstr>stap 4: het mijn blok</vt:lpstr>
      <vt:lpstr>Code in het mijn blok</vt:lpstr>
      <vt:lpstr>Volgende stappen</vt:lpstr>
      <vt:lpstr>CREDITS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PROGRAMMING Lesson</dc:title>
  <dc:creator>Hulsen 2</dc:creator>
  <cp:lastModifiedBy>Hulsen 2</cp:lastModifiedBy>
  <cp:revision>17</cp:revision>
  <dcterms:created xsi:type="dcterms:W3CDTF">2014-08-07T02:19:13Z</dcterms:created>
  <dcterms:modified xsi:type="dcterms:W3CDTF">2015-05-01T18:14:32Z</dcterms:modified>
</cp:coreProperties>
</file>