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6"/>
  </p:notesMasterIdLst>
  <p:handoutMasterIdLst>
    <p:handoutMasterId r:id="rId17"/>
  </p:handoutMasterIdLst>
  <p:sldIdLst>
    <p:sldId id="371" r:id="rId2"/>
    <p:sldId id="356" r:id="rId3"/>
    <p:sldId id="372" r:id="rId4"/>
    <p:sldId id="368" r:id="rId5"/>
    <p:sldId id="362" r:id="rId6"/>
    <p:sldId id="357" r:id="rId7"/>
    <p:sldId id="363" r:id="rId8"/>
    <p:sldId id="364" r:id="rId9"/>
    <p:sldId id="365" r:id="rId10"/>
    <p:sldId id="367" r:id="rId11"/>
    <p:sldId id="369" r:id="rId12"/>
    <p:sldId id="366" r:id="rId13"/>
    <p:sldId id="373" r:id="rId14"/>
    <p:sldId id="3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77" autoAdjust="0"/>
    <p:restoredTop sz="99563" autoAdjust="0"/>
  </p:normalViewPr>
  <p:slideViewPr>
    <p:cSldViewPr snapToGrid="0" snapToObjects="1">
      <p:cViewPr>
        <p:scale>
          <a:sx n="100" d="100"/>
          <a:sy n="100" d="100"/>
        </p:scale>
        <p:origin x="-1878" y="-3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pPr/>
              <a:t>4/30/2015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pPr/>
              <a:t>‹nr.›</a:t>
            </a:fld>
            <a:endParaRPr lang="en-US"/>
          </a:p>
        </p:txBody>
      </p:sp>
    </p:spTree>
    <p:extLst>
      <p:ext uri="{BB962C8B-B14F-4D97-AF65-F5344CB8AC3E}">
        <p14:creationId xmlns:p14="http://schemas.microsoft.com/office/powerpoint/2010/main" xmlns=""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pPr/>
              <a:t>4/30/2015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pPr/>
              <a:t>‹nr.›</a:t>
            </a:fld>
            <a:endParaRPr lang="en-US"/>
          </a:p>
        </p:txBody>
      </p:sp>
    </p:spTree>
    <p:extLst>
      <p:ext uri="{BB962C8B-B14F-4D97-AF65-F5344CB8AC3E}">
        <p14:creationId xmlns:p14="http://schemas.microsoft.com/office/powerpoint/2010/main" xmlns=""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1</a:t>
            </a:fld>
            <a:endParaRPr lang="en-US"/>
          </a:p>
        </p:txBody>
      </p:sp>
    </p:spTree>
    <p:extLst>
      <p:ext uri="{BB962C8B-B14F-4D97-AF65-F5344CB8AC3E}">
        <p14:creationId xmlns:p14="http://schemas.microsoft.com/office/powerpoint/2010/main" xmlns="" val="3654622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14</a:t>
            </a:fld>
            <a:endParaRPr lang="en-US"/>
          </a:p>
        </p:txBody>
      </p:sp>
    </p:spTree>
    <p:extLst>
      <p:ext uri="{BB962C8B-B14F-4D97-AF65-F5344CB8AC3E}">
        <p14:creationId xmlns:p14="http://schemas.microsoft.com/office/powerpoint/2010/main" xmlns="" val="263298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948018-3761-B24F-B344-AD9E728BC46E}"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 2015, EV3Lessons.com, (last edit 1/21/2015)</a:t>
            </a:r>
            <a:endParaRPr lang="en-US"/>
          </a:p>
        </p:txBody>
      </p:sp>
      <p:sp>
        <p:nvSpPr>
          <p:cNvPr id="9" name="Rectangle 8"/>
          <p:cNvSpPr/>
          <p:nvPr/>
        </p:nvSpPr>
        <p:spPr>
          <a:xfrm>
            <a:off x="9001124" y="4846320"/>
            <a:ext cx="142876" cy="201168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9001124" y="0"/>
            <a:ext cx="142876" cy="4846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72B5CD-B1A2-7044-BEFB-81318E3B3743}"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 2015, EV3Lessons.com, (last edit 1/21/2015)</a:t>
            </a:r>
            <a:endParaRPr lang="en-US"/>
          </a:p>
        </p:txBody>
      </p:sp>
      <p:sp>
        <p:nvSpPr>
          <p:cNvPr id="7"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BE4825-10C7-6942-B578-FE3F6E05C2C8}"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 2015, EV3Lessons.com, (last edit 1/21/2015)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A62813-7B6B-B54B-875F-B873D8166782}"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 2015, EV3Lessons.com, (last edit 1/21/2015)</a:t>
            </a:r>
            <a:endParaRPr lang="en-US"/>
          </a:p>
        </p:txBody>
      </p:sp>
      <p:sp>
        <p:nvSpPr>
          <p:cNvPr id="6"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B679303-D8E2-9841-9BBE-5F5360AA1324}" type="datetime1">
              <a:rPr lang="en-US" smtClean="0"/>
              <a:pPr/>
              <a:t>4/30/2015</a:t>
            </a:fld>
            <a:endParaRPr lang="en-US"/>
          </a:p>
        </p:txBody>
      </p:sp>
      <p:sp>
        <p:nvSpPr>
          <p:cNvPr id="9" name="Footer Placeholder 8"/>
          <p:cNvSpPr>
            <a:spLocks noGrp="1"/>
          </p:cNvSpPr>
          <p:nvPr>
            <p:ph type="ftr" sz="quarter" idx="12"/>
          </p:nvPr>
        </p:nvSpPr>
        <p:spPr/>
        <p:txBody>
          <a:bodyPr/>
          <a:lstStyle/>
          <a:p>
            <a:r>
              <a:rPr lang="en-US" smtClean="0"/>
              <a:t>© 2015, EV3Lessons.com, (last edit 1/21/2015)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5E6D54D-C25B-5A48-85E1-620026E88D8F}" type="datetime1">
              <a:rPr lang="en-US" smtClean="0"/>
              <a:pPr/>
              <a:t>4/30/2015</a:t>
            </a:fld>
            <a:endParaRPr lang="en-US"/>
          </a:p>
        </p:txBody>
      </p:sp>
      <p:sp>
        <p:nvSpPr>
          <p:cNvPr id="6" name="Footer Placeholder 5"/>
          <p:cNvSpPr>
            <a:spLocks noGrp="1"/>
          </p:cNvSpPr>
          <p:nvPr>
            <p:ph type="ftr" sz="quarter" idx="11"/>
          </p:nvPr>
        </p:nvSpPr>
        <p:spPr/>
        <p:txBody>
          <a:bodyPr/>
          <a:lstStyle/>
          <a:p>
            <a:r>
              <a:rPr lang="en-US" smtClean="0"/>
              <a:t>© 2015, EV3Lessons.com, (last edit 1/21/2015)</a:t>
            </a:r>
            <a:endParaRPr lang="en-US"/>
          </a:p>
        </p:txBody>
      </p:sp>
      <p:sp>
        <p:nvSpPr>
          <p:cNvPr id="8" name="Slide Number Placeholder 5"/>
          <p:cNvSpPr txBox="1">
            <a:spLocks/>
          </p:cNvSpPr>
          <p:nvPr userDrawn="1"/>
        </p:nvSpPr>
        <p:spPr>
          <a:xfrm>
            <a:off x="8343263" y="6417660"/>
            <a:ext cx="657861" cy="365125"/>
          </a:xfrm>
          <a:prstGeom prst="rect">
            <a:avLst/>
          </a:prstGeom>
        </p:spPr>
        <p:txBody>
          <a:bodyPr vert="horz" lIns="91440" tIns="45720" rIns="91440" bIns="45720" rtlCol="0" anchor="ctr"/>
          <a:lstStyle>
            <a:defPPr>
              <a:defRPr lang="en-US"/>
            </a:defPPr>
            <a:lvl1pPr marL="0" algn="l" defTabSz="457200" rtl="0" eaLnBrk="1" latinLnBrk="0" hangingPunct="1">
              <a:defRPr sz="2400" b="1"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BC7FC8-25FB-FC45-8177-2B991DA6778C}" type="slidenum">
              <a:rPr lang="en-US" smtClean="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6A2BC1-DF0E-FC4F-A000-47792ABC5AF1}" type="datetime1">
              <a:rPr lang="en-US" smtClean="0"/>
              <a:pPr/>
              <a:t>4/30/2015</a:t>
            </a:fld>
            <a:endParaRPr lang="en-US"/>
          </a:p>
        </p:txBody>
      </p:sp>
      <p:sp>
        <p:nvSpPr>
          <p:cNvPr id="8" name="Footer Placeholder 7"/>
          <p:cNvSpPr>
            <a:spLocks noGrp="1"/>
          </p:cNvSpPr>
          <p:nvPr>
            <p:ph type="ftr" sz="quarter" idx="11"/>
          </p:nvPr>
        </p:nvSpPr>
        <p:spPr/>
        <p:txBody>
          <a:bodyPr/>
          <a:lstStyle/>
          <a:p>
            <a:r>
              <a:rPr lang="en-US" smtClean="0"/>
              <a:t>© 2015, EV3Lessons.com, (last edit 1/21/2015)</a:t>
            </a:r>
            <a:endParaRPr lang="en-US"/>
          </a:p>
        </p:txBody>
      </p:sp>
      <p:sp>
        <p:nvSpPr>
          <p:cNvPr id="10" name="Slide Number Placeholder 5"/>
          <p:cNvSpPr txBox="1">
            <a:spLocks/>
          </p:cNvSpPr>
          <p:nvPr userDrawn="1"/>
        </p:nvSpPr>
        <p:spPr>
          <a:xfrm>
            <a:off x="8343263" y="6417660"/>
            <a:ext cx="657861" cy="365125"/>
          </a:xfrm>
          <a:prstGeom prst="rect">
            <a:avLst/>
          </a:prstGeom>
        </p:spPr>
        <p:txBody>
          <a:bodyPr vert="horz" lIns="91440" tIns="45720" rIns="91440" bIns="45720" rtlCol="0" anchor="ctr"/>
          <a:lstStyle>
            <a:defPPr>
              <a:defRPr lang="en-US"/>
            </a:defPPr>
            <a:lvl1pPr marL="0" algn="l" defTabSz="457200" rtl="0" eaLnBrk="1" latinLnBrk="0" hangingPunct="1">
              <a:defRPr sz="2400" b="1"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BC7FC8-25FB-FC45-8177-2B991DA6778C}" type="slidenum">
              <a:rPr lang="en-US" smtClean="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B3D1D2-BE07-AC47-93DC-BAAC96695849}" type="datetime1">
              <a:rPr lang="en-US" smtClean="0"/>
              <a:pPr/>
              <a:t>4/30/2015</a:t>
            </a:fld>
            <a:endParaRPr lang="en-US"/>
          </a:p>
        </p:txBody>
      </p:sp>
      <p:sp>
        <p:nvSpPr>
          <p:cNvPr id="4" name="Footer Placeholder 3"/>
          <p:cNvSpPr>
            <a:spLocks noGrp="1"/>
          </p:cNvSpPr>
          <p:nvPr>
            <p:ph type="ftr" sz="quarter" idx="11"/>
          </p:nvPr>
        </p:nvSpPr>
        <p:spPr/>
        <p:txBody>
          <a:bodyPr/>
          <a:lstStyle/>
          <a:p>
            <a:r>
              <a:rPr lang="en-US" smtClean="0"/>
              <a:t>© 2015, EV3Lessons.com, (last edit 1/21/2015)</a:t>
            </a:r>
            <a:endParaRPr lang="en-US"/>
          </a:p>
        </p:txBody>
      </p:sp>
      <p:sp>
        <p:nvSpPr>
          <p:cNvPr id="5" name="Slide Number Placeholder 4"/>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4CD81-8133-744E-9079-BDF84AA43499}" type="datetime1">
              <a:rPr lang="en-US" smtClean="0"/>
              <a:pPr/>
              <a:t>4/30/2015</a:t>
            </a:fld>
            <a:endParaRPr lang="en-US"/>
          </a:p>
        </p:txBody>
      </p:sp>
      <p:sp>
        <p:nvSpPr>
          <p:cNvPr id="3" name="Footer Placeholder 2"/>
          <p:cNvSpPr>
            <a:spLocks noGrp="1"/>
          </p:cNvSpPr>
          <p:nvPr>
            <p:ph type="ftr" sz="quarter" idx="11"/>
          </p:nvPr>
        </p:nvSpPr>
        <p:spPr/>
        <p:txBody>
          <a:bodyPr/>
          <a:lstStyle/>
          <a:p>
            <a:r>
              <a:rPr lang="en-US" smtClean="0"/>
              <a:t>© 2015, EV3Lessons.com, (last edit 1/21/2015)</a:t>
            </a:r>
            <a:endParaRPr lang="en-US"/>
          </a:p>
        </p:txBody>
      </p:sp>
      <p:sp>
        <p:nvSpPr>
          <p:cNvPr id="5" name="Slide Number Placeholder 5"/>
          <p:cNvSpPr txBox="1">
            <a:spLocks/>
          </p:cNvSpPr>
          <p:nvPr userDrawn="1"/>
        </p:nvSpPr>
        <p:spPr>
          <a:xfrm>
            <a:off x="8343263" y="6417660"/>
            <a:ext cx="657861" cy="365125"/>
          </a:xfrm>
          <a:prstGeom prst="rect">
            <a:avLst/>
          </a:prstGeom>
        </p:spPr>
        <p:txBody>
          <a:bodyPr vert="horz" lIns="91440" tIns="45720" rIns="91440" bIns="45720" rtlCol="0" anchor="ctr"/>
          <a:lstStyle>
            <a:defPPr>
              <a:defRPr lang="en-US"/>
            </a:defPPr>
            <a:lvl1pPr marL="0" algn="l" defTabSz="457200" rtl="0" eaLnBrk="1" latinLnBrk="0" hangingPunct="1">
              <a:defRPr sz="2400" b="1"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BC7FC8-25FB-FC45-8177-2B991DA6778C}" type="slidenum">
              <a:rPr lang="en-US" smtClean="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8BA6D-DFA3-D04C-B845-BF59C91D514D}" type="datetime1">
              <a:rPr lang="en-US" smtClean="0"/>
              <a:pPr/>
              <a:t>4/30/2015</a:t>
            </a:fld>
            <a:endParaRPr lang="en-US"/>
          </a:p>
        </p:txBody>
      </p:sp>
      <p:sp>
        <p:nvSpPr>
          <p:cNvPr id="6" name="Footer Placeholder 5"/>
          <p:cNvSpPr>
            <a:spLocks noGrp="1"/>
          </p:cNvSpPr>
          <p:nvPr>
            <p:ph type="ftr" sz="quarter" idx="11"/>
          </p:nvPr>
        </p:nvSpPr>
        <p:spPr/>
        <p:txBody>
          <a:bodyPr/>
          <a:lstStyle/>
          <a:p>
            <a:r>
              <a:rPr lang="en-US" smtClean="0"/>
              <a:t>© 2015, EV3Lessons.com, (last edit 1/21/2015)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4CDF07-048E-8346-8B46-12BA908F1BED}" type="datetime1">
              <a:rPr lang="en-US" smtClean="0"/>
              <a:pPr/>
              <a:t>4/30/2015</a:t>
            </a:fld>
            <a:endParaRPr lang="en-US"/>
          </a:p>
        </p:txBody>
      </p:sp>
      <p:sp>
        <p:nvSpPr>
          <p:cNvPr id="6" name="Footer Placeholder 5"/>
          <p:cNvSpPr>
            <a:spLocks noGrp="1"/>
          </p:cNvSpPr>
          <p:nvPr>
            <p:ph type="ftr" sz="quarter" idx="11"/>
          </p:nvPr>
        </p:nvSpPr>
        <p:spPr/>
        <p:txBody>
          <a:bodyPr/>
          <a:lstStyle/>
          <a:p>
            <a:r>
              <a:rPr lang="en-US" smtClean="0"/>
              <a:t>© 2015, EV3Lessons.com, (last edit 1/21/2015)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pPr/>
              <a:t>‹nr.›</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F8B69A1-DBCA-2F49-9E43-DBD95B53F6AF}" type="datetime1">
              <a:rPr lang="en-US" smtClean="0"/>
              <a:pPr/>
              <a:t>4/30/2015</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2015, EV3Lessons.com, (last edit 1/21/2015)</a:t>
            </a:r>
            <a:endParaRPr lang="en-US"/>
          </a:p>
        </p:txBody>
      </p:sp>
      <p:sp>
        <p:nvSpPr>
          <p:cNvPr id="9"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pPr/>
              <a:t>‹nr.›</a:t>
            </a:fld>
            <a:endParaRPr lang="en-US" dirty="0"/>
          </a:p>
        </p:txBody>
      </p:sp>
      <p:sp>
        <p:nvSpPr>
          <p:cNvPr id="10" name="Rectangle 9"/>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team@droidsrobotics.org" TargetMode="External"/><Relationship Id="rId5" Type="http://schemas.openxmlformats.org/officeDocument/2006/relationships/hyperlink" Target="http://www.ev3lessons.com/"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err="1" smtClean="0"/>
              <a:t>Gevorderde</a:t>
            </a:r>
            <a:r>
              <a:rPr lang="en-US" sz="3200" dirty="0" smtClean="0"/>
              <a:t> </a:t>
            </a:r>
            <a:r>
              <a:rPr lang="en-US" sz="3200" dirty="0" err="1" smtClean="0"/>
              <a:t>programmeer</a:t>
            </a:r>
            <a:r>
              <a:rPr lang="en-US" sz="4000" dirty="0" smtClean="0"/>
              <a:t/>
            </a:r>
            <a:br>
              <a:rPr lang="en-US" sz="4000" dirty="0" smtClean="0"/>
            </a:br>
            <a:r>
              <a:rPr lang="en-US" sz="3200" dirty="0" smtClean="0"/>
              <a:t>Les</a:t>
            </a:r>
            <a:endParaRPr lang="en-US" sz="3200" dirty="0"/>
          </a:p>
        </p:txBody>
      </p:sp>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Door: 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2306" y="5456830"/>
            <a:ext cx="1085195" cy="1085195"/>
          </a:xfrm>
          <a:prstGeom prst="rect">
            <a:avLst/>
          </a:prstGeom>
        </p:spPr>
      </p:pic>
      <p:sp>
        <p:nvSpPr>
          <p:cNvPr id="4" name="TextBox 3"/>
          <p:cNvSpPr txBox="1"/>
          <p:nvPr/>
        </p:nvSpPr>
        <p:spPr>
          <a:xfrm>
            <a:off x="550088" y="2713113"/>
            <a:ext cx="8187512" cy="954107"/>
          </a:xfrm>
          <a:prstGeom prst="rect">
            <a:avLst/>
          </a:prstGeom>
          <a:noFill/>
        </p:spPr>
        <p:txBody>
          <a:bodyPr wrap="square" rtlCol="0">
            <a:spAutoFit/>
          </a:bodyPr>
          <a:lstStyle/>
          <a:p>
            <a:r>
              <a:rPr lang="en-US" sz="2800" dirty="0" smtClean="0">
                <a:solidFill>
                  <a:srgbClr val="FF0000"/>
                </a:solidFill>
              </a:rPr>
              <a:t>Debug </a:t>
            </a:r>
            <a:r>
              <a:rPr lang="en-US" sz="2800" dirty="0" err="1" smtClean="0">
                <a:solidFill>
                  <a:srgbClr val="FF0000"/>
                </a:solidFill>
              </a:rPr>
              <a:t>technieken</a:t>
            </a:r>
            <a:endParaRPr lang="en-US" sz="2800" dirty="0">
              <a:solidFill>
                <a:srgbClr val="FF0000"/>
              </a:solidFill>
            </a:endParaRPr>
          </a:p>
          <a:p>
            <a:endParaRPr lang="en-US" sz="2800" dirty="0"/>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85105" y="436041"/>
            <a:ext cx="4231698" cy="15717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3177338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2015, EV3Lessons.com, (last edit 1/21/2015)</a:t>
            </a:r>
            <a:endParaRPr lang="en-US"/>
          </a:p>
        </p:txBody>
      </p:sp>
      <p:sp>
        <p:nvSpPr>
          <p:cNvPr id="3"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smtClean="0"/>
              <a:t>Voorbeeld video op de volgende dia</a:t>
            </a:r>
            <a:endParaRPr lang="nl-NL"/>
          </a:p>
        </p:txBody>
      </p:sp>
      <p:sp>
        <p:nvSpPr>
          <p:cNvPr id="4" name="TextBox 3"/>
          <p:cNvSpPr txBox="1"/>
          <p:nvPr/>
        </p:nvSpPr>
        <p:spPr>
          <a:xfrm>
            <a:off x="457200" y="1166324"/>
            <a:ext cx="8002238" cy="5262979"/>
          </a:xfrm>
          <a:prstGeom prst="rect">
            <a:avLst/>
          </a:prstGeom>
          <a:noFill/>
        </p:spPr>
        <p:txBody>
          <a:bodyPr wrap="square" rtlCol="0">
            <a:spAutoFit/>
          </a:bodyPr>
          <a:lstStyle/>
          <a:p>
            <a:pPr marL="285750" indent="-285750">
              <a:buFont typeface="Arial"/>
              <a:buChar char="•"/>
            </a:pPr>
            <a:r>
              <a:rPr lang="nl-NL" sz="2800" smtClean="0"/>
              <a:t>De video op de volgende dia is NIET bedoeld als een oplossing voor de missie en is zelfs geen goede code om daar te komen. Het is een voorbeeld.</a:t>
            </a:r>
          </a:p>
          <a:p>
            <a:pPr marL="285750" indent="-285750">
              <a:buFont typeface="Arial"/>
              <a:buChar char="•"/>
            </a:pPr>
            <a:r>
              <a:rPr lang="nl-NL" sz="2800" smtClean="0"/>
              <a:t>In plaats daarvan, moet je kijken naar de manier waarop de debug technieken tijdens de rit gebruikt worden.</a:t>
            </a:r>
          </a:p>
          <a:p>
            <a:pPr marL="742950" lvl="1" indent="-285750">
              <a:buFont typeface="Arial"/>
              <a:buChar char="•"/>
            </a:pPr>
            <a:r>
              <a:rPr lang="nl-NL" sz="2800" smtClean="0"/>
              <a:t>Wacht op druk op knop intelligente steen.</a:t>
            </a:r>
          </a:p>
          <a:p>
            <a:pPr marL="742950" lvl="1" indent="-285750">
              <a:buFont typeface="Arial"/>
              <a:buChar char="•"/>
            </a:pPr>
            <a:r>
              <a:rPr lang="nl-NL" sz="2800" smtClean="0"/>
              <a:t>Geluid waarschuwingen</a:t>
            </a:r>
          </a:p>
          <a:p>
            <a:pPr marL="742950" lvl="1" indent="-285750">
              <a:buFont typeface="Arial"/>
              <a:buChar char="•"/>
            </a:pPr>
            <a:r>
              <a:rPr lang="nl-NL" sz="2800" smtClean="0"/>
              <a:t>Licht intelligente steen</a:t>
            </a:r>
          </a:p>
          <a:p>
            <a:pPr marL="742950" lvl="1" indent="-285750">
              <a:buFont typeface="Arial"/>
              <a:buChar char="•"/>
            </a:pPr>
            <a:r>
              <a:rPr lang="nl-NL" sz="2800" smtClean="0"/>
              <a:t>Sensorwaardes weergeven op intelligente steen</a:t>
            </a:r>
          </a:p>
        </p:txBody>
      </p:sp>
    </p:spTree>
    <p:extLst>
      <p:ext uri="{BB962C8B-B14F-4D97-AF65-F5344CB8AC3E}">
        <p14:creationId xmlns:p14="http://schemas.microsoft.com/office/powerpoint/2010/main" xmlns="" val="678321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2015, EV3Lessons.com, (last edit 1/21/2015)</a:t>
            </a:r>
            <a:endParaRPr lang="en-US"/>
          </a:p>
        </p:txBody>
      </p:sp>
      <p:sp>
        <p:nvSpPr>
          <p:cNvPr id="3"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smtClean="0"/>
              <a:t>Voorbeeld VIDEO – klik om af te spelen</a:t>
            </a:r>
            <a:endParaRPr lang="nl-NL"/>
          </a:p>
        </p:txBody>
      </p:sp>
    </p:spTree>
    <p:extLst>
      <p:ext uri="{BB962C8B-B14F-4D97-AF65-F5344CB8AC3E}">
        <p14:creationId xmlns:p14="http://schemas.microsoft.com/office/powerpoint/2010/main" xmlns="" val="7703755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2015, EV3Lessons.com, (last edit 1/21/2015)</a:t>
            </a:r>
            <a:endParaRPr lang="en-US"/>
          </a:p>
        </p:txBody>
      </p:sp>
      <p:sp>
        <p:nvSpPr>
          <p:cNvPr id="3"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smtClean="0"/>
              <a:t>Andere manieren</a:t>
            </a:r>
            <a:endParaRPr lang="nl-NL"/>
          </a:p>
        </p:txBody>
      </p:sp>
      <p:sp>
        <p:nvSpPr>
          <p:cNvPr id="4" name="TextBox 3"/>
          <p:cNvSpPr txBox="1"/>
          <p:nvPr/>
        </p:nvSpPr>
        <p:spPr>
          <a:xfrm>
            <a:off x="491952" y="1116502"/>
            <a:ext cx="3912728" cy="4914998"/>
          </a:xfrm>
          <a:prstGeom prst="rect">
            <a:avLst/>
          </a:prstGeom>
          <a:noFill/>
        </p:spPr>
        <p:txBody>
          <a:bodyPr wrap="square" rtlCol="0">
            <a:normAutofit fontScale="85000" lnSpcReduction="20000"/>
          </a:bodyPr>
          <a:lstStyle/>
          <a:p>
            <a:pPr marL="285750" indent="-285750">
              <a:buFont typeface="Arial"/>
              <a:buChar char="•"/>
            </a:pPr>
            <a:r>
              <a:rPr lang="nl-NL" sz="2400" smtClean="0"/>
              <a:t>Opnames:</a:t>
            </a:r>
          </a:p>
          <a:p>
            <a:pPr marL="742950" lvl="1" indent="-285750">
              <a:buFont typeface="Arial"/>
              <a:buChar char="•"/>
            </a:pPr>
            <a:r>
              <a:rPr lang="nl-NL" sz="2400" smtClean="0"/>
              <a:t>Je kunt de ritten van de  robot opnemen met een camera  en daarna bekijken wat er fout ging.</a:t>
            </a:r>
          </a:p>
          <a:p>
            <a:pPr marL="742950" lvl="1" indent="-285750">
              <a:buFont typeface="Arial"/>
              <a:buChar char="•"/>
            </a:pPr>
            <a:endParaRPr lang="nl-NL" sz="2400" smtClean="0"/>
          </a:p>
          <a:p>
            <a:pPr marL="285750" indent="-285750">
              <a:buFont typeface="Arial"/>
              <a:buChar char="•"/>
            </a:pPr>
            <a:r>
              <a:rPr lang="nl-NL" sz="2400" smtClean="0"/>
              <a:t>Opmerkingen (commentaar):</a:t>
            </a:r>
          </a:p>
          <a:p>
            <a:pPr marL="742950" lvl="1" indent="-285750">
              <a:buFont typeface="Arial"/>
              <a:buChar char="•"/>
            </a:pPr>
            <a:r>
              <a:rPr lang="nl-NL" sz="2400" smtClean="0"/>
              <a:t>Je kunt ook commentaar toevoegen om te debuggen – wij voegen een commentaar blok toe om oudere instellingen van een blok in op te slaan. Je kunt dan altijd een vorige waarde herstellen als de gemaakte aanpassing niet goed is.</a:t>
            </a:r>
          </a:p>
          <a:p>
            <a:pPr marL="742950" lvl="1" indent="-285750">
              <a:buFont typeface="Arial"/>
              <a:buChar char="•"/>
            </a:pPr>
            <a:endParaRPr lang="nl-NL" sz="2400"/>
          </a:p>
        </p:txBody>
      </p:sp>
      <p:pic>
        <p:nvPicPr>
          <p:cNvPr id="7" name="Picture 6" descr="imgres.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64035" y="699052"/>
            <a:ext cx="2765298" cy="1957458"/>
          </a:xfrm>
          <a:prstGeom prst="rect">
            <a:avLst/>
          </a:prstGeom>
        </p:spPr>
      </p:pic>
      <p:pic>
        <p:nvPicPr>
          <p:cNvPr id="8" name="Picture 7" descr="imgres.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767798" y="2416040"/>
            <a:ext cx="1953095" cy="1953095"/>
          </a:xfrm>
          <a:prstGeom prst="rect">
            <a:avLst/>
          </a:prstGeom>
        </p:spPr>
      </p:pic>
    </p:spTree>
    <p:extLst>
      <p:ext uri="{BB962C8B-B14F-4D97-AF65-F5344CB8AC3E}">
        <p14:creationId xmlns:p14="http://schemas.microsoft.com/office/powerpoint/2010/main" xmlns="" val="899366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p:cNvSpPr>
            <a:spLocks noGrp="1"/>
          </p:cNvSpPr>
          <p:nvPr>
            <p:ph type="ftr" sz="quarter" idx="11"/>
          </p:nvPr>
        </p:nvSpPr>
        <p:spPr/>
        <p:txBody>
          <a:bodyPr/>
          <a:lstStyle/>
          <a:p>
            <a:r>
              <a:rPr lang="en-US" smtClean="0"/>
              <a:t>© 2015, EV3Lessons.com, (last edit 1/21/2015)</a:t>
            </a:r>
            <a:endParaRPr lang="en-US"/>
          </a:p>
        </p:txBody>
      </p:sp>
      <p:sp>
        <p:nvSpPr>
          <p:cNvPr id="3"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smtClean="0"/>
              <a:t>DISCUSSIe handleiding</a:t>
            </a:r>
            <a:endParaRPr lang="nl-NL"/>
          </a:p>
        </p:txBody>
      </p:sp>
      <p:sp>
        <p:nvSpPr>
          <p:cNvPr id="4" name="TextBox 3"/>
          <p:cNvSpPr txBox="1"/>
          <p:nvPr/>
        </p:nvSpPr>
        <p:spPr>
          <a:xfrm>
            <a:off x="491952" y="1116502"/>
            <a:ext cx="7816008" cy="4914998"/>
          </a:xfrm>
          <a:prstGeom prst="rect">
            <a:avLst/>
          </a:prstGeom>
          <a:noFill/>
        </p:spPr>
        <p:txBody>
          <a:bodyPr wrap="square" rtlCol="0">
            <a:normAutofit/>
          </a:bodyPr>
          <a:lstStyle/>
          <a:p>
            <a:pPr marL="285750" indent="-285750">
              <a:buFont typeface="Arial"/>
              <a:buChar char="•"/>
            </a:pPr>
            <a:r>
              <a:rPr lang="nl-NL" sz="2400" dirty="0" smtClean="0">
                <a:solidFill>
                  <a:srgbClr val="FF0000"/>
                </a:solidFill>
              </a:rPr>
              <a:t>Wat zijn goede manieren om je code te debuggen?</a:t>
            </a:r>
          </a:p>
          <a:p>
            <a:pPr marL="742950" lvl="1" indent="-285750">
              <a:buFont typeface="Arial"/>
              <a:buChar char="•"/>
            </a:pPr>
            <a:r>
              <a:rPr lang="nl-NL" sz="2400" dirty="0" err="1" smtClean="0"/>
              <a:t>Antw</a:t>
            </a:r>
            <a:r>
              <a:rPr lang="nl-NL" sz="2400" dirty="0" smtClean="0"/>
              <a:t>. Iedere techniek die in deze les is genoemd.</a:t>
            </a:r>
            <a:endParaRPr lang="nl-NL"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2015, EV3Lessons.com, (last edit 1/21/2015)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4"/>
          </p:nvPr>
        </p:nvSpPr>
        <p:spPr/>
        <p:txBody>
          <a:bodyPr/>
          <a:lstStyle/>
          <a:p>
            <a:fld id="{4DBC7FC8-25FB-FC45-8177-2B991DA6778C}" type="slidenum">
              <a:rPr lang="en-US" smtClean="0"/>
              <a:pPr/>
              <a:t>14</a:t>
            </a:fld>
            <a:endParaRPr lang="en-US" dirty="0"/>
          </a:p>
        </p:txBody>
      </p:sp>
      <p:sp>
        <p:nvSpPr>
          <p:cNvPr id="10"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13" name="Content Placeholder 2"/>
          <p:cNvSpPr>
            <a:spLocks noGrp="1"/>
          </p:cNvSpPr>
          <p:nvPr>
            <p:ph idx="1"/>
          </p:nvPr>
        </p:nvSpPr>
        <p:spPr>
          <a:xfrm>
            <a:off x="457200" y="1752600"/>
            <a:ext cx="8245474" cy="4373563"/>
          </a:xfrm>
        </p:spPr>
        <p:txBody>
          <a:bodyPr/>
          <a:lstStyle/>
          <a:p>
            <a:pPr marL="342900" indent="-342900">
              <a:buFont typeface="Arial"/>
              <a:buChar char="•"/>
            </a:pPr>
            <a:r>
              <a:rPr lang="nl-NL" b="0" dirty="0" smtClean="0"/>
              <a:t>Deze les is gemaakt door </a:t>
            </a:r>
            <a:r>
              <a:rPr lang="nl-NL" b="0" dirty="0" err="1" smtClean="0"/>
              <a:t>Sanjay</a:t>
            </a:r>
            <a:r>
              <a:rPr lang="nl-NL" b="0" dirty="0" smtClean="0"/>
              <a:t> </a:t>
            </a:r>
            <a:r>
              <a:rPr lang="nl-NL" b="0" dirty="0" err="1" smtClean="0"/>
              <a:t>Seshan</a:t>
            </a:r>
            <a:r>
              <a:rPr lang="nl-NL" b="0" dirty="0" smtClean="0"/>
              <a:t> en </a:t>
            </a:r>
            <a:r>
              <a:rPr lang="nl-NL" b="0" dirty="0" err="1" smtClean="0"/>
              <a:t>Arvind</a:t>
            </a:r>
            <a:r>
              <a:rPr lang="nl-NL" b="0" dirty="0" smtClean="0"/>
              <a:t> </a:t>
            </a:r>
            <a:r>
              <a:rPr lang="nl-NL" b="0" dirty="0" err="1" smtClean="0"/>
              <a:t>Seshan</a:t>
            </a:r>
            <a:r>
              <a:rPr lang="nl-NL" b="0" dirty="0" smtClean="0"/>
              <a:t> van </a:t>
            </a:r>
            <a:r>
              <a:rPr lang="nl-NL" b="0" dirty="0" err="1" smtClean="0"/>
              <a:t>Droids</a:t>
            </a:r>
            <a:r>
              <a:rPr lang="nl-NL" b="0" dirty="0" smtClean="0"/>
              <a:t> </a:t>
            </a:r>
            <a:r>
              <a:rPr lang="nl-NL" b="0" dirty="0" err="1" smtClean="0"/>
              <a:t>Robotics</a:t>
            </a:r>
            <a:r>
              <a:rPr lang="nl-NL" b="0" dirty="0" smtClean="0"/>
              <a:t>. </a:t>
            </a:r>
          </a:p>
          <a:p>
            <a:pPr marL="342900" indent="-342900">
              <a:buFont typeface="Arial"/>
              <a:buChar char="•"/>
            </a:pPr>
            <a:r>
              <a:rPr lang="nl-NL" b="0" dirty="0" smtClean="0"/>
              <a:t>Meer lessen zijn beschikbaar op </a:t>
            </a:r>
            <a:r>
              <a:rPr lang="nl-NL" b="0" dirty="0" smtClean="0">
                <a:hlinkClick r:id="rId5"/>
              </a:rPr>
              <a:t>www.ev3lessons.com</a:t>
            </a:r>
            <a:endParaRPr lang="nl-NL" b="0" dirty="0" smtClean="0"/>
          </a:p>
          <a:p>
            <a:pPr marL="342900" indent="-342900">
              <a:buFont typeface="Arial"/>
              <a:buChar char="•"/>
            </a:pPr>
            <a:r>
              <a:rPr lang="nl-NL" b="0" dirty="0" smtClean="0"/>
              <a:t>Email schrijver: </a:t>
            </a:r>
            <a:r>
              <a:rPr lang="nl-NL" b="0" dirty="0" smtClean="0">
                <a:hlinkClick r:id="rId6"/>
              </a:rPr>
              <a:t>team@</a:t>
            </a:r>
            <a:r>
              <a:rPr lang="nl-NL" b="0" dirty="0" err="1" smtClean="0">
                <a:hlinkClick r:id="rId6"/>
              </a:rPr>
              <a:t>droidsrobotics.org</a:t>
            </a:r>
            <a:endParaRPr lang="nl-NL" b="0" dirty="0" smtClean="0"/>
          </a:p>
          <a:p>
            <a:r>
              <a:rPr lang="en-US" dirty="0" smtClean="0"/>
              <a:t/>
            </a:r>
            <a:br>
              <a:rPr lang="en-US" dirty="0" smtClean="0"/>
            </a:br>
            <a:endParaRPr lang="en-US" dirty="0" smtClean="0"/>
          </a:p>
        </p:txBody>
      </p:sp>
    </p:spTree>
    <p:extLst>
      <p:ext uri="{BB962C8B-B14F-4D97-AF65-F5344CB8AC3E}">
        <p14:creationId xmlns:p14="http://schemas.microsoft.com/office/powerpoint/2010/main" xmlns="" val="1092111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marL="233363" indent="-233363"/>
            <a:r>
              <a:rPr lang="nl-NL" smtClean="0"/>
              <a:t>doelstellingen</a:t>
            </a:r>
            <a:endParaRPr lang="nl-NL"/>
          </a:p>
        </p:txBody>
      </p:sp>
      <p:sp>
        <p:nvSpPr>
          <p:cNvPr id="9" name="Footer Placeholder 8"/>
          <p:cNvSpPr>
            <a:spLocks noGrp="1"/>
          </p:cNvSpPr>
          <p:nvPr>
            <p:ph type="ftr" sz="quarter" idx="11"/>
          </p:nvPr>
        </p:nvSpPr>
        <p:spPr/>
        <p:txBody>
          <a:bodyPr/>
          <a:lstStyle/>
          <a:p>
            <a:r>
              <a:rPr lang="en-US" smtClean="0"/>
              <a:t>© 2015, EV3Lessons.com, (last edit 1/21/2015)</a:t>
            </a:r>
            <a:endParaRPr lang="en-US"/>
          </a:p>
        </p:txBody>
      </p:sp>
      <p:sp>
        <p:nvSpPr>
          <p:cNvPr id="12" name="Slide Number Placeholder 11"/>
          <p:cNvSpPr>
            <a:spLocks noGrp="1"/>
          </p:cNvSpPr>
          <p:nvPr>
            <p:ph type="sldNum" sz="quarter" idx="4"/>
          </p:nvPr>
        </p:nvSpPr>
        <p:spPr/>
        <p:txBody>
          <a:bodyPr/>
          <a:lstStyle/>
          <a:p>
            <a:fld id="{4DBC7FC8-25FB-FC45-8177-2B991DA6778C}" type="slidenum">
              <a:rPr lang="en-US" smtClean="0"/>
              <a:pPr/>
              <a:t>2</a:t>
            </a:fld>
            <a:endParaRPr lang="en-US" dirty="0"/>
          </a:p>
        </p:txBody>
      </p:sp>
      <p:sp>
        <p:nvSpPr>
          <p:cNvPr id="20" name="Content Placeholder 2"/>
          <p:cNvSpPr>
            <a:spLocks noGrp="1"/>
          </p:cNvSpPr>
          <p:nvPr>
            <p:ph idx="1"/>
          </p:nvPr>
        </p:nvSpPr>
        <p:spPr>
          <a:xfrm>
            <a:off x="457200" y="1752600"/>
            <a:ext cx="8245474" cy="4373563"/>
          </a:xfrm>
        </p:spPr>
        <p:txBody>
          <a:bodyPr/>
          <a:lstStyle/>
          <a:p>
            <a:pPr marL="457200" indent="-457200">
              <a:buAutoNum type="arabicParenR"/>
            </a:pPr>
            <a:r>
              <a:rPr lang="nl-NL" smtClean="0"/>
              <a:t>Leren hoe belangrijk debuggen is.</a:t>
            </a:r>
          </a:p>
          <a:p>
            <a:pPr marL="457200" indent="-457200">
              <a:buAutoNum type="arabicParenR"/>
            </a:pPr>
            <a:r>
              <a:rPr lang="nl-NL" smtClean="0"/>
              <a:t>Enkele technieken leren om je code te debuggen.</a:t>
            </a:r>
            <a:endParaRPr lang="nl-NL"/>
          </a:p>
        </p:txBody>
      </p:sp>
    </p:spTree>
    <p:extLst>
      <p:ext uri="{BB962C8B-B14F-4D97-AF65-F5344CB8AC3E}">
        <p14:creationId xmlns:p14="http://schemas.microsoft.com/office/powerpoint/2010/main" xmlns="" val="20281926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022459"/>
            <a:ext cx="7886700" cy="3226621"/>
          </a:xfrm>
        </p:spPr>
        <p:txBody>
          <a:bodyPr>
            <a:normAutofit fontScale="92500"/>
          </a:bodyPr>
          <a:lstStyle/>
          <a:p>
            <a:pPr marL="233363" indent="-233363">
              <a:buFont typeface="Arial"/>
              <a:buChar char="•"/>
            </a:pPr>
            <a:r>
              <a:rPr lang="nl-NL" b="0" smtClean="0"/>
              <a:t>Debuggen is een handige strategie om uit te zoeken waar en waarom er dingen fout gaan in het programma.</a:t>
            </a:r>
          </a:p>
          <a:p>
            <a:pPr marL="233363" indent="-233363">
              <a:buFont typeface="Arial"/>
              <a:buChar char="•"/>
            </a:pPr>
            <a:r>
              <a:rPr lang="nl-NL" b="0" smtClean="0"/>
              <a:t>Als je code lang en ingewikkeld wordt (bv door sensoren te gebruiken) kan het moeilijk zijn om er achter te komen waar je in het programma bent.</a:t>
            </a:r>
          </a:p>
          <a:p>
            <a:pPr marL="233363" indent="-233363">
              <a:buFont typeface="Arial"/>
              <a:buChar char="•"/>
            </a:pPr>
            <a:r>
              <a:rPr lang="nl-NL" b="0" smtClean="0"/>
              <a:t>De volgende dia’s laten je een paar manieren zien hoe je de waardes van de sensoren kunt weten of je helpen om te zien waar je in het programma bent.</a:t>
            </a:r>
          </a:p>
          <a:p>
            <a:pPr marL="233363" indent="-233363">
              <a:buFont typeface="Arial"/>
              <a:buChar char="•"/>
            </a:pPr>
            <a:r>
              <a:rPr lang="nl-NL" b="0" smtClean="0"/>
              <a:t>Je zult zien dat deze technieken heel nuttig zijn voor een FLL team.</a:t>
            </a:r>
          </a:p>
        </p:txBody>
      </p:sp>
      <p:sp>
        <p:nvSpPr>
          <p:cNvPr id="4" name="Process 3"/>
          <p:cNvSpPr/>
          <p:nvPr/>
        </p:nvSpPr>
        <p:spPr>
          <a:xfrm>
            <a:off x="331775" y="4817048"/>
            <a:ext cx="1430090" cy="1029773"/>
          </a:xfrm>
          <a:prstGeom prst="flowChartProcess">
            <a:avLst/>
          </a:prstGeom>
          <a:solidFill>
            <a:srgbClr val="F5C20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Vind</a:t>
            </a:r>
            <a:endParaRPr lang="en-US" dirty="0" smtClean="0">
              <a:solidFill>
                <a:srgbClr val="000000"/>
              </a:solidFill>
            </a:endParaRPr>
          </a:p>
          <a:p>
            <a:pPr algn="ctr"/>
            <a:r>
              <a:rPr lang="en-US" dirty="0" err="1" smtClean="0">
                <a:solidFill>
                  <a:srgbClr val="000000"/>
                </a:solidFill>
              </a:rPr>
              <a:t>fout</a:t>
            </a:r>
            <a:endParaRPr lang="en-US" dirty="0">
              <a:solidFill>
                <a:srgbClr val="000000"/>
              </a:solidFill>
            </a:endParaRPr>
          </a:p>
        </p:txBody>
      </p:sp>
      <p:sp>
        <p:nvSpPr>
          <p:cNvPr id="5" name="Process 4"/>
          <p:cNvSpPr/>
          <p:nvPr/>
        </p:nvSpPr>
        <p:spPr>
          <a:xfrm>
            <a:off x="2219495" y="4805605"/>
            <a:ext cx="1327124" cy="1029773"/>
          </a:xfrm>
          <a:prstGeom prst="flowChartProcess">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Denk</a:t>
            </a:r>
            <a:r>
              <a:rPr lang="en-US" dirty="0" smtClean="0"/>
              <a:t> </a:t>
            </a:r>
            <a:r>
              <a:rPr lang="en-US" dirty="0" err="1" smtClean="0"/>
              <a:t>na</a:t>
            </a:r>
            <a:r>
              <a:rPr lang="en-US" dirty="0" smtClean="0"/>
              <a:t> over </a:t>
            </a:r>
            <a:r>
              <a:rPr lang="en-US" dirty="0" err="1" smtClean="0"/>
              <a:t>oplossing</a:t>
            </a:r>
            <a:endParaRPr lang="en-US" dirty="0"/>
          </a:p>
        </p:txBody>
      </p:sp>
      <p:sp>
        <p:nvSpPr>
          <p:cNvPr id="6" name="Process 5"/>
          <p:cNvSpPr/>
          <p:nvPr/>
        </p:nvSpPr>
        <p:spPr>
          <a:xfrm>
            <a:off x="5826994" y="4809261"/>
            <a:ext cx="1514331" cy="1029773"/>
          </a:xfrm>
          <a:prstGeom prst="flowChartProcess">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test </a:t>
            </a:r>
            <a:r>
              <a:rPr lang="en-US" dirty="0" err="1" smtClean="0">
                <a:solidFill>
                  <a:schemeClr val="tx1"/>
                </a:solidFill>
              </a:rPr>
              <a:t>programma</a:t>
            </a:r>
            <a:r>
              <a:rPr lang="en-US" dirty="0" smtClean="0">
                <a:solidFill>
                  <a:schemeClr val="tx1"/>
                </a:solidFill>
              </a:rPr>
              <a:t> </a:t>
            </a:r>
            <a:r>
              <a:rPr lang="en-US" dirty="0" err="1" smtClean="0">
                <a:solidFill>
                  <a:schemeClr val="tx1"/>
                </a:solidFill>
              </a:rPr>
              <a:t>opnieuw</a:t>
            </a:r>
            <a:endParaRPr lang="en-US" dirty="0">
              <a:solidFill>
                <a:schemeClr val="tx1"/>
              </a:solidFill>
            </a:endParaRPr>
          </a:p>
        </p:txBody>
      </p:sp>
      <p:sp>
        <p:nvSpPr>
          <p:cNvPr id="7" name="Process 6"/>
          <p:cNvSpPr/>
          <p:nvPr/>
        </p:nvSpPr>
        <p:spPr>
          <a:xfrm>
            <a:off x="4019359" y="4809262"/>
            <a:ext cx="1327124" cy="1029773"/>
          </a:xfrm>
          <a:prstGeom prst="flowChartProcess">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Verhelp</a:t>
            </a:r>
            <a:r>
              <a:rPr lang="en-US" dirty="0" smtClean="0"/>
              <a:t> </a:t>
            </a:r>
          </a:p>
          <a:p>
            <a:pPr algn="ctr"/>
            <a:r>
              <a:rPr lang="en-US" dirty="0" err="1" smtClean="0"/>
              <a:t>fout</a:t>
            </a:r>
            <a:endParaRPr lang="en-US" dirty="0"/>
          </a:p>
        </p:txBody>
      </p:sp>
      <p:cxnSp>
        <p:nvCxnSpPr>
          <p:cNvPr id="11" name="Elbow Connector 10"/>
          <p:cNvCxnSpPr>
            <a:stCxn id="6" idx="2"/>
            <a:endCxn id="4" idx="2"/>
          </p:cNvCxnSpPr>
          <p:nvPr/>
        </p:nvCxnSpPr>
        <p:spPr>
          <a:xfrm rot="5400000">
            <a:off x="3811597" y="3074257"/>
            <a:ext cx="7787" cy="5537340"/>
          </a:xfrm>
          <a:prstGeom prst="bentConnector3">
            <a:avLst>
              <a:gd name="adj1" fmla="val 303566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a:endCxn id="5" idx="1"/>
          </p:cNvCxnSpPr>
          <p:nvPr/>
        </p:nvCxnSpPr>
        <p:spPr>
          <a:xfrm flipV="1">
            <a:off x="1761865" y="5320492"/>
            <a:ext cx="457630" cy="114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7" idx="1"/>
          </p:cNvCxnSpPr>
          <p:nvPr/>
        </p:nvCxnSpPr>
        <p:spPr>
          <a:xfrm>
            <a:off x="3546619" y="5320492"/>
            <a:ext cx="472740" cy="3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3"/>
            <a:endCxn id="6" idx="1"/>
          </p:cNvCxnSpPr>
          <p:nvPr/>
        </p:nvCxnSpPr>
        <p:spPr>
          <a:xfrm flipV="1">
            <a:off x="5346483" y="5324148"/>
            <a:ext cx="480511"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19" idx="1"/>
          </p:cNvCxnSpPr>
          <p:nvPr/>
        </p:nvCxnSpPr>
        <p:spPr>
          <a:xfrm>
            <a:off x="7341325" y="5324148"/>
            <a:ext cx="281054" cy="2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Process 18"/>
          <p:cNvSpPr/>
          <p:nvPr/>
        </p:nvSpPr>
        <p:spPr>
          <a:xfrm>
            <a:off x="7622379" y="5057329"/>
            <a:ext cx="1221297" cy="537770"/>
          </a:xfrm>
          <a:prstGeom prst="flowChartProcess">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HOERA!</a:t>
            </a:r>
            <a:endParaRPr lang="en-US" dirty="0"/>
          </a:p>
        </p:txBody>
      </p:sp>
      <p:sp>
        <p:nvSpPr>
          <p:cNvPr id="8" name="Title 7"/>
          <p:cNvSpPr>
            <a:spLocks noGrp="1"/>
          </p:cNvSpPr>
          <p:nvPr>
            <p:ph type="title"/>
          </p:nvPr>
        </p:nvSpPr>
        <p:spPr/>
        <p:txBody>
          <a:bodyPr/>
          <a:lstStyle/>
          <a:p>
            <a:pPr marL="233363" indent="-233363"/>
            <a:r>
              <a:rPr lang="nl-NL" smtClean="0"/>
              <a:t>Waarom debuggen?</a:t>
            </a:r>
            <a:endParaRPr lang="nl-NL"/>
          </a:p>
        </p:txBody>
      </p:sp>
      <p:sp>
        <p:nvSpPr>
          <p:cNvPr id="9" name="Footer Placeholder 8"/>
          <p:cNvSpPr>
            <a:spLocks noGrp="1"/>
          </p:cNvSpPr>
          <p:nvPr>
            <p:ph type="ftr" sz="quarter" idx="11"/>
          </p:nvPr>
        </p:nvSpPr>
        <p:spPr/>
        <p:txBody>
          <a:bodyPr/>
          <a:lstStyle/>
          <a:p>
            <a:r>
              <a:rPr lang="en-US" smtClean="0"/>
              <a:t>© 2015, EV3Lessons.com, (last edit 1/21/2015)</a:t>
            </a:r>
            <a:endParaRPr lang="en-US"/>
          </a:p>
        </p:txBody>
      </p:sp>
      <p:sp>
        <p:nvSpPr>
          <p:cNvPr id="12" name="Slide Number Placeholder 11"/>
          <p:cNvSpPr>
            <a:spLocks noGrp="1"/>
          </p:cNvSpPr>
          <p:nvPr>
            <p:ph type="sldNum" sz="quarter" idx="4"/>
          </p:nvPr>
        </p:nvSpPr>
        <p:spPr/>
        <p:txBody>
          <a:bodyPr/>
          <a:lstStyle/>
          <a:p>
            <a:fld id="{4DBC7FC8-25FB-FC45-8177-2B991DA6778C}" type="slidenum">
              <a:rPr lang="en-US" smtClean="0"/>
              <a:pPr/>
              <a:t>3</a:t>
            </a:fld>
            <a:endParaRPr lang="en-US" dirty="0"/>
          </a:p>
        </p:txBody>
      </p:sp>
    </p:spTree>
    <p:extLst>
      <p:ext uri="{BB962C8B-B14F-4D97-AF65-F5344CB8AC3E}">
        <p14:creationId xmlns:p14="http://schemas.microsoft.com/office/powerpoint/2010/main" xmlns="" val="20281926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mtClean="0"/>
              <a:t>VERSCHILLENDE TECHNIEKEN</a:t>
            </a:r>
            <a:endParaRPr lang="nl-NL"/>
          </a:p>
        </p:txBody>
      </p:sp>
      <p:sp>
        <p:nvSpPr>
          <p:cNvPr id="3" name="Content Placeholder 2"/>
          <p:cNvSpPr>
            <a:spLocks noGrp="1"/>
          </p:cNvSpPr>
          <p:nvPr>
            <p:ph idx="1"/>
          </p:nvPr>
        </p:nvSpPr>
        <p:spPr>
          <a:xfrm>
            <a:off x="352331" y="1186677"/>
            <a:ext cx="4028866" cy="4032921"/>
          </a:xfrm>
        </p:spPr>
        <p:txBody>
          <a:bodyPr>
            <a:normAutofit lnSpcReduction="10000"/>
          </a:bodyPr>
          <a:lstStyle/>
          <a:p>
            <a:pPr algn="ctr"/>
            <a:r>
              <a:rPr lang="nl-NL" sz="2200" u="sng" smtClean="0"/>
              <a:t>Speel selectie vs. Druk op knop</a:t>
            </a:r>
          </a:p>
          <a:p>
            <a:pPr marL="342900" indent="-342900">
              <a:buFont typeface="Arial"/>
              <a:buChar char="•"/>
            </a:pPr>
            <a:r>
              <a:rPr lang="nl-NL" b="0" smtClean="0"/>
              <a:t>Soortgelijke technieken</a:t>
            </a:r>
          </a:p>
          <a:p>
            <a:pPr marL="342900" indent="-342900">
              <a:buFont typeface="Arial"/>
              <a:buChar char="•"/>
            </a:pPr>
            <a:r>
              <a:rPr lang="nl-NL" b="0" smtClean="0"/>
              <a:t>Laat je kleinere stukjes code uitproberen</a:t>
            </a:r>
          </a:p>
          <a:p>
            <a:pPr marL="342900" indent="-342900">
              <a:buFont typeface="Arial"/>
              <a:buChar char="•"/>
            </a:pPr>
            <a:r>
              <a:rPr lang="nl-NL" b="0" smtClean="0"/>
              <a:t>Speel selectie vereist bluetooth</a:t>
            </a:r>
          </a:p>
          <a:p>
            <a:pPr marL="342900" indent="-342900">
              <a:buFont typeface="Arial"/>
              <a:buChar char="•"/>
            </a:pPr>
            <a:r>
              <a:rPr lang="nl-NL" b="0" smtClean="0"/>
              <a:t>Druk op knop vereist voorzichtigheid zodat je de robot niet verplaatst als je op de knop drukt</a:t>
            </a:r>
            <a:endParaRPr lang="nl-NL" b="0"/>
          </a:p>
        </p:txBody>
      </p:sp>
      <p:sp>
        <p:nvSpPr>
          <p:cNvPr id="4" name="Footer Placeholder 3"/>
          <p:cNvSpPr>
            <a:spLocks noGrp="1"/>
          </p:cNvSpPr>
          <p:nvPr>
            <p:ph type="ftr" sz="quarter" idx="11"/>
          </p:nvPr>
        </p:nvSpPr>
        <p:spPr/>
        <p:txBody>
          <a:bodyPr/>
          <a:lstStyle/>
          <a:p>
            <a:r>
              <a:rPr lang="en-US" smtClean="0"/>
              <a:t>© 2015, EV3Lessons.com, (last edit 1/21/2015)</a:t>
            </a:r>
            <a:endParaRPr lang="en-US" dirty="0"/>
          </a:p>
        </p:txBody>
      </p:sp>
      <p:sp>
        <p:nvSpPr>
          <p:cNvPr id="6" name="Content Placeholder 2"/>
          <p:cNvSpPr txBox="1">
            <a:spLocks/>
          </p:cNvSpPr>
          <p:nvPr/>
        </p:nvSpPr>
        <p:spPr>
          <a:xfrm>
            <a:off x="4544326" y="1214536"/>
            <a:ext cx="3880155" cy="4259255"/>
          </a:xfrm>
          <a:prstGeom prst="rect">
            <a:avLst/>
          </a:prstGeom>
        </p:spPr>
        <p:txBody>
          <a:bodyPr vert="horz" lIns="91440" tIns="45720" rIns="91440" bIns="45720" rtlCol="0">
            <a:normAutofit fontScale="850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nl-NL" sz="2400" u="sng" smtClean="0"/>
              <a:t>Licht, geluid en weergeven</a:t>
            </a:r>
          </a:p>
          <a:p>
            <a:pPr algn="ctr"/>
            <a:endParaRPr lang="nl-NL" sz="2400" u="sng" smtClean="0"/>
          </a:p>
          <a:p>
            <a:pPr marL="342900" indent="-342900">
              <a:buFont typeface="Arial"/>
              <a:buChar char="•"/>
            </a:pPr>
            <a:r>
              <a:rPr lang="nl-NL" sz="2200" b="0" smtClean="0"/>
              <a:t>Soortgelijke technieken</a:t>
            </a:r>
          </a:p>
          <a:p>
            <a:pPr marL="342900" indent="-342900">
              <a:buFont typeface="Arial"/>
              <a:buChar char="•"/>
            </a:pPr>
            <a:r>
              <a:rPr lang="nl-NL" sz="2200" b="0" smtClean="0"/>
              <a:t>Licht en geluid worden op dezelfde manier gebruikt</a:t>
            </a:r>
          </a:p>
          <a:p>
            <a:pPr marL="342900" indent="-342900">
              <a:buFont typeface="Arial"/>
              <a:buChar char="•"/>
            </a:pPr>
            <a:r>
              <a:rPr lang="nl-NL" sz="2200" b="0" smtClean="0"/>
              <a:t>Teams vinden geluid leuker en het is soms makkelijker te identificeren</a:t>
            </a:r>
          </a:p>
          <a:p>
            <a:pPr marL="342900" indent="-342900">
              <a:buFont typeface="Arial"/>
              <a:buChar char="•"/>
            </a:pPr>
            <a:r>
              <a:rPr lang="nl-NL" sz="2200" b="0" smtClean="0"/>
              <a:t>Weergave blokken zijn handig om te laten zien welk blok afgespeeld wordt als je robot vast komt te zitten en als je de waarde van de sensor wilt zien.</a:t>
            </a:r>
            <a:endParaRPr lang="nl-NL" sz="2200" b="0"/>
          </a:p>
        </p:txBody>
      </p:sp>
      <p:sp>
        <p:nvSpPr>
          <p:cNvPr id="8" name="Slide Number Placeholder 7"/>
          <p:cNvSpPr>
            <a:spLocks noGrp="1"/>
          </p:cNvSpPr>
          <p:nvPr>
            <p:ph type="sldNum" sz="quarter" idx="4"/>
          </p:nvPr>
        </p:nvSpPr>
        <p:spPr/>
        <p:txBody>
          <a:bodyPr/>
          <a:lstStyle/>
          <a:p>
            <a:fld id="{4DBC7FC8-25FB-FC45-8177-2B991DA6778C}" type="slidenum">
              <a:rPr lang="en-US" smtClean="0"/>
              <a:pPr/>
              <a:t>4</a:t>
            </a:fld>
            <a:endParaRPr lang="en-US" dirty="0"/>
          </a:p>
        </p:txBody>
      </p:sp>
    </p:spTree>
    <p:extLst>
      <p:ext uri="{BB962C8B-B14F-4D97-AF65-F5344CB8AC3E}">
        <p14:creationId xmlns:p14="http://schemas.microsoft.com/office/powerpoint/2010/main" xmlns="" val="2058380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2015, EV3Lessons.com, (last edit 1/21/2015)</a:t>
            </a:r>
            <a:endParaRPr lang="en-US"/>
          </a:p>
        </p:txBody>
      </p:sp>
      <p:sp>
        <p:nvSpPr>
          <p:cNvPr id="3" name="TextBox 2"/>
          <p:cNvSpPr txBox="1"/>
          <p:nvPr/>
        </p:nvSpPr>
        <p:spPr>
          <a:xfrm>
            <a:off x="457199" y="1182665"/>
            <a:ext cx="8153717" cy="2554545"/>
          </a:xfrm>
          <a:prstGeom prst="rect">
            <a:avLst/>
          </a:prstGeom>
          <a:noFill/>
        </p:spPr>
        <p:txBody>
          <a:bodyPr wrap="square" rtlCol="0">
            <a:spAutoFit/>
          </a:bodyPr>
          <a:lstStyle/>
          <a:p>
            <a:pPr marL="285750" indent="-285750">
              <a:buFont typeface="Arial"/>
              <a:buChar char="•"/>
            </a:pPr>
            <a:r>
              <a:rPr lang="nl-NL" sz="2000" smtClean="0"/>
              <a:t>Speel selectie is handig om kleine stukjes pogramma uit te voeren</a:t>
            </a:r>
          </a:p>
          <a:p>
            <a:pPr marL="285750" indent="-285750">
              <a:buFont typeface="Arial"/>
              <a:buChar char="•"/>
            </a:pPr>
            <a:r>
              <a:rPr lang="nl-NL" sz="2000" smtClean="0"/>
              <a:t>Gebruik dit als je niet wilt wachten totdat de robot bij het stukje programma komt wat jij wilt zien. </a:t>
            </a:r>
          </a:p>
          <a:p>
            <a:pPr marL="285750" indent="-285750">
              <a:buFont typeface="Arial"/>
              <a:buChar char="•"/>
            </a:pPr>
            <a:r>
              <a:rPr lang="nl-NL" sz="2000" smtClean="0"/>
              <a:t>Als je computer geen ingebouwde bluetooth heeft, raden we je aan om een bluetooth dongle te kopen (US $10-15) omdat het deze manier van debuggen makkelijker maakt.</a:t>
            </a:r>
          </a:p>
          <a:p>
            <a:pPr marL="285750" indent="-285750">
              <a:buFont typeface="Arial"/>
              <a:buChar char="•"/>
            </a:pPr>
            <a:r>
              <a:rPr lang="nl-NL" sz="2000" smtClean="0"/>
              <a:t>Gebruiken: Selecteer het gedeelte van het programma en druk op de [speel af] knop met de haakjes</a:t>
            </a:r>
            <a:endParaRPr lang="nl-NL" sz="2000"/>
          </a:p>
        </p:txBody>
      </p:sp>
      <p:pic>
        <p:nvPicPr>
          <p:cNvPr id="4" name="Picture 3"/>
          <p:cNvPicPr>
            <a:picLocks noChangeAspect="1"/>
          </p:cNvPicPr>
          <p:nvPr/>
        </p:nvPicPr>
        <p:blipFill>
          <a:blip r:embed="rId2"/>
          <a:stretch>
            <a:fillRect/>
          </a:stretch>
        </p:blipFill>
        <p:spPr>
          <a:xfrm>
            <a:off x="2267447" y="4604934"/>
            <a:ext cx="3878549" cy="1317047"/>
          </a:xfrm>
          <a:prstGeom prst="rect">
            <a:avLst/>
          </a:prstGeom>
        </p:spPr>
      </p:pic>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smtClean="0"/>
              <a:t>Speel selectie</a:t>
            </a:r>
            <a:endParaRPr lang="nl-NL"/>
          </a:p>
        </p:txBody>
      </p:sp>
      <p:sp>
        <p:nvSpPr>
          <p:cNvPr id="7" name="Oval 6"/>
          <p:cNvSpPr/>
          <p:nvPr/>
        </p:nvSpPr>
        <p:spPr>
          <a:xfrm>
            <a:off x="5546409" y="5557470"/>
            <a:ext cx="932169" cy="364511"/>
          </a:xfrm>
          <a:prstGeom prst="ellipse">
            <a:avLst/>
          </a:prstGeom>
          <a:noFill/>
          <a:ln w="571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78827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57199" y="4043966"/>
            <a:ext cx="6686185" cy="1959395"/>
          </a:xfrm>
          <a:prstGeom prst="rect">
            <a:avLst/>
          </a:prstGeom>
        </p:spPr>
      </p:pic>
      <p:sp>
        <p:nvSpPr>
          <p:cNvPr id="3" name="TextBox 2"/>
          <p:cNvSpPr txBox="1"/>
          <p:nvPr/>
        </p:nvSpPr>
        <p:spPr>
          <a:xfrm>
            <a:off x="320341" y="1091301"/>
            <a:ext cx="8209010" cy="3170099"/>
          </a:xfrm>
          <a:prstGeom prst="rect">
            <a:avLst/>
          </a:prstGeom>
          <a:noFill/>
        </p:spPr>
        <p:txBody>
          <a:bodyPr wrap="square" rtlCol="0">
            <a:spAutoFit/>
          </a:bodyPr>
          <a:lstStyle/>
          <a:p>
            <a:pPr marL="285750" indent="-285750">
              <a:buFont typeface="Arial"/>
              <a:buChar char="•"/>
            </a:pPr>
            <a:r>
              <a:rPr lang="nl-NL" sz="2000" smtClean="0"/>
              <a:t>Om een “wacht op” druk op knop in je programma te  gebruiken, zet je eerst een wachtblok in het programma.</a:t>
            </a:r>
          </a:p>
          <a:p>
            <a:pPr marL="285750" indent="-285750">
              <a:buFont typeface="Arial"/>
              <a:buChar char="•"/>
            </a:pPr>
            <a:r>
              <a:rPr lang="nl-NL" sz="2000" smtClean="0"/>
              <a:t>Kies daarna knoppen intelligente steen &gt; vergelijk &gt; knoppen intelligente steen en kies dan de knop waar je op moet drukken om het programma verder te laten gaan.</a:t>
            </a:r>
          </a:p>
          <a:p>
            <a:pPr marL="285750" indent="-285750">
              <a:buFont typeface="Arial"/>
              <a:buChar char="•"/>
            </a:pPr>
            <a:r>
              <a:rPr lang="nl-NL" sz="2000" smtClean="0"/>
              <a:t>Plaats dit soort wachtblokken op plekken waar de robot niet goed werkt. Bijvoorbeeld na ieder blok of om de twee blokken.</a:t>
            </a:r>
          </a:p>
          <a:p>
            <a:pPr marL="285750" indent="-285750">
              <a:buFont typeface="Arial"/>
              <a:buChar char="•"/>
            </a:pPr>
            <a:r>
              <a:rPr lang="nl-NL" sz="2000" smtClean="0"/>
              <a:t>Deze manier helpt je om precies te bepalen welk blok er voor zorgt dat de robot fout gaat.</a:t>
            </a:r>
          </a:p>
          <a:p>
            <a:pPr marL="285750" indent="-285750">
              <a:buFont typeface="Arial"/>
              <a:buChar char="•"/>
            </a:pPr>
            <a:r>
              <a:rPr lang="nl-NL" sz="2000" smtClean="0"/>
              <a:t>De robot zal stoppen en wachten tot je op een EV3 knop drukt.</a:t>
            </a:r>
            <a:endParaRPr lang="nl-NL" sz="2000"/>
          </a:p>
        </p:txBody>
      </p:sp>
      <p:pic>
        <p:nvPicPr>
          <p:cNvPr id="9" name="Picture 8"/>
          <p:cNvPicPr>
            <a:picLocks noChangeAspect="1"/>
          </p:cNvPicPr>
          <p:nvPr/>
        </p:nvPicPr>
        <p:blipFill>
          <a:blip r:embed="rId3"/>
          <a:stretch>
            <a:fillRect/>
          </a:stretch>
        </p:blipFill>
        <p:spPr>
          <a:xfrm>
            <a:off x="6984134" y="4286255"/>
            <a:ext cx="946444" cy="887291"/>
          </a:xfrm>
          <a:prstGeom prst="rect">
            <a:avLst/>
          </a:prstGeom>
        </p:spPr>
      </p:pic>
      <p:sp>
        <p:nvSpPr>
          <p:cNvPr id="11"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smtClean="0"/>
              <a:t>“Wacht op” druk op knop</a:t>
            </a:r>
            <a:endParaRPr lang="nl-NL"/>
          </a:p>
        </p:txBody>
      </p:sp>
      <p:sp>
        <p:nvSpPr>
          <p:cNvPr id="7" name="Footer Placeholder 6"/>
          <p:cNvSpPr>
            <a:spLocks noGrp="1"/>
          </p:cNvSpPr>
          <p:nvPr>
            <p:ph type="ftr" sz="quarter" idx="11"/>
          </p:nvPr>
        </p:nvSpPr>
        <p:spPr/>
        <p:txBody>
          <a:bodyPr/>
          <a:lstStyle/>
          <a:p>
            <a:r>
              <a:rPr lang="en-US" smtClean="0"/>
              <a:t>© 2015, EV3Lessons.com, (last edit 1/21/2015)</a:t>
            </a:r>
            <a:endParaRPr lang="en-US"/>
          </a:p>
        </p:txBody>
      </p:sp>
    </p:spTree>
    <p:extLst>
      <p:ext uri="{BB962C8B-B14F-4D97-AF65-F5344CB8AC3E}">
        <p14:creationId xmlns:p14="http://schemas.microsoft.com/office/powerpoint/2010/main" xmlns="" val="11483097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2015, EV3Lessons.com, (last edit 1/21/2015)</a:t>
            </a:r>
            <a:endParaRPr lang="en-US"/>
          </a:p>
        </p:txBody>
      </p:sp>
      <p:sp>
        <p:nvSpPr>
          <p:cNvPr id="3"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smtClean="0"/>
              <a:t>Status Licht blok intelligente steen</a:t>
            </a:r>
            <a:endParaRPr lang="nl-NL"/>
          </a:p>
        </p:txBody>
      </p:sp>
      <p:pic>
        <p:nvPicPr>
          <p:cNvPr id="5" name="Picture 4"/>
          <p:cNvPicPr>
            <a:picLocks noChangeAspect="1"/>
          </p:cNvPicPr>
          <p:nvPr/>
        </p:nvPicPr>
        <p:blipFill>
          <a:blip r:embed="rId2"/>
          <a:stretch>
            <a:fillRect/>
          </a:stretch>
        </p:blipFill>
        <p:spPr>
          <a:xfrm>
            <a:off x="366884" y="1821546"/>
            <a:ext cx="1665348" cy="2194731"/>
          </a:xfrm>
          <a:prstGeom prst="rect">
            <a:avLst/>
          </a:prstGeom>
        </p:spPr>
      </p:pic>
      <p:sp>
        <p:nvSpPr>
          <p:cNvPr id="7" name="TextBox 6"/>
          <p:cNvSpPr txBox="1"/>
          <p:nvPr/>
        </p:nvSpPr>
        <p:spPr>
          <a:xfrm>
            <a:off x="2067331" y="1983766"/>
            <a:ext cx="2285594" cy="1477328"/>
          </a:xfrm>
          <a:prstGeom prst="rect">
            <a:avLst/>
          </a:prstGeom>
          <a:noFill/>
        </p:spPr>
        <p:txBody>
          <a:bodyPr wrap="square" rtlCol="0">
            <a:spAutoFit/>
          </a:bodyPr>
          <a:lstStyle/>
          <a:p>
            <a:pPr marL="285750" indent="-285750">
              <a:buFont typeface="Arial"/>
              <a:buChar char="•"/>
            </a:pPr>
            <a:r>
              <a:rPr lang="nl-NL" smtClean="0"/>
              <a:t>Licht blokken intelligente steen kunnen gebruikt worden voor waarschuwingen.</a:t>
            </a:r>
            <a:endParaRPr lang="nl-NL"/>
          </a:p>
        </p:txBody>
      </p:sp>
      <p:sp>
        <p:nvSpPr>
          <p:cNvPr id="9" name="TextBox 8"/>
          <p:cNvSpPr txBox="1"/>
          <p:nvPr/>
        </p:nvSpPr>
        <p:spPr>
          <a:xfrm>
            <a:off x="3274389" y="5278948"/>
            <a:ext cx="1642948" cy="1200329"/>
          </a:xfrm>
          <a:prstGeom prst="rect">
            <a:avLst/>
          </a:prstGeom>
          <a:noFill/>
        </p:spPr>
        <p:txBody>
          <a:bodyPr wrap="square" rtlCol="0">
            <a:spAutoFit/>
          </a:bodyPr>
          <a:lstStyle/>
          <a:p>
            <a:r>
              <a:rPr lang="nl-NL" smtClean="0"/>
              <a:t>Licht status blok intelligente steen</a:t>
            </a:r>
            <a:endParaRPr lang="nl-NL"/>
          </a:p>
        </p:txBody>
      </p:sp>
      <p:sp>
        <p:nvSpPr>
          <p:cNvPr id="11" name="TextBox 10"/>
          <p:cNvSpPr txBox="1"/>
          <p:nvPr/>
        </p:nvSpPr>
        <p:spPr>
          <a:xfrm>
            <a:off x="4882237" y="1844847"/>
            <a:ext cx="3460680" cy="3046988"/>
          </a:xfrm>
          <a:prstGeom prst="rect">
            <a:avLst/>
          </a:prstGeom>
          <a:noFill/>
        </p:spPr>
        <p:txBody>
          <a:bodyPr wrap="square" rtlCol="0">
            <a:spAutoFit/>
          </a:bodyPr>
          <a:lstStyle/>
          <a:p>
            <a:pPr marL="285750" indent="-285750">
              <a:buFont typeface="Arial"/>
              <a:buChar char="•"/>
            </a:pPr>
            <a:r>
              <a:rPr lang="nl-NL" sz="2400" smtClean="0"/>
              <a:t>Plaats deze blokken op kritieke stappen in je programma</a:t>
            </a:r>
          </a:p>
          <a:p>
            <a:pPr marL="285750" indent="-285750">
              <a:buFont typeface="Arial"/>
              <a:buChar char="•"/>
            </a:pPr>
            <a:r>
              <a:rPr lang="nl-NL" sz="2400" smtClean="0"/>
              <a:t>Je kunt dan zichtbaar maken welk blok wordt afgespeeld om zo uit te zoeken waar de fout zit.</a:t>
            </a:r>
            <a:endParaRPr lang="nl-NL" sz="2400"/>
          </a:p>
        </p:txBody>
      </p:sp>
      <p:pic>
        <p:nvPicPr>
          <p:cNvPr id="12" name="Picture 11"/>
          <p:cNvPicPr>
            <a:picLocks noChangeAspect="1"/>
          </p:cNvPicPr>
          <p:nvPr/>
        </p:nvPicPr>
        <p:blipFill rotWithShape="1">
          <a:blip r:embed="rId3"/>
          <a:srcRect l="16543"/>
          <a:stretch/>
        </p:blipFill>
        <p:spPr>
          <a:xfrm>
            <a:off x="366880" y="4221821"/>
            <a:ext cx="3636297" cy="919824"/>
          </a:xfrm>
          <a:prstGeom prst="rect">
            <a:avLst/>
          </a:prstGeom>
        </p:spPr>
      </p:pic>
      <p:sp>
        <p:nvSpPr>
          <p:cNvPr id="14" name="Oval 13"/>
          <p:cNvSpPr/>
          <p:nvPr/>
        </p:nvSpPr>
        <p:spPr>
          <a:xfrm>
            <a:off x="3274388" y="4401508"/>
            <a:ext cx="879371" cy="740138"/>
          </a:xfrm>
          <a:prstGeom prst="ellipse">
            <a:avLst/>
          </a:prstGeom>
          <a:noFill/>
          <a:ln w="571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17418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2015, EV3Lessons.com, (last edit 1/21/2015)</a:t>
            </a:r>
            <a:endParaRPr lang="en-US"/>
          </a:p>
        </p:txBody>
      </p:sp>
      <p:sp>
        <p:nvSpPr>
          <p:cNvPr id="3"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smtClean="0"/>
              <a:t>geluidblok</a:t>
            </a:r>
            <a:endParaRPr lang="nl-NL"/>
          </a:p>
        </p:txBody>
      </p:sp>
      <p:sp>
        <p:nvSpPr>
          <p:cNvPr id="4" name="Rectangle 3"/>
          <p:cNvSpPr/>
          <p:nvPr/>
        </p:nvSpPr>
        <p:spPr>
          <a:xfrm>
            <a:off x="457198" y="914292"/>
            <a:ext cx="3838577" cy="3693319"/>
          </a:xfrm>
          <a:prstGeom prst="rect">
            <a:avLst/>
          </a:prstGeom>
        </p:spPr>
        <p:txBody>
          <a:bodyPr wrap="square">
            <a:spAutoFit/>
          </a:bodyPr>
          <a:lstStyle/>
          <a:p>
            <a:pPr marL="285750" indent="-285750">
              <a:buFont typeface="Arial"/>
              <a:buChar char="•"/>
            </a:pPr>
            <a:r>
              <a:rPr lang="nl-NL" smtClean="0"/>
              <a:t>Je kunt meerder geluid- blokken invoegen , bijv. om de 5 blokken. Als je het programma afspeelt luister je naar de geluidjes.</a:t>
            </a:r>
          </a:p>
          <a:p>
            <a:pPr marL="285750" indent="-285750">
              <a:buFont typeface="Arial"/>
              <a:buChar char="•"/>
            </a:pPr>
            <a:r>
              <a:rPr lang="nl-NL" smtClean="0"/>
              <a:t>Kies het blok “geluid” en daarna “Toon afspelen” en stel het geluidje in wat je wilt horen. Als je voor ieder geluidblok een andere toon instelt werkt het het beste.</a:t>
            </a:r>
          </a:p>
          <a:p>
            <a:pPr marL="285750" indent="-285750">
              <a:buFont typeface="Arial"/>
              <a:buChar char="•"/>
            </a:pPr>
            <a:r>
              <a:rPr lang="nl-NL" smtClean="0"/>
              <a:t>Deze geluidjes helpen je om precies te bepalen waar in het programma iets fout gaat.</a:t>
            </a:r>
            <a:endParaRPr lang="nl-NL"/>
          </a:p>
        </p:txBody>
      </p:sp>
      <p:pic>
        <p:nvPicPr>
          <p:cNvPr id="18" name="Picture 17"/>
          <p:cNvPicPr>
            <a:picLocks noChangeAspect="1"/>
          </p:cNvPicPr>
          <p:nvPr/>
        </p:nvPicPr>
        <p:blipFill>
          <a:blip r:embed="rId2"/>
          <a:stretch>
            <a:fillRect/>
          </a:stretch>
        </p:blipFill>
        <p:spPr>
          <a:xfrm>
            <a:off x="4873653" y="914292"/>
            <a:ext cx="1928255" cy="1973732"/>
          </a:xfrm>
          <a:prstGeom prst="rect">
            <a:avLst/>
          </a:prstGeom>
        </p:spPr>
      </p:pic>
      <p:sp>
        <p:nvSpPr>
          <p:cNvPr id="21" name="Oval 20"/>
          <p:cNvSpPr/>
          <p:nvPr/>
        </p:nvSpPr>
        <p:spPr>
          <a:xfrm>
            <a:off x="6239555" y="1076252"/>
            <a:ext cx="629240" cy="1086983"/>
          </a:xfrm>
          <a:prstGeom prst="ellipse">
            <a:avLst/>
          </a:prstGeom>
          <a:noFill/>
          <a:ln w="28575"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836017" y="2117467"/>
            <a:ext cx="1334894" cy="713055"/>
          </a:xfrm>
          <a:prstGeom prst="ellipse">
            <a:avLst/>
          </a:prstGeom>
          <a:noFill/>
          <a:ln w="28575"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rotWithShape="1">
          <a:blip r:embed="rId3"/>
          <a:srcRect l="16543"/>
          <a:stretch/>
        </p:blipFill>
        <p:spPr>
          <a:xfrm>
            <a:off x="457199" y="4900097"/>
            <a:ext cx="3636297" cy="919824"/>
          </a:xfrm>
          <a:prstGeom prst="rect">
            <a:avLst/>
          </a:prstGeom>
        </p:spPr>
      </p:pic>
      <p:sp>
        <p:nvSpPr>
          <p:cNvPr id="24" name="TextBox 23"/>
          <p:cNvSpPr txBox="1"/>
          <p:nvPr/>
        </p:nvSpPr>
        <p:spPr>
          <a:xfrm>
            <a:off x="2709482" y="5819921"/>
            <a:ext cx="956638" cy="646331"/>
          </a:xfrm>
          <a:prstGeom prst="rect">
            <a:avLst/>
          </a:prstGeom>
          <a:noFill/>
        </p:spPr>
        <p:txBody>
          <a:bodyPr wrap="square" rtlCol="0">
            <a:spAutoFit/>
          </a:bodyPr>
          <a:lstStyle/>
          <a:p>
            <a:r>
              <a:rPr lang="en-US" dirty="0" smtClean="0"/>
              <a:t>Sound</a:t>
            </a:r>
          </a:p>
          <a:p>
            <a:r>
              <a:rPr lang="en-US" dirty="0" smtClean="0"/>
              <a:t>block</a:t>
            </a:r>
            <a:endParaRPr lang="en-US" dirty="0"/>
          </a:p>
        </p:txBody>
      </p:sp>
      <p:sp>
        <p:nvSpPr>
          <p:cNvPr id="25" name="Oval 24"/>
          <p:cNvSpPr/>
          <p:nvPr/>
        </p:nvSpPr>
        <p:spPr>
          <a:xfrm>
            <a:off x="2709482" y="5111757"/>
            <a:ext cx="879371" cy="740138"/>
          </a:xfrm>
          <a:prstGeom prst="ellipse">
            <a:avLst/>
          </a:prstGeom>
          <a:noFill/>
          <a:ln w="571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99366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LEGO_31313_brick._V360256019_.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7703" y="1822050"/>
            <a:ext cx="1935305" cy="2818405"/>
          </a:xfrm>
          <a:prstGeom prst="rect">
            <a:avLst/>
          </a:prstGeom>
        </p:spPr>
      </p:pic>
      <p:sp>
        <p:nvSpPr>
          <p:cNvPr id="2" name="Footer Placeholder 1"/>
          <p:cNvSpPr>
            <a:spLocks noGrp="1"/>
          </p:cNvSpPr>
          <p:nvPr>
            <p:ph type="ftr" sz="quarter" idx="11"/>
          </p:nvPr>
        </p:nvSpPr>
        <p:spPr/>
        <p:txBody>
          <a:bodyPr/>
          <a:lstStyle/>
          <a:p>
            <a:r>
              <a:rPr lang="en-US" smtClean="0"/>
              <a:t>© 2015, EV3Lessons.com, (last edit 1/21/2015)</a:t>
            </a:r>
            <a:endParaRPr lang="en-US"/>
          </a:p>
        </p:txBody>
      </p:sp>
      <p:sp>
        <p:nvSpPr>
          <p:cNvPr id="3"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nl-NL" smtClean="0"/>
              <a:t>Laat tekst op ev3 blok zien: Weergave blok</a:t>
            </a:r>
            <a:endParaRPr lang="nl-NL"/>
          </a:p>
        </p:txBody>
      </p:sp>
      <p:sp>
        <p:nvSpPr>
          <p:cNvPr id="5" name="TextBox 4"/>
          <p:cNvSpPr txBox="1"/>
          <p:nvPr/>
        </p:nvSpPr>
        <p:spPr>
          <a:xfrm>
            <a:off x="2193008" y="1161472"/>
            <a:ext cx="6509666" cy="1323439"/>
          </a:xfrm>
          <a:prstGeom prst="rect">
            <a:avLst/>
          </a:prstGeom>
          <a:noFill/>
        </p:spPr>
        <p:txBody>
          <a:bodyPr wrap="square" rtlCol="0">
            <a:spAutoFit/>
          </a:bodyPr>
          <a:lstStyle/>
          <a:p>
            <a:pPr marL="285750" indent="-285750">
              <a:buFont typeface="Arial"/>
              <a:buChar char="•"/>
            </a:pPr>
            <a:r>
              <a:rPr lang="nl-NL" sz="2000" smtClean="0"/>
              <a:t>Laat zien welk blok wordt afgespeeld op de robot. </a:t>
            </a:r>
          </a:p>
          <a:p>
            <a:pPr marL="742950" lvl="1" indent="-285750">
              <a:buFont typeface="Arial"/>
              <a:buChar char="•"/>
            </a:pPr>
            <a:r>
              <a:rPr lang="nl-NL" sz="2000" smtClean="0"/>
              <a:t>Helpt je het blok te vinden waar de robot vast zit</a:t>
            </a:r>
          </a:p>
          <a:p>
            <a:pPr marL="285750" indent="-285750">
              <a:buFont typeface="Arial"/>
              <a:buChar char="•"/>
            </a:pPr>
            <a:r>
              <a:rPr lang="nl-NL" sz="2000" smtClean="0"/>
              <a:t>Zie welke sensor waardes de robot leest – Zie wat de robot ziet! </a:t>
            </a:r>
            <a:endParaRPr lang="nl-NL" sz="2000"/>
          </a:p>
        </p:txBody>
      </p:sp>
      <p:sp>
        <p:nvSpPr>
          <p:cNvPr id="9" name="TextBox 8"/>
          <p:cNvSpPr txBox="1"/>
          <p:nvPr/>
        </p:nvSpPr>
        <p:spPr>
          <a:xfrm>
            <a:off x="635218" y="2110279"/>
            <a:ext cx="1075103" cy="30008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1350" dirty="0"/>
              <a:t>Move inches</a:t>
            </a:r>
          </a:p>
        </p:txBody>
      </p:sp>
      <p:sp>
        <p:nvSpPr>
          <p:cNvPr id="11" name="TextBox 10"/>
          <p:cNvSpPr txBox="1"/>
          <p:nvPr/>
        </p:nvSpPr>
        <p:spPr>
          <a:xfrm>
            <a:off x="635218" y="2476120"/>
            <a:ext cx="1008609" cy="30008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1350" dirty="0"/>
              <a:t>Light-1  100</a:t>
            </a:r>
          </a:p>
        </p:txBody>
      </p:sp>
      <p:pic>
        <p:nvPicPr>
          <p:cNvPr id="19" name="Picture 18" descr="Screen Shot 2014-10-09 at 10.07.24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433739" y="2614115"/>
            <a:ext cx="2192152" cy="2317931"/>
          </a:xfrm>
          <a:prstGeom prst="rect">
            <a:avLst/>
          </a:prstGeom>
        </p:spPr>
      </p:pic>
      <p:pic>
        <p:nvPicPr>
          <p:cNvPr id="20" name="Picture 19" descr="Screen Shot 2014-10-09 at 10.07.51 PM.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759393" y="2662928"/>
            <a:ext cx="3302414" cy="2046566"/>
          </a:xfrm>
          <a:prstGeom prst="rect">
            <a:avLst/>
          </a:prstGeom>
        </p:spPr>
      </p:pic>
      <p:pic>
        <p:nvPicPr>
          <p:cNvPr id="21" name="Picture 20" descr="Screen Shot 2014-10-09 at 10.11.09 PM.png"/>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868503" y="4917569"/>
            <a:ext cx="4497718" cy="1575306"/>
          </a:xfrm>
          <a:prstGeom prst="rect">
            <a:avLst/>
          </a:prstGeom>
        </p:spPr>
      </p:pic>
    </p:spTree>
    <p:extLst>
      <p:ext uri="{BB962C8B-B14F-4D97-AF65-F5344CB8AC3E}">
        <p14:creationId xmlns:p14="http://schemas.microsoft.com/office/powerpoint/2010/main" xmlns="" val="8993669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8540</TotalTime>
  <Words>942</Words>
  <Application>Microsoft Office PowerPoint</Application>
  <PresentationFormat>Diavoorstelling (4:3)</PresentationFormat>
  <Paragraphs>100</Paragraphs>
  <Slides>14</Slides>
  <Notes>2</Notes>
  <HiddenSlides>0</HiddenSlides>
  <MMClips>0</MMClips>
  <ScaleCrop>false</ScaleCrop>
  <HeadingPairs>
    <vt:vector size="4" baseType="variant">
      <vt:variant>
        <vt:lpstr>Thema</vt:lpstr>
      </vt:variant>
      <vt:variant>
        <vt:i4>1</vt:i4>
      </vt:variant>
      <vt:variant>
        <vt:lpstr>Diatitels</vt:lpstr>
      </vt:variant>
      <vt:variant>
        <vt:i4>14</vt:i4>
      </vt:variant>
    </vt:vector>
  </HeadingPairs>
  <TitlesOfParts>
    <vt:vector size="15" baseType="lpstr">
      <vt:lpstr>Essential</vt:lpstr>
      <vt:lpstr>Gevorderde programmeer Les</vt:lpstr>
      <vt:lpstr>doelstellingen</vt:lpstr>
      <vt:lpstr>Waarom debuggen?</vt:lpstr>
      <vt:lpstr>VERSCHILLENDE TECHNIEKEN</vt:lpstr>
      <vt:lpstr>Dia 5</vt:lpstr>
      <vt:lpstr>Dia 6</vt:lpstr>
      <vt:lpstr>Dia 7</vt:lpstr>
      <vt:lpstr>Dia 8</vt:lpstr>
      <vt:lpstr>Dia 9</vt:lpstr>
      <vt:lpstr>Dia 10</vt:lpstr>
      <vt:lpstr>Dia 11</vt:lpstr>
      <vt:lpstr>Dia 12</vt:lpstr>
      <vt:lpstr>Dia 13</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Irene Hulsen</dc:creator>
  <cp:lastModifiedBy>Hulsen 2</cp:lastModifiedBy>
  <cp:revision>20</cp:revision>
  <dcterms:created xsi:type="dcterms:W3CDTF">2014-08-07T02:19:13Z</dcterms:created>
  <dcterms:modified xsi:type="dcterms:W3CDTF">2015-04-30T19:13:00Z</dcterms:modified>
</cp:coreProperties>
</file>