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22"/>
  </p:notesMasterIdLst>
  <p:handoutMasterIdLst>
    <p:handoutMasterId r:id="rId23"/>
  </p:handoutMasterIdLst>
  <p:sldIdLst>
    <p:sldId id="356" r:id="rId2"/>
    <p:sldId id="357" r:id="rId3"/>
    <p:sldId id="341" r:id="rId4"/>
    <p:sldId id="339" r:id="rId5"/>
    <p:sldId id="342" r:id="rId6"/>
    <p:sldId id="343" r:id="rId7"/>
    <p:sldId id="340"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5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112" d="100"/>
          <a:sy n="112" d="100"/>
        </p:scale>
        <p:origin x="-354" y="-9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0FA3B4-5499-9244-86B5-B0871A9DDD84}" type="datetimeFigureOut">
              <a:rPr lang="en-US" smtClean="0"/>
              <a:pPr/>
              <a:t>3/17/2015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EFB77E-72D5-284D-AE7A-D8D155D764C9}" type="slidenum">
              <a:rPr lang="en-US" smtClean="0"/>
              <a:pPr/>
              <a:t>‹nr.›</a:t>
            </a:fld>
            <a:endParaRPr lang="en-US"/>
          </a:p>
        </p:txBody>
      </p:sp>
    </p:spTree>
    <p:extLst>
      <p:ext uri="{BB962C8B-B14F-4D97-AF65-F5344CB8AC3E}">
        <p14:creationId xmlns:p14="http://schemas.microsoft.com/office/powerpoint/2010/main" xmlns="" val="35921038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pPr/>
              <a:t>3/17/2015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pPr/>
              <a:t>‹nr.›</a:t>
            </a:fld>
            <a:endParaRPr lang="en-US"/>
          </a:p>
        </p:txBody>
      </p:sp>
    </p:spTree>
    <p:extLst>
      <p:ext uri="{BB962C8B-B14F-4D97-AF65-F5344CB8AC3E}">
        <p14:creationId xmlns:p14="http://schemas.microsoft.com/office/powerpoint/2010/main" xmlns=""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1</a:t>
            </a:fld>
            <a:endParaRPr lang="en-US"/>
          </a:p>
        </p:txBody>
      </p:sp>
    </p:spTree>
    <p:extLst>
      <p:ext uri="{BB962C8B-B14F-4D97-AF65-F5344CB8AC3E}">
        <p14:creationId xmlns:p14="http://schemas.microsoft.com/office/powerpoint/2010/main" xmlns="" val="3168064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3</a:t>
            </a:fld>
            <a:endParaRPr lang="en-US"/>
          </a:p>
        </p:txBody>
      </p:sp>
    </p:spTree>
    <p:extLst>
      <p:ext uri="{BB962C8B-B14F-4D97-AF65-F5344CB8AC3E}">
        <p14:creationId xmlns:p14="http://schemas.microsoft.com/office/powerpoint/2010/main" xmlns="" val="169111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7</a:t>
            </a:fld>
            <a:endParaRPr lang="en-US"/>
          </a:p>
        </p:txBody>
      </p:sp>
    </p:spTree>
    <p:extLst>
      <p:ext uri="{BB962C8B-B14F-4D97-AF65-F5344CB8AC3E}">
        <p14:creationId xmlns:p14="http://schemas.microsoft.com/office/powerpoint/2010/main" xmlns="" val="2284179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pPr/>
              <a:t>20</a:t>
            </a:fld>
            <a:endParaRPr lang="en-US"/>
          </a:p>
        </p:txBody>
      </p:sp>
    </p:spTree>
    <p:extLst>
      <p:ext uri="{BB962C8B-B14F-4D97-AF65-F5344CB8AC3E}">
        <p14:creationId xmlns:p14="http://schemas.microsoft.com/office/powerpoint/2010/main" xmlns="" val="326846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0D87ED-562C-4E54-83F1-A0A090B939B4}"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 2014 EV3Lessons.com (Last Edit 2/28/2015)</a:t>
            </a:r>
            <a:endParaRPr lang="en-US"/>
          </a:p>
        </p:txBody>
      </p:sp>
      <p:sp>
        <p:nvSpPr>
          <p:cNvPr id="11"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1390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22D58-3888-4781-A2F7-7EAF82FF5269}"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 2014 EV3Lessons.com (Last Edit 2/28/2015)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F9DF0-27B5-418A-BB7C-754D3F5FA9DE}"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 2014 EV3Lessons.com (Last Edit 2/28/2015)</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97317D-8AEA-47AE-8D8C-1A8A1C0979CB}" type="datetime1">
              <a:rPr lang="en-US" smtClean="0"/>
              <a:pPr/>
              <a:t>3/17/2015</a:t>
            </a:fld>
            <a:endParaRPr lang="en-US"/>
          </a:p>
        </p:txBody>
      </p:sp>
      <p:sp>
        <p:nvSpPr>
          <p:cNvPr id="5" name="Footer Placeholder 4"/>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123FAD5-7976-4BA6-9359-AE275A82CF4B}" type="datetime1">
              <a:rPr lang="en-US" smtClean="0"/>
              <a:pPr/>
              <a:t>3/17/2015</a:t>
            </a:fld>
            <a:endParaRPr lang="en-US"/>
          </a:p>
        </p:txBody>
      </p:sp>
      <p:sp>
        <p:nvSpPr>
          <p:cNvPr id="9" name="Footer Placeholder 8"/>
          <p:cNvSpPr>
            <a:spLocks noGrp="1"/>
          </p:cNvSpPr>
          <p:nvPr>
            <p:ph type="ftr" sz="quarter" idx="12"/>
          </p:nvPr>
        </p:nvSpPr>
        <p:spPr/>
        <p:txBody>
          <a:bodyPr/>
          <a:lstStyle/>
          <a:p>
            <a:r>
              <a:rPr lang="en-US" smtClean="0"/>
              <a:t>© 2014 EV3Lessons.com (Last Edit 2/28/2015)</a:t>
            </a:r>
            <a:endParaRPr lang="en-US"/>
          </a:p>
        </p:txBody>
      </p:sp>
      <p:sp>
        <p:nvSpPr>
          <p:cNvPr id="10"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E361B27-E839-4918-AA72-6721040338B1}" type="datetime1">
              <a:rPr lang="en-US" smtClean="0"/>
              <a:pPr/>
              <a:t>3/17/2015</a:t>
            </a:fld>
            <a:endParaRPr lang="en-US"/>
          </a:p>
        </p:txBody>
      </p:sp>
      <p:sp>
        <p:nvSpPr>
          <p:cNvPr id="6" name="Footer Placeholder 5"/>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58EEE6A-3E02-4184-8948-EA2AE1FDFFD8}" type="datetime1">
              <a:rPr lang="en-US" smtClean="0"/>
              <a:pPr/>
              <a:t>3/17/2015</a:t>
            </a:fld>
            <a:endParaRPr lang="en-US"/>
          </a:p>
        </p:txBody>
      </p:sp>
      <p:sp>
        <p:nvSpPr>
          <p:cNvPr id="8" name="Footer Placeholder 7"/>
          <p:cNvSpPr>
            <a:spLocks noGrp="1"/>
          </p:cNvSpPr>
          <p:nvPr>
            <p:ph type="ftr" sz="quarter" idx="11"/>
          </p:nvPr>
        </p:nvSpPr>
        <p:spPr/>
        <p:txBody>
          <a:bodyPr/>
          <a:lstStyle/>
          <a:p>
            <a:r>
              <a:rPr lang="en-US" smtClean="0"/>
              <a:t>© 2014 EV3Lessons.com (Last Edit 2/28/2015)</a:t>
            </a:r>
            <a:endParaRPr lang="en-US"/>
          </a:p>
        </p:txBody>
      </p:sp>
      <p:sp>
        <p:nvSpPr>
          <p:cNvPr id="9" name="Slide Number Placeholder 8"/>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9BD872-0F10-40B2-9357-2CD7AF7C2825}" type="datetime1">
              <a:rPr lang="en-US" smtClean="0"/>
              <a:pPr/>
              <a:t>3/17/2015</a:t>
            </a:fld>
            <a:endParaRPr lang="en-US"/>
          </a:p>
        </p:txBody>
      </p:sp>
      <p:sp>
        <p:nvSpPr>
          <p:cNvPr id="4" name="Footer Placeholder 3"/>
          <p:cNvSpPr>
            <a:spLocks noGrp="1"/>
          </p:cNvSpPr>
          <p:nvPr>
            <p:ph type="ftr" sz="quarter" idx="11"/>
          </p:nvPr>
        </p:nvSpPr>
        <p:spPr/>
        <p:txBody>
          <a:bodyPr/>
          <a:lstStyle/>
          <a:p>
            <a:r>
              <a:rPr lang="en-US" smtClean="0"/>
              <a:t>© 2014 EV3Lessons.com (Last Edit 2/28/2015)</a:t>
            </a:r>
            <a:endParaRPr lang="en-US"/>
          </a:p>
        </p:txBody>
      </p:sp>
      <p:sp>
        <p:nvSpPr>
          <p:cNvPr id="5" name="Slide Number Placeholder 4"/>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E0990-0F25-47D7-9810-ABD66BDC1582}" type="datetime1">
              <a:rPr lang="en-US" smtClean="0"/>
              <a:pPr/>
              <a:t>3/17/2015</a:t>
            </a:fld>
            <a:endParaRPr lang="en-US"/>
          </a:p>
        </p:txBody>
      </p:sp>
      <p:sp>
        <p:nvSpPr>
          <p:cNvPr id="3" name="Footer Placeholder 2"/>
          <p:cNvSpPr>
            <a:spLocks noGrp="1"/>
          </p:cNvSpPr>
          <p:nvPr>
            <p:ph type="ftr" sz="quarter" idx="11"/>
          </p:nvPr>
        </p:nvSpPr>
        <p:spPr/>
        <p:txBody>
          <a:bodyPr/>
          <a:lstStyle/>
          <a:p>
            <a:r>
              <a:rPr lang="en-US" smtClean="0"/>
              <a:t>© 2014 EV3Lessons.com (Last Edit 2/28/2015)</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A3C45C-81A2-4E45-84F3-AE38041373AC}" type="datetime1">
              <a:rPr lang="en-US" smtClean="0"/>
              <a:pPr/>
              <a:t>3/17/2015</a:t>
            </a:fld>
            <a:endParaRPr lang="en-US"/>
          </a:p>
        </p:txBody>
      </p:sp>
      <p:sp>
        <p:nvSpPr>
          <p:cNvPr id="6" name="Footer Placeholder 5"/>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pPr/>
              <a:t>‹nr.›</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E52507-7C44-461B-9A64-2F3C9072093E}" type="datetime1">
              <a:rPr lang="en-US" smtClean="0"/>
              <a:pPr/>
              <a:t>3/17/2015</a:t>
            </a:fld>
            <a:endParaRPr lang="en-US"/>
          </a:p>
        </p:txBody>
      </p:sp>
      <p:sp>
        <p:nvSpPr>
          <p:cNvPr id="6" name="Footer Placeholder 5"/>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pPr/>
              <a:t>‹nr.›</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9DBF7C3-C79B-4E40-975B-27D7E18BD2C0}" type="datetime1">
              <a:rPr lang="en-US" smtClean="0"/>
              <a:pPr/>
              <a:t>3/17/2015</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2014 EV3Lessons.com (Last Edit 2/28/2015)</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pPr/>
              <a:t>‹nr.›</a:t>
            </a:fld>
            <a:endParaRPr lang="en-US"/>
          </a:p>
        </p:txBody>
      </p:sp>
      <p:sp>
        <p:nvSpPr>
          <p:cNvPr id="10" name="Rectangle 9"/>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891390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team@droidsrobotics.org" TargetMode="External"/><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hyperlink" Target="http://creativecommons.org/licenses/by-nc-sa/4.0/" TargetMode="External"/><Relationship Id="rId4" Type="http://schemas.openxmlformats.org/officeDocument/2006/relationships/hyperlink" Target="http://www.ev3lesson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305" y="311631"/>
            <a:ext cx="4182799" cy="1923569"/>
          </a:xfrm>
        </p:spPr>
        <p:txBody>
          <a:bodyPr/>
          <a:lstStyle/>
          <a:p>
            <a:pPr algn="ctr"/>
            <a:r>
              <a:rPr lang="nl-NL" sz="3200" dirty="0" smtClean="0"/>
              <a:t>Gevorderde programmeer les</a:t>
            </a:r>
            <a:endParaRPr lang="nl-NL" sz="3200" dirty="0"/>
          </a:p>
        </p:txBody>
      </p:sp>
      <p:sp>
        <p:nvSpPr>
          <p:cNvPr id="7" name="TextBox 6"/>
          <p:cNvSpPr txBox="1"/>
          <p:nvPr/>
        </p:nvSpPr>
        <p:spPr>
          <a:xfrm>
            <a:off x="1487501" y="5949643"/>
            <a:ext cx="4750545" cy="523220"/>
          </a:xfrm>
          <a:prstGeom prst="rect">
            <a:avLst/>
          </a:prstGeom>
          <a:noFill/>
        </p:spPr>
        <p:txBody>
          <a:bodyPr wrap="square" rtlCol="0">
            <a:spAutoFit/>
          </a:bodyPr>
          <a:lstStyle/>
          <a:p>
            <a:r>
              <a:rPr lang="en-US" sz="2800" dirty="0" smtClean="0"/>
              <a:t>By: Droids Robotics</a:t>
            </a:r>
          </a:p>
        </p:txBody>
      </p:sp>
      <p:pic>
        <p:nvPicPr>
          <p:cNvPr id="3" name="Picture 2" descr="Droidslogo2.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2306" y="5456830"/>
            <a:ext cx="1085195" cy="1085195"/>
          </a:xfrm>
          <a:prstGeom prst="rect">
            <a:avLst/>
          </a:prstGeom>
        </p:spPr>
      </p:pic>
      <p:sp>
        <p:nvSpPr>
          <p:cNvPr id="4" name="TextBox 3"/>
          <p:cNvSpPr txBox="1"/>
          <p:nvPr/>
        </p:nvSpPr>
        <p:spPr>
          <a:xfrm>
            <a:off x="491348" y="3060197"/>
            <a:ext cx="8187512" cy="1384995"/>
          </a:xfrm>
          <a:prstGeom prst="rect">
            <a:avLst/>
          </a:prstGeom>
          <a:noFill/>
        </p:spPr>
        <p:txBody>
          <a:bodyPr wrap="square" rtlCol="0">
            <a:spAutoFit/>
          </a:bodyPr>
          <a:lstStyle/>
          <a:p>
            <a:r>
              <a:rPr lang="nl-NL" sz="2800" dirty="0" smtClean="0">
                <a:solidFill>
                  <a:srgbClr val="FF0000"/>
                </a:solidFill>
              </a:rPr>
              <a:t>Mijn blokken overzicht</a:t>
            </a:r>
          </a:p>
          <a:p>
            <a:r>
              <a:rPr lang="nl-NL" sz="2800" dirty="0" smtClean="0">
                <a:solidFill>
                  <a:srgbClr val="FF0000"/>
                </a:solidFill>
              </a:rPr>
              <a:t>Stap voor stap </a:t>
            </a:r>
            <a:r>
              <a:rPr lang="nl-NL" sz="2800" dirty="0" smtClean="0">
                <a:solidFill>
                  <a:srgbClr val="FF0000"/>
                </a:solidFill>
              </a:rPr>
              <a:t>handleiding </a:t>
            </a:r>
            <a:r>
              <a:rPr lang="nl-NL" sz="2800" dirty="0" smtClean="0">
                <a:solidFill>
                  <a:srgbClr val="FF0000"/>
                </a:solidFill>
              </a:rPr>
              <a:t>om een mijn blok te maken met in- en </a:t>
            </a:r>
            <a:r>
              <a:rPr lang="nl-NL" sz="2800" dirty="0" err="1" smtClean="0">
                <a:solidFill>
                  <a:srgbClr val="FF0000"/>
                </a:solidFill>
              </a:rPr>
              <a:t>outputs</a:t>
            </a:r>
            <a:endParaRPr lang="nl-NL" sz="2800" dirty="0" smtClean="0">
              <a:solidFill>
                <a:srgbClr val="FF0000"/>
              </a:solidFill>
            </a:endParaRPr>
          </a:p>
        </p:txBody>
      </p:sp>
      <p:pic>
        <p:nvPicPr>
          <p:cNvPr id="1026" name="Picture 2" descr="EV3Lessons.co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85105" y="436041"/>
            <a:ext cx="4231698" cy="15717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65810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879242"/>
          </a:xfrm>
          <a:prstGeom prst="rect">
            <a:avLst/>
          </a:prstGeom>
        </p:spPr>
        <p:txBody>
          <a:bodyPr vert="horz" lIns="91440" tIns="45720" rIns="91440" bIns="45720" rtlCol="0" anchor="ctr" anchorCtr="0">
            <a:normAutofit/>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nl-NL" sz="3600" spc="-60" dirty="0" smtClean="0">
                <a:solidFill>
                  <a:schemeClr val="tx2"/>
                </a:solidFill>
              </a:rPr>
              <a:t>geef naam &amp; kies </a:t>
            </a:r>
            <a:r>
              <a:rPr lang="nl-NL" sz="3600" spc="-60" dirty="0" err="1" smtClean="0">
                <a:solidFill>
                  <a:schemeClr val="tx2"/>
                </a:solidFill>
              </a:rPr>
              <a:t>ICOontje</a:t>
            </a:r>
            <a:endParaRPr lang="nl-NL" sz="3600" spc="-60" dirty="0">
              <a:solidFill>
                <a:schemeClr val="tx2"/>
              </a:solidFill>
            </a:endParaRPr>
          </a:p>
        </p:txBody>
      </p:sp>
      <p:grpSp>
        <p:nvGrpSpPr>
          <p:cNvPr id="2" name="Group 1"/>
          <p:cNvGrpSpPr/>
          <p:nvPr/>
        </p:nvGrpSpPr>
        <p:grpSpPr>
          <a:xfrm>
            <a:off x="1704182" y="1202068"/>
            <a:ext cx="5624658" cy="5133850"/>
            <a:chOff x="1704182" y="1202068"/>
            <a:chExt cx="5624658" cy="5133850"/>
          </a:xfrm>
        </p:grpSpPr>
        <p:pic>
          <p:nvPicPr>
            <p:cNvPr id="6" name="Picture 5" descr="Screen Shot 2015-02-19 at 1.19.17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04182" y="1202068"/>
              <a:ext cx="5624658" cy="51338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ounded Rectangle 3"/>
            <p:cNvSpPr/>
            <p:nvPr/>
          </p:nvSpPr>
          <p:spPr>
            <a:xfrm>
              <a:off x="1704182" y="3073203"/>
              <a:ext cx="2310050" cy="464949"/>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sp>
          <p:nvSpPr>
            <p:cNvPr id="5" name="Rounded Rectangle 4"/>
            <p:cNvSpPr/>
            <p:nvPr/>
          </p:nvSpPr>
          <p:spPr>
            <a:xfrm>
              <a:off x="3481269" y="4008078"/>
              <a:ext cx="442246" cy="464949"/>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FF"/>
                </a:solidFill>
              </a:endParaRPr>
            </a:p>
          </p:txBody>
        </p:sp>
      </p:grpSp>
    </p:spTree>
    <p:extLst>
      <p:ext uri="{BB962C8B-B14F-4D97-AF65-F5344CB8AC3E}">
        <p14:creationId xmlns:p14="http://schemas.microsoft.com/office/powerpoint/2010/main" xmlns="" val="1363197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6793" y="364393"/>
            <a:ext cx="8668554" cy="958624"/>
          </a:xfrm>
          <a:prstGeom prst="rect">
            <a:avLst/>
          </a:prstGeom>
        </p:spPr>
        <p:txBody>
          <a:bodyPr vert="horz" lIns="91440" tIns="45720" rIns="91440" bIns="45720" rtlCol="0" anchor="ctr" anchorCtr="0">
            <a:normAutofit fontScale="925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err="1" smtClean="0">
                <a:solidFill>
                  <a:schemeClr val="tx2"/>
                </a:solidFill>
              </a:rPr>
              <a:t>DefinIeER</a:t>
            </a:r>
            <a:r>
              <a:rPr lang="en-US" sz="3600" spc="-60" dirty="0" smtClean="0">
                <a:solidFill>
                  <a:schemeClr val="tx2"/>
                </a:solidFill>
              </a:rPr>
              <a:t> Input 1: NAAM, </a:t>
            </a:r>
            <a:r>
              <a:rPr lang="en-US" sz="3600" spc="-60" dirty="0">
                <a:solidFill>
                  <a:schemeClr val="tx2"/>
                </a:solidFill>
              </a:rPr>
              <a:t>Type, </a:t>
            </a:r>
            <a:r>
              <a:rPr lang="en-US" sz="3600" spc="-60" dirty="0" smtClean="0">
                <a:solidFill>
                  <a:schemeClr val="tx2"/>
                </a:solidFill>
              </a:rPr>
              <a:t>STIJL</a:t>
            </a:r>
            <a:endParaRPr lang="en-US" sz="3600" spc="-60" dirty="0">
              <a:solidFill>
                <a:schemeClr val="tx2"/>
              </a:solidFill>
            </a:endParaRPr>
          </a:p>
          <a:p>
            <a:endParaRPr lang="en-US" sz="3600" spc="-60" dirty="0">
              <a:solidFill>
                <a:schemeClr val="tx2"/>
              </a:solidFill>
            </a:endParaRPr>
          </a:p>
        </p:txBody>
      </p:sp>
      <p:sp>
        <p:nvSpPr>
          <p:cNvPr id="12" name="Footer Placeholder 11"/>
          <p:cNvSpPr>
            <a:spLocks noGrp="1"/>
          </p:cNvSpPr>
          <p:nvPr>
            <p:ph type="ftr" sz="quarter" idx="11"/>
          </p:nvPr>
        </p:nvSpPr>
        <p:spPr/>
        <p:txBody>
          <a:bodyPr/>
          <a:lstStyle/>
          <a:p>
            <a:r>
              <a:rPr lang="en-US" smtClean="0"/>
              <a:t>© 2014 EV3Lessons.com (Last Edit 2/28/2015)</a:t>
            </a:r>
            <a:endParaRPr lang="en-US"/>
          </a:p>
        </p:txBody>
      </p:sp>
      <p:sp>
        <p:nvSpPr>
          <p:cNvPr id="13" name="Slide Number Placeholder 12"/>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11</a:t>
            </a:fld>
            <a:endParaRPr lang="en-US"/>
          </a:p>
        </p:txBody>
      </p:sp>
      <p:grpSp>
        <p:nvGrpSpPr>
          <p:cNvPr id="19" name="Group 18"/>
          <p:cNvGrpSpPr/>
          <p:nvPr/>
        </p:nvGrpSpPr>
        <p:grpSpPr>
          <a:xfrm>
            <a:off x="1271141" y="1088667"/>
            <a:ext cx="6228612" cy="5285352"/>
            <a:chOff x="1271141" y="1088667"/>
            <a:chExt cx="6228612" cy="5285352"/>
          </a:xfrm>
        </p:grpSpPr>
        <p:pic>
          <p:nvPicPr>
            <p:cNvPr id="4" name="Picture 3" descr="Screen Shot 2015-02-19 at 1.19.28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51702" y="1088667"/>
              <a:ext cx="5848051" cy="52853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1825681" y="4105166"/>
              <a:ext cx="2642135" cy="35154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801989" y="3685579"/>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1825681" y="4468052"/>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833144" y="4838357"/>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753428" y="1245259"/>
              <a:ext cx="487604" cy="369332"/>
            </a:xfrm>
            <a:prstGeom prst="rect">
              <a:avLst/>
            </a:prstGeom>
            <a:noFill/>
          </p:spPr>
          <p:txBody>
            <a:bodyPr wrap="square" rtlCol="0">
              <a:spAutoFit/>
            </a:bodyPr>
            <a:lstStyle/>
            <a:p>
              <a:r>
                <a:rPr lang="en-US" dirty="0" smtClean="0">
                  <a:solidFill>
                    <a:srgbClr val="0000FF"/>
                  </a:solidFill>
                </a:rPr>
                <a:t>1</a:t>
              </a:r>
              <a:endParaRPr lang="en-US" dirty="0">
                <a:solidFill>
                  <a:srgbClr val="0000FF"/>
                </a:solidFill>
              </a:endParaRPr>
            </a:p>
          </p:txBody>
        </p:sp>
        <p:sp>
          <p:nvSpPr>
            <p:cNvPr id="10" name="TextBox 9"/>
            <p:cNvSpPr txBox="1"/>
            <p:nvPr/>
          </p:nvSpPr>
          <p:spPr>
            <a:xfrm>
              <a:off x="3069163" y="3300013"/>
              <a:ext cx="487604" cy="369332"/>
            </a:xfrm>
            <a:prstGeom prst="rect">
              <a:avLst/>
            </a:prstGeom>
            <a:noFill/>
          </p:spPr>
          <p:txBody>
            <a:bodyPr wrap="square" rtlCol="0">
              <a:spAutoFit/>
            </a:bodyPr>
            <a:lstStyle/>
            <a:p>
              <a:r>
                <a:rPr lang="en-US" dirty="0" smtClean="0">
                  <a:solidFill>
                    <a:srgbClr val="0000FF"/>
                  </a:solidFill>
                </a:rPr>
                <a:t>2</a:t>
              </a:r>
              <a:endParaRPr lang="en-US" dirty="0">
                <a:solidFill>
                  <a:srgbClr val="0000FF"/>
                </a:solidFill>
              </a:endParaRPr>
            </a:p>
          </p:txBody>
        </p:sp>
        <p:sp>
          <p:nvSpPr>
            <p:cNvPr id="11" name="TextBox 10"/>
            <p:cNvSpPr txBox="1"/>
            <p:nvPr/>
          </p:nvSpPr>
          <p:spPr>
            <a:xfrm>
              <a:off x="1277501" y="4076052"/>
              <a:ext cx="487604" cy="369332"/>
            </a:xfrm>
            <a:prstGeom prst="rect">
              <a:avLst/>
            </a:prstGeom>
            <a:noFill/>
          </p:spPr>
          <p:txBody>
            <a:bodyPr wrap="square" rtlCol="0">
              <a:spAutoFit/>
            </a:bodyPr>
            <a:lstStyle/>
            <a:p>
              <a:r>
                <a:rPr lang="en-US" dirty="0" smtClean="0">
                  <a:solidFill>
                    <a:srgbClr val="0000FF"/>
                  </a:solidFill>
                </a:rPr>
                <a:t>3</a:t>
              </a:r>
              <a:endParaRPr lang="en-US" dirty="0">
                <a:solidFill>
                  <a:srgbClr val="0000FF"/>
                </a:solidFill>
              </a:endParaRPr>
            </a:p>
          </p:txBody>
        </p:sp>
        <p:sp>
          <p:nvSpPr>
            <p:cNvPr id="14" name="Rounded Rectangle 13"/>
            <p:cNvSpPr/>
            <p:nvPr/>
          </p:nvSpPr>
          <p:spPr>
            <a:xfrm>
              <a:off x="4713402" y="4373406"/>
              <a:ext cx="1262585" cy="83917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5732185" y="4004074"/>
              <a:ext cx="487604" cy="369332"/>
            </a:xfrm>
            <a:prstGeom prst="rect">
              <a:avLst/>
            </a:prstGeom>
            <a:noFill/>
          </p:spPr>
          <p:txBody>
            <a:bodyPr wrap="square" rtlCol="0">
              <a:spAutoFit/>
            </a:bodyPr>
            <a:lstStyle/>
            <a:p>
              <a:r>
                <a:rPr lang="en-US" dirty="0">
                  <a:solidFill>
                    <a:srgbClr val="0000FF"/>
                  </a:solidFill>
                </a:rPr>
                <a:t>5</a:t>
              </a:r>
            </a:p>
          </p:txBody>
        </p:sp>
        <p:sp>
          <p:nvSpPr>
            <p:cNvPr id="16" name="Rounded Rectangle 15"/>
            <p:cNvSpPr/>
            <p:nvPr/>
          </p:nvSpPr>
          <p:spPr>
            <a:xfrm>
              <a:off x="4116287" y="1546551"/>
              <a:ext cx="551755" cy="970980"/>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1277501" y="4435103"/>
              <a:ext cx="487604" cy="369332"/>
            </a:xfrm>
            <a:prstGeom prst="rect">
              <a:avLst/>
            </a:prstGeom>
            <a:noFill/>
          </p:spPr>
          <p:txBody>
            <a:bodyPr wrap="square" rtlCol="0">
              <a:spAutoFit/>
            </a:bodyPr>
            <a:lstStyle/>
            <a:p>
              <a:r>
                <a:rPr lang="en-US" dirty="0" smtClean="0">
                  <a:solidFill>
                    <a:srgbClr val="0000FF"/>
                  </a:solidFill>
                </a:rPr>
                <a:t>4</a:t>
              </a:r>
              <a:endParaRPr lang="en-US" dirty="0">
                <a:solidFill>
                  <a:srgbClr val="0000FF"/>
                </a:solidFill>
              </a:endParaRPr>
            </a:p>
          </p:txBody>
        </p:sp>
        <p:sp>
          <p:nvSpPr>
            <p:cNvPr id="18" name="TextBox 17"/>
            <p:cNvSpPr txBox="1"/>
            <p:nvPr/>
          </p:nvSpPr>
          <p:spPr>
            <a:xfrm>
              <a:off x="1271141" y="4814303"/>
              <a:ext cx="487604" cy="369332"/>
            </a:xfrm>
            <a:prstGeom prst="rect">
              <a:avLst/>
            </a:prstGeom>
            <a:noFill/>
          </p:spPr>
          <p:txBody>
            <a:bodyPr wrap="square" rtlCol="0">
              <a:spAutoFit/>
            </a:bodyPr>
            <a:lstStyle/>
            <a:p>
              <a:r>
                <a:rPr lang="en-US" dirty="0" smtClean="0">
                  <a:solidFill>
                    <a:srgbClr val="0000FF"/>
                  </a:solidFill>
                </a:rPr>
                <a:t>5</a:t>
              </a:r>
              <a:endParaRPr lang="en-US" dirty="0">
                <a:solidFill>
                  <a:srgbClr val="0000FF"/>
                </a:solidFill>
              </a:endParaRPr>
            </a:p>
          </p:txBody>
        </p:sp>
      </p:grpSp>
    </p:spTree>
    <p:extLst>
      <p:ext uri="{BB962C8B-B14F-4D97-AF65-F5344CB8AC3E}">
        <p14:creationId xmlns:p14="http://schemas.microsoft.com/office/powerpoint/2010/main" xmlns="" val="375233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901923"/>
          </a:xfrm>
          <a:prstGeom prst="rect">
            <a:avLst/>
          </a:prstGeom>
        </p:spPr>
        <p:txBody>
          <a:bodyPr vert="horz" lIns="91440" tIns="45720" rIns="91440" bIns="45720" rtlCol="0" anchor="ctr" anchorCtr="0">
            <a:normAutofit/>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KIES EEN ICOONTJE</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6" name="Slide Number Placeholder 5"/>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12</a:t>
            </a:fld>
            <a:endParaRPr lang="en-US"/>
          </a:p>
        </p:txBody>
      </p:sp>
      <p:grpSp>
        <p:nvGrpSpPr>
          <p:cNvPr id="8" name="Group 7"/>
          <p:cNvGrpSpPr/>
          <p:nvPr/>
        </p:nvGrpSpPr>
        <p:grpSpPr>
          <a:xfrm>
            <a:off x="1780324" y="1094080"/>
            <a:ext cx="5968901" cy="5389696"/>
            <a:chOff x="1780324" y="1230160"/>
            <a:chExt cx="5968901" cy="5389696"/>
          </a:xfrm>
        </p:grpSpPr>
        <p:pic>
          <p:nvPicPr>
            <p:cNvPr id="4" name="Picture 3" descr="Screen Shot 2015-02-19 at 1.19.42 PM.png"/>
            <p:cNvPicPr>
              <a:picLocks noChangeAspect="1"/>
            </p:cNvPicPr>
            <p:nvPr/>
          </p:nvPicPr>
          <p:blipFill rotWithShape="1">
            <a:blip r:embed="rId2">
              <a:extLst>
                <a:ext uri="{28A0092B-C50C-407E-A947-70E740481C1C}">
                  <a14:useLocalDpi xmlns:a14="http://schemas.microsoft.com/office/drawing/2010/main" xmlns="" val="0"/>
                </a:ext>
              </a:extLst>
            </a:blip>
            <a:srcRect l="2442" t="9165"/>
            <a:stretch/>
          </p:blipFill>
          <p:spPr>
            <a:xfrm>
              <a:off x="1780324" y="1230160"/>
              <a:ext cx="5968901" cy="5389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3148534" y="4740213"/>
              <a:ext cx="570867" cy="476290"/>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4377100" y="1689693"/>
              <a:ext cx="483722" cy="100927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19064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457199" y="152718"/>
            <a:ext cx="8245475" cy="856562"/>
          </a:xfrm>
          <a:prstGeom prst="rect">
            <a:avLst/>
          </a:prstGeom>
        </p:spPr>
        <p:txBody>
          <a:bodyPr vert="horz" lIns="91440" tIns="45720" rIns="91440" bIns="45720" rtlCol="0" anchor="ctr" anchorCtr="0">
            <a:normAutofit fontScale="850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DEFINIEER INPUT 2: NAAM, Type, STIJL</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9" name="Slide Number Placeholder 8"/>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13</a:t>
            </a:fld>
            <a:endParaRPr lang="en-US"/>
          </a:p>
        </p:txBody>
      </p:sp>
      <p:grpSp>
        <p:nvGrpSpPr>
          <p:cNvPr id="18" name="Group 17"/>
          <p:cNvGrpSpPr/>
          <p:nvPr/>
        </p:nvGrpSpPr>
        <p:grpSpPr>
          <a:xfrm>
            <a:off x="1281386" y="1117916"/>
            <a:ext cx="6184348" cy="5326714"/>
            <a:chOff x="1281386" y="1117916"/>
            <a:chExt cx="6184348" cy="5326714"/>
          </a:xfrm>
        </p:grpSpPr>
        <p:pic>
          <p:nvPicPr>
            <p:cNvPr id="4" name="Picture 3" descr="Screen Shot 2015-02-19 at 1.19.52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21568" y="1117916"/>
              <a:ext cx="5844166" cy="5326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1719739" y="4141627"/>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1719739" y="4520830"/>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790649" y="3710700"/>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1719744" y="4895057"/>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758762" y="4418766"/>
              <a:ext cx="1262585" cy="83917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5777545" y="4010522"/>
              <a:ext cx="487604" cy="369332"/>
            </a:xfrm>
            <a:prstGeom prst="rect">
              <a:avLst/>
            </a:prstGeom>
            <a:noFill/>
          </p:spPr>
          <p:txBody>
            <a:bodyPr wrap="square" rtlCol="0">
              <a:spAutoFit/>
            </a:bodyPr>
            <a:lstStyle/>
            <a:p>
              <a:r>
                <a:rPr lang="en-US" dirty="0" smtClean="0">
                  <a:solidFill>
                    <a:srgbClr val="0000FF"/>
                  </a:solidFill>
                </a:rPr>
                <a:t>5</a:t>
              </a:r>
              <a:endParaRPr lang="en-US" dirty="0">
                <a:solidFill>
                  <a:srgbClr val="0000FF"/>
                </a:solidFill>
              </a:endParaRPr>
            </a:p>
          </p:txBody>
        </p:sp>
        <p:sp>
          <p:nvSpPr>
            <p:cNvPr id="12" name="TextBox 11"/>
            <p:cNvSpPr txBox="1"/>
            <p:nvPr/>
          </p:nvSpPr>
          <p:spPr>
            <a:xfrm>
              <a:off x="1281386" y="4098721"/>
              <a:ext cx="487604" cy="369332"/>
            </a:xfrm>
            <a:prstGeom prst="rect">
              <a:avLst/>
            </a:prstGeom>
            <a:noFill/>
          </p:spPr>
          <p:txBody>
            <a:bodyPr wrap="square" rtlCol="0">
              <a:spAutoFit/>
            </a:bodyPr>
            <a:lstStyle/>
            <a:p>
              <a:r>
                <a:rPr lang="en-US" dirty="0" smtClean="0">
                  <a:solidFill>
                    <a:srgbClr val="0000FF"/>
                  </a:solidFill>
                </a:rPr>
                <a:t>2</a:t>
              </a:r>
              <a:endParaRPr lang="en-US" dirty="0">
                <a:solidFill>
                  <a:srgbClr val="0000FF"/>
                </a:solidFill>
              </a:endParaRPr>
            </a:p>
          </p:txBody>
        </p:sp>
        <p:sp>
          <p:nvSpPr>
            <p:cNvPr id="13" name="TextBox 12"/>
            <p:cNvSpPr txBox="1"/>
            <p:nvPr/>
          </p:nvSpPr>
          <p:spPr>
            <a:xfrm>
              <a:off x="1281386" y="4485341"/>
              <a:ext cx="487604" cy="369332"/>
            </a:xfrm>
            <a:prstGeom prst="rect">
              <a:avLst/>
            </a:prstGeom>
            <a:noFill/>
          </p:spPr>
          <p:txBody>
            <a:bodyPr wrap="square" rtlCol="0">
              <a:spAutoFit/>
            </a:bodyPr>
            <a:lstStyle/>
            <a:p>
              <a:r>
                <a:rPr lang="en-US" dirty="0" smtClean="0">
                  <a:solidFill>
                    <a:srgbClr val="0000FF"/>
                  </a:solidFill>
                </a:rPr>
                <a:t>3</a:t>
              </a:r>
              <a:endParaRPr lang="en-US" dirty="0">
                <a:solidFill>
                  <a:srgbClr val="0000FF"/>
                </a:solidFill>
              </a:endParaRPr>
            </a:p>
          </p:txBody>
        </p:sp>
        <p:sp>
          <p:nvSpPr>
            <p:cNvPr id="14" name="TextBox 13"/>
            <p:cNvSpPr txBox="1"/>
            <p:nvPr/>
          </p:nvSpPr>
          <p:spPr>
            <a:xfrm>
              <a:off x="1281386" y="4860702"/>
              <a:ext cx="487604" cy="369332"/>
            </a:xfrm>
            <a:prstGeom prst="rect">
              <a:avLst/>
            </a:prstGeom>
            <a:noFill/>
          </p:spPr>
          <p:txBody>
            <a:bodyPr wrap="square" rtlCol="0">
              <a:spAutoFit/>
            </a:bodyPr>
            <a:lstStyle/>
            <a:p>
              <a:r>
                <a:rPr lang="en-US" dirty="0">
                  <a:solidFill>
                    <a:srgbClr val="0000FF"/>
                  </a:solidFill>
                </a:rPr>
                <a:t>4</a:t>
              </a:r>
            </a:p>
          </p:txBody>
        </p:sp>
        <p:sp>
          <p:nvSpPr>
            <p:cNvPr id="15" name="TextBox 14"/>
            <p:cNvSpPr txBox="1"/>
            <p:nvPr/>
          </p:nvSpPr>
          <p:spPr>
            <a:xfrm>
              <a:off x="4887385" y="1294896"/>
              <a:ext cx="487604" cy="369332"/>
            </a:xfrm>
            <a:prstGeom prst="rect">
              <a:avLst/>
            </a:prstGeom>
            <a:noFill/>
          </p:spPr>
          <p:txBody>
            <a:bodyPr wrap="square" rtlCol="0">
              <a:spAutoFit/>
            </a:bodyPr>
            <a:lstStyle/>
            <a:p>
              <a:r>
                <a:rPr lang="en-US" dirty="0" smtClean="0">
                  <a:solidFill>
                    <a:srgbClr val="0000FF"/>
                  </a:solidFill>
                </a:rPr>
                <a:t>1</a:t>
              </a:r>
              <a:endParaRPr lang="en-US" dirty="0">
                <a:solidFill>
                  <a:srgbClr val="0000FF"/>
                </a:solidFill>
              </a:endParaRPr>
            </a:p>
          </p:txBody>
        </p:sp>
        <p:sp>
          <p:nvSpPr>
            <p:cNvPr id="16" name="Rounded Rectangle 15"/>
            <p:cNvSpPr/>
            <p:nvPr/>
          </p:nvSpPr>
          <p:spPr>
            <a:xfrm>
              <a:off x="4465796" y="1564950"/>
              <a:ext cx="478288" cy="1017393"/>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917274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901923"/>
          </a:xfrm>
          <a:prstGeom prst="rect">
            <a:avLst/>
          </a:prstGeom>
        </p:spPr>
        <p:txBody>
          <a:bodyPr vert="horz" lIns="91440" tIns="45720" rIns="91440" bIns="45720" rtlCol="0" anchor="ctr" anchorCtr="0">
            <a:normAutofit/>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KIES EEN ICOONTJE</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14</a:t>
            </a:fld>
            <a:endParaRPr lang="en-US"/>
          </a:p>
        </p:txBody>
      </p:sp>
      <p:grpSp>
        <p:nvGrpSpPr>
          <p:cNvPr id="9" name="Group 8"/>
          <p:cNvGrpSpPr/>
          <p:nvPr/>
        </p:nvGrpSpPr>
        <p:grpSpPr>
          <a:xfrm>
            <a:off x="1553531" y="1258294"/>
            <a:ext cx="5753448" cy="5217782"/>
            <a:chOff x="1553531" y="1258294"/>
            <a:chExt cx="5753448" cy="5217782"/>
          </a:xfrm>
        </p:grpSpPr>
        <p:pic>
          <p:nvPicPr>
            <p:cNvPr id="4" name="Picture 3" descr="Screen Shot 2015-02-19 at 1.19.59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53531" y="1258294"/>
              <a:ext cx="5753448" cy="5217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4452592" y="4116501"/>
              <a:ext cx="570867" cy="476290"/>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3867913" y="3815206"/>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377101" y="1667013"/>
              <a:ext cx="358981" cy="91855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147014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947284"/>
          </a:xfrm>
          <a:prstGeom prst="rect">
            <a:avLst/>
          </a:prstGeom>
        </p:spPr>
        <p:txBody>
          <a:bodyPr vert="horz" lIns="91440" tIns="45720" rIns="91440" bIns="45720" rtlCol="0" anchor="ctr" anchorCtr="0">
            <a:normAutofit fontScale="92500" lnSpcReduction="2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MEER in- EN </a:t>
            </a:r>
            <a:r>
              <a:rPr lang="en-US" sz="3600" spc="-60" dirty="0" err="1" smtClean="0">
                <a:solidFill>
                  <a:schemeClr val="tx2"/>
                </a:solidFill>
              </a:rPr>
              <a:t>OUTputs</a:t>
            </a:r>
            <a:r>
              <a:rPr lang="en-US" sz="3600" spc="-60" dirty="0" smtClean="0">
                <a:solidFill>
                  <a:schemeClr val="tx2"/>
                </a:solidFill>
              </a:rPr>
              <a:t> TOEVOEGEN</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10" name="Slide Number Placeholder 9"/>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15</a:t>
            </a:fld>
            <a:endParaRPr lang="en-US"/>
          </a:p>
        </p:txBody>
      </p:sp>
      <p:sp>
        <p:nvSpPr>
          <p:cNvPr id="17" name="TextBox 16"/>
          <p:cNvSpPr txBox="1"/>
          <p:nvPr/>
        </p:nvSpPr>
        <p:spPr>
          <a:xfrm>
            <a:off x="544303" y="1272919"/>
            <a:ext cx="1939080" cy="1323439"/>
          </a:xfrm>
          <a:prstGeom prst="rect">
            <a:avLst/>
          </a:prstGeom>
          <a:noFill/>
        </p:spPr>
        <p:txBody>
          <a:bodyPr wrap="square" rtlCol="0">
            <a:spAutoFit/>
          </a:bodyPr>
          <a:lstStyle/>
          <a:p>
            <a:r>
              <a:rPr lang="nl-NL" sz="2000" dirty="0" smtClean="0">
                <a:solidFill>
                  <a:srgbClr val="FF0000"/>
                </a:solidFill>
              </a:rPr>
              <a:t>Klik op “+” om meer in- en </a:t>
            </a:r>
            <a:r>
              <a:rPr lang="nl-NL" sz="2000" dirty="0" err="1" smtClean="0">
                <a:solidFill>
                  <a:srgbClr val="FF0000"/>
                </a:solidFill>
              </a:rPr>
              <a:t>outputs</a:t>
            </a:r>
            <a:r>
              <a:rPr lang="nl-NL" sz="2000" dirty="0" smtClean="0">
                <a:solidFill>
                  <a:srgbClr val="FF0000"/>
                </a:solidFill>
              </a:rPr>
              <a:t> toe te voegen</a:t>
            </a:r>
          </a:p>
        </p:txBody>
      </p:sp>
      <p:grpSp>
        <p:nvGrpSpPr>
          <p:cNvPr id="19" name="Group 18"/>
          <p:cNvGrpSpPr/>
          <p:nvPr/>
        </p:nvGrpSpPr>
        <p:grpSpPr>
          <a:xfrm>
            <a:off x="2938069" y="1067388"/>
            <a:ext cx="5594694" cy="5081686"/>
            <a:chOff x="2938069" y="1067388"/>
            <a:chExt cx="5594694" cy="5081686"/>
          </a:xfrm>
        </p:grpSpPr>
        <p:pic>
          <p:nvPicPr>
            <p:cNvPr id="4" name="Picture 3" descr="Screen Shot 2015-02-19 at 1.20.35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38069" y="1067388"/>
              <a:ext cx="5594694" cy="5081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ounded Rectangle 17"/>
            <p:cNvSpPr/>
            <p:nvPr/>
          </p:nvSpPr>
          <p:spPr>
            <a:xfrm>
              <a:off x="5953310" y="1394848"/>
              <a:ext cx="566979" cy="944464"/>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a:off x="544303" y="2978929"/>
            <a:ext cx="1939080" cy="3477875"/>
          </a:xfrm>
          <a:prstGeom prst="rect">
            <a:avLst/>
          </a:prstGeom>
          <a:noFill/>
        </p:spPr>
        <p:txBody>
          <a:bodyPr wrap="square" rtlCol="0">
            <a:spAutoFit/>
          </a:bodyPr>
          <a:lstStyle/>
          <a:p>
            <a:r>
              <a:rPr lang="nl-NL" sz="2000" dirty="0" smtClean="0">
                <a:solidFill>
                  <a:srgbClr val="FF0000"/>
                </a:solidFill>
              </a:rPr>
              <a:t>Klik op “x” om </a:t>
            </a:r>
            <a:r>
              <a:rPr lang="nl-NL" sz="2000" dirty="0" err="1" smtClean="0">
                <a:solidFill>
                  <a:srgbClr val="FF0000"/>
                </a:solidFill>
              </a:rPr>
              <a:t>inputs</a:t>
            </a:r>
            <a:r>
              <a:rPr lang="nl-NL" sz="2000" dirty="0" smtClean="0">
                <a:solidFill>
                  <a:srgbClr val="FF0000"/>
                </a:solidFill>
              </a:rPr>
              <a:t>/</a:t>
            </a:r>
            <a:r>
              <a:rPr lang="nl-NL" sz="2000" dirty="0" err="1" smtClean="0">
                <a:solidFill>
                  <a:srgbClr val="FF0000"/>
                </a:solidFill>
              </a:rPr>
              <a:t>outputs</a:t>
            </a:r>
            <a:r>
              <a:rPr lang="nl-NL" sz="2000" dirty="0" smtClean="0">
                <a:solidFill>
                  <a:srgbClr val="FF0000"/>
                </a:solidFill>
              </a:rPr>
              <a:t> die je hebt gemaakt te verwijderen. Opmerking: Je kunt geen in- en </a:t>
            </a:r>
            <a:r>
              <a:rPr lang="nl-NL" sz="2000" dirty="0" err="1" smtClean="0">
                <a:solidFill>
                  <a:srgbClr val="FF0000"/>
                </a:solidFill>
              </a:rPr>
              <a:t>outputs</a:t>
            </a:r>
            <a:r>
              <a:rPr lang="nl-NL" sz="2000" dirty="0" smtClean="0">
                <a:solidFill>
                  <a:srgbClr val="FF0000"/>
                </a:solidFill>
              </a:rPr>
              <a:t> verwijderen die automatisch gemaakt zijn</a:t>
            </a:r>
          </a:p>
        </p:txBody>
      </p:sp>
    </p:spTree>
    <p:extLst>
      <p:ext uri="{BB962C8B-B14F-4D97-AF65-F5344CB8AC3E}">
        <p14:creationId xmlns:p14="http://schemas.microsoft.com/office/powerpoint/2010/main" xmlns="" val="5030329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199" y="152718"/>
            <a:ext cx="8245475" cy="947284"/>
          </a:xfrm>
          <a:prstGeom prst="rect">
            <a:avLst/>
          </a:prstGeom>
        </p:spPr>
        <p:txBody>
          <a:bodyPr vert="horz" lIns="91440" tIns="45720" rIns="91440" bIns="45720" rtlCol="0" anchor="ctr" anchorCtr="0">
            <a:normAutofit fontScale="925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nl-NL" sz="3600" spc="-60" dirty="0" smtClean="0">
                <a:solidFill>
                  <a:schemeClr val="tx2"/>
                </a:solidFill>
              </a:rPr>
              <a:t>Definieer OUTPUT PARAMETERS</a:t>
            </a:r>
            <a:endParaRPr lang="nl-NL"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10" name="Slide Number Placeholder 9"/>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16</a:t>
            </a:fld>
            <a:endParaRPr lang="en-US"/>
          </a:p>
        </p:txBody>
      </p:sp>
      <p:sp>
        <p:nvSpPr>
          <p:cNvPr id="17" name="TextBox 16"/>
          <p:cNvSpPr txBox="1"/>
          <p:nvPr/>
        </p:nvSpPr>
        <p:spPr>
          <a:xfrm>
            <a:off x="544302" y="1272919"/>
            <a:ext cx="2076273" cy="2677656"/>
          </a:xfrm>
          <a:prstGeom prst="rect">
            <a:avLst/>
          </a:prstGeom>
          <a:noFill/>
        </p:spPr>
        <p:txBody>
          <a:bodyPr wrap="square" rtlCol="0">
            <a:spAutoFit/>
          </a:bodyPr>
          <a:lstStyle/>
          <a:p>
            <a:r>
              <a:rPr lang="nl-NL" sz="2400" dirty="0" smtClean="0">
                <a:solidFill>
                  <a:srgbClr val="0000FF"/>
                </a:solidFill>
              </a:rPr>
              <a:t>Als je een output hebt, definieer dan nu de parameters van deze output</a:t>
            </a:r>
            <a:endParaRPr lang="nl-NL" sz="2400" dirty="0">
              <a:solidFill>
                <a:srgbClr val="0000FF"/>
              </a:solidFill>
            </a:endParaRPr>
          </a:p>
        </p:txBody>
      </p:sp>
      <p:grpSp>
        <p:nvGrpSpPr>
          <p:cNvPr id="19" name="Group 18"/>
          <p:cNvGrpSpPr/>
          <p:nvPr/>
        </p:nvGrpSpPr>
        <p:grpSpPr>
          <a:xfrm>
            <a:off x="2620576" y="1067388"/>
            <a:ext cx="5912187" cy="5081686"/>
            <a:chOff x="2620576" y="1067388"/>
            <a:chExt cx="5912187" cy="5081686"/>
          </a:xfrm>
        </p:grpSpPr>
        <p:pic>
          <p:nvPicPr>
            <p:cNvPr id="4" name="Picture 3" descr="Screen Shot 2015-02-19 at 1.20.35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938069" y="1067388"/>
              <a:ext cx="5594694" cy="5081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3993759" y="3555160"/>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3058929" y="3906707"/>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3058929" y="4285910"/>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058929" y="4661196"/>
              <a:ext cx="2714059" cy="362887"/>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5875037" y="1443433"/>
              <a:ext cx="305066" cy="92989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620576" y="3897821"/>
              <a:ext cx="487604" cy="369332"/>
            </a:xfrm>
            <a:prstGeom prst="rect">
              <a:avLst/>
            </a:prstGeom>
            <a:noFill/>
          </p:spPr>
          <p:txBody>
            <a:bodyPr wrap="square" rtlCol="0">
              <a:spAutoFit/>
            </a:bodyPr>
            <a:lstStyle/>
            <a:p>
              <a:r>
                <a:rPr lang="en-US" dirty="0" smtClean="0">
                  <a:solidFill>
                    <a:srgbClr val="0000FF"/>
                  </a:solidFill>
                </a:rPr>
                <a:t>2</a:t>
              </a:r>
              <a:endParaRPr lang="en-US" dirty="0">
                <a:solidFill>
                  <a:srgbClr val="0000FF"/>
                </a:solidFill>
              </a:endParaRPr>
            </a:p>
          </p:txBody>
        </p:sp>
        <p:sp>
          <p:nvSpPr>
            <p:cNvPr id="14" name="TextBox 13"/>
            <p:cNvSpPr txBox="1"/>
            <p:nvPr/>
          </p:nvSpPr>
          <p:spPr>
            <a:xfrm>
              <a:off x="2620576" y="4284441"/>
              <a:ext cx="487604" cy="369332"/>
            </a:xfrm>
            <a:prstGeom prst="rect">
              <a:avLst/>
            </a:prstGeom>
            <a:noFill/>
          </p:spPr>
          <p:txBody>
            <a:bodyPr wrap="square" rtlCol="0">
              <a:spAutoFit/>
            </a:bodyPr>
            <a:lstStyle/>
            <a:p>
              <a:r>
                <a:rPr lang="en-US" dirty="0" smtClean="0">
                  <a:solidFill>
                    <a:srgbClr val="0000FF"/>
                  </a:solidFill>
                </a:rPr>
                <a:t>3</a:t>
              </a:r>
              <a:endParaRPr lang="en-US" dirty="0">
                <a:solidFill>
                  <a:srgbClr val="0000FF"/>
                </a:solidFill>
              </a:endParaRPr>
            </a:p>
          </p:txBody>
        </p:sp>
        <p:sp>
          <p:nvSpPr>
            <p:cNvPr id="15" name="TextBox 14"/>
            <p:cNvSpPr txBox="1"/>
            <p:nvPr/>
          </p:nvSpPr>
          <p:spPr>
            <a:xfrm>
              <a:off x="2620576" y="4659802"/>
              <a:ext cx="487604" cy="369332"/>
            </a:xfrm>
            <a:prstGeom prst="rect">
              <a:avLst/>
            </a:prstGeom>
            <a:noFill/>
          </p:spPr>
          <p:txBody>
            <a:bodyPr wrap="square" rtlCol="0">
              <a:spAutoFit/>
            </a:bodyPr>
            <a:lstStyle/>
            <a:p>
              <a:r>
                <a:rPr lang="en-US" dirty="0">
                  <a:solidFill>
                    <a:srgbClr val="0000FF"/>
                  </a:solidFill>
                </a:rPr>
                <a:t>4</a:t>
              </a:r>
            </a:p>
          </p:txBody>
        </p:sp>
        <p:sp>
          <p:nvSpPr>
            <p:cNvPr id="16" name="TextBox 15"/>
            <p:cNvSpPr txBox="1"/>
            <p:nvPr/>
          </p:nvSpPr>
          <p:spPr>
            <a:xfrm>
              <a:off x="5557529" y="1213407"/>
              <a:ext cx="408226" cy="369332"/>
            </a:xfrm>
            <a:prstGeom prst="rect">
              <a:avLst/>
            </a:prstGeom>
            <a:noFill/>
          </p:spPr>
          <p:txBody>
            <a:bodyPr wrap="square" rtlCol="0">
              <a:spAutoFit/>
            </a:bodyPr>
            <a:lstStyle/>
            <a:p>
              <a:r>
                <a:rPr lang="en-US" dirty="0" smtClean="0">
                  <a:solidFill>
                    <a:srgbClr val="0000FF"/>
                  </a:solidFill>
                </a:rPr>
                <a:t>1</a:t>
              </a:r>
              <a:endParaRPr lang="en-US" dirty="0">
                <a:solidFill>
                  <a:srgbClr val="0000FF"/>
                </a:solidFill>
              </a:endParaRPr>
            </a:p>
          </p:txBody>
        </p:sp>
      </p:grpSp>
    </p:spTree>
    <p:extLst>
      <p:ext uri="{BB962C8B-B14F-4D97-AF65-F5344CB8AC3E}">
        <p14:creationId xmlns:p14="http://schemas.microsoft.com/office/powerpoint/2010/main" xmlns="" val="463830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199" y="152718"/>
            <a:ext cx="8245475" cy="765840"/>
          </a:xfrm>
          <a:prstGeom prst="rect">
            <a:avLst/>
          </a:prstGeom>
        </p:spPr>
        <p:txBody>
          <a:bodyPr vert="horz" lIns="91440" tIns="45720" rIns="91440" bIns="45720" rtlCol="0" anchor="ctr" anchorCtr="0">
            <a:normAutofit/>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KIES EEN ICOONTJE</a:t>
            </a:r>
            <a:endParaRPr lang="en-US" sz="3600" spc="-60" dirty="0">
              <a:solidFill>
                <a:schemeClr val="tx2"/>
              </a:solidFill>
            </a:endParaRPr>
          </a:p>
        </p:txBody>
      </p:sp>
      <p:grpSp>
        <p:nvGrpSpPr>
          <p:cNvPr id="8" name="Group 7"/>
          <p:cNvGrpSpPr/>
          <p:nvPr/>
        </p:nvGrpSpPr>
        <p:grpSpPr>
          <a:xfrm>
            <a:off x="1768984" y="1257734"/>
            <a:ext cx="5680220" cy="5157561"/>
            <a:chOff x="1768984" y="1257734"/>
            <a:chExt cx="5680220" cy="5157561"/>
          </a:xfrm>
        </p:grpSpPr>
        <p:pic>
          <p:nvPicPr>
            <p:cNvPr id="4" name="Picture 3" descr="Screen Shot 2015-02-19 at 1.20.42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68984" y="1257734"/>
              <a:ext cx="5680220" cy="5157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3817573" y="4116501"/>
              <a:ext cx="570867" cy="476290"/>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025569" y="3790080"/>
              <a:ext cx="1280280" cy="299822"/>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17</a:t>
            </a:fld>
            <a:endParaRPr lang="en-US"/>
          </a:p>
        </p:txBody>
      </p:sp>
    </p:spTree>
    <p:extLst>
      <p:ext uri="{BB962C8B-B14F-4D97-AF65-F5344CB8AC3E}">
        <p14:creationId xmlns:p14="http://schemas.microsoft.com/office/powerpoint/2010/main" xmlns="" val="4266156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768984" y="1257734"/>
            <a:ext cx="5680220" cy="5157561"/>
            <a:chOff x="1768984" y="1257734"/>
            <a:chExt cx="5680220" cy="5157561"/>
          </a:xfrm>
        </p:grpSpPr>
        <p:pic>
          <p:nvPicPr>
            <p:cNvPr id="4" name="Picture 3" descr="Screen Shot 2015-02-19 at 1.20.42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68984" y="1257734"/>
              <a:ext cx="5680220" cy="5157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ounded Rectangle 2"/>
            <p:cNvSpPr/>
            <p:nvPr/>
          </p:nvSpPr>
          <p:spPr>
            <a:xfrm>
              <a:off x="6153538" y="5939005"/>
              <a:ext cx="684263" cy="476290"/>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itle 1"/>
          <p:cNvSpPr txBox="1">
            <a:spLocks/>
          </p:cNvSpPr>
          <p:nvPr/>
        </p:nvSpPr>
        <p:spPr>
          <a:xfrm>
            <a:off x="457199" y="152718"/>
            <a:ext cx="8245475" cy="765840"/>
          </a:xfrm>
          <a:prstGeom prst="rect">
            <a:avLst/>
          </a:prstGeom>
        </p:spPr>
        <p:txBody>
          <a:bodyPr vert="horz" lIns="91440" tIns="45720" rIns="91440" bIns="45720" rtlCol="0" anchor="ctr" anchorCtr="0">
            <a:normAutofit/>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KLIK OP DE VOLTOOIEN KNOP</a:t>
            </a:r>
            <a:endParaRPr lang="en-US" sz="3600" spc="-60" dirty="0">
              <a:solidFill>
                <a:schemeClr val="tx2"/>
              </a:solidFill>
            </a:endParaRPr>
          </a:p>
        </p:txBody>
      </p:sp>
      <p:sp>
        <p:nvSpPr>
          <p:cNvPr id="2" name="Footer Placeholder 1"/>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18</a:t>
            </a:fld>
            <a:endParaRPr lang="en-US"/>
          </a:p>
        </p:txBody>
      </p:sp>
    </p:spTree>
    <p:extLst>
      <p:ext uri="{BB962C8B-B14F-4D97-AF65-F5344CB8AC3E}">
        <p14:creationId xmlns:p14="http://schemas.microsoft.com/office/powerpoint/2010/main" xmlns="" val="2129724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 2014 EV3Lessons.com (Last Edit 2/28/2015)</a:t>
            </a:r>
            <a:endParaRPr lang="en-US"/>
          </a:p>
        </p:txBody>
      </p:sp>
      <p:sp>
        <p:nvSpPr>
          <p:cNvPr id="5" name="Slide Number Placeholder 4"/>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19</a:t>
            </a:fld>
            <a:endParaRPr lang="en-US"/>
          </a:p>
        </p:txBody>
      </p:sp>
      <p:sp>
        <p:nvSpPr>
          <p:cNvPr id="6" name="Title 1"/>
          <p:cNvSpPr txBox="1">
            <a:spLocks/>
          </p:cNvSpPr>
          <p:nvPr/>
        </p:nvSpPr>
        <p:spPr>
          <a:xfrm>
            <a:off x="457199" y="152718"/>
            <a:ext cx="8245475" cy="765840"/>
          </a:xfrm>
          <a:prstGeom prst="rect">
            <a:avLst/>
          </a:prstGeom>
        </p:spPr>
        <p:txBody>
          <a:bodyPr vert="horz" lIns="91440" tIns="45720" rIns="91440" bIns="45720" rtlCol="0" anchor="ctr" anchorCtr="0">
            <a:normAutofit fontScale="85000" lnSpcReduction="10000"/>
          </a:bodyPr>
          <a:lstStyle>
            <a:lvl1pPr algn="l" defTabSz="914400" rtl="0" eaLnBrk="1" latinLnBrk="0" hangingPunct="1">
              <a:lnSpc>
                <a:spcPct val="100000"/>
              </a:lnSpc>
              <a:spcBef>
                <a:spcPct val="0"/>
              </a:spcBef>
              <a:buNone/>
              <a:defRPr sz="8800" kern="1200" cap="all" spc="-80" baseline="0">
                <a:solidFill>
                  <a:schemeClr val="tx1"/>
                </a:solidFill>
                <a:latin typeface="+mj-lt"/>
                <a:ea typeface="+mj-ea"/>
                <a:cs typeface="+mj-cs"/>
              </a:defRPr>
            </a:lvl1pPr>
          </a:lstStyle>
          <a:p>
            <a:r>
              <a:rPr lang="en-US" sz="3600" spc="-60" dirty="0" smtClean="0">
                <a:solidFill>
                  <a:schemeClr val="tx2"/>
                </a:solidFill>
              </a:rPr>
              <a:t>MIJN Blok in Turquoise </a:t>
            </a:r>
            <a:r>
              <a:rPr lang="en-US" sz="3600" spc="-60" dirty="0" err="1" smtClean="0">
                <a:solidFill>
                  <a:schemeClr val="tx2"/>
                </a:solidFill>
              </a:rPr>
              <a:t>TabBLAD</a:t>
            </a:r>
            <a:endParaRPr lang="en-US" sz="3600" spc="-60" dirty="0">
              <a:solidFill>
                <a:schemeClr val="tx2"/>
              </a:solidFill>
            </a:endParaRPr>
          </a:p>
        </p:txBody>
      </p:sp>
      <p:sp>
        <p:nvSpPr>
          <p:cNvPr id="10" name="TextBox 9"/>
          <p:cNvSpPr txBox="1"/>
          <p:nvPr/>
        </p:nvSpPr>
        <p:spPr>
          <a:xfrm>
            <a:off x="249473" y="2185567"/>
            <a:ext cx="1939080" cy="1938992"/>
          </a:xfrm>
          <a:prstGeom prst="rect">
            <a:avLst/>
          </a:prstGeom>
          <a:noFill/>
        </p:spPr>
        <p:txBody>
          <a:bodyPr wrap="square" rtlCol="0">
            <a:spAutoFit/>
          </a:bodyPr>
          <a:lstStyle/>
          <a:p>
            <a:r>
              <a:rPr lang="nl-NL" sz="2400" dirty="0" smtClean="0">
                <a:solidFill>
                  <a:srgbClr val="0000FF"/>
                </a:solidFill>
              </a:rPr>
              <a:t>Je kan dit nieuwe mijn blok in ieder programma gebruiken!</a:t>
            </a:r>
            <a:endParaRPr lang="nl-NL" sz="2400" dirty="0">
              <a:solidFill>
                <a:srgbClr val="0000FF"/>
              </a:solidFill>
            </a:endParaRPr>
          </a:p>
        </p:txBody>
      </p:sp>
      <p:pic>
        <p:nvPicPr>
          <p:cNvPr id="12" name="Picture 11" descr="Screen Shot 2015-02-19 at 2.32.16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19538" y="2219587"/>
            <a:ext cx="5080000" cy="2044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ounded Rectangle 12"/>
          <p:cNvSpPr/>
          <p:nvPr/>
        </p:nvSpPr>
        <p:spPr>
          <a:xfrm>
            <a:off x="3897540" y="3141241"/>
            <a:ext cx="1057882" cy="1065981"/>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ounded Rectangle 13"/>
          <p:cNvSpPr/>
          <p:nvPr/>
        </p:nvSpPr>
        <p:spPr>
          <a:xfrm>
            <a:off x="6068396" y="2540209"/>
            <a:ext cx="871462" cy="544331"/>
          </a:xfrm>
          <a:prstGeom prst="roundRect">
            <a:avLst/>
          </a:prstGeom>
          <a:noFill/>
          <a:ln w="762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465507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doelstellingen</a:t>
            </a:r>
            <a:endParaRPr lang="nl-NL" dirty="0"/>
          </a:p>
        </p:txBody>
      </p:sp>
      <p:sp>
        <p:nvSpPr>
          <p:cNvPr id="3" name="Content Placeholder 2"/>
          <p:cNvSpPr>
            <a:spLocks noGrp="1"/>
          </p:cNvSpPr>
          <p:nvPr>
            <p:ph idx="1"/>
          </p:nvPr>
        </p:nvSpPr>
        <p:spPr/>
        <p:txBody>
          <a:bodyPr/>
          <a:lstStyle/>
          <a:p>
            <a:pPr marL="457200" indent="-457200">
              <a:buFont typeface="+mj-lt"/>
              <a:buAutoNum type="arabicPeriod"/>
            </a:pPr>
            <a:r>
              <a:rPr lang="nl-NL" dirty="0" smtClean="0"/>
              <a:t>Leren hoe je een mijn blok maakt.</a:t>
            </a:r>
          </a:p>
          <a:p>
            <a:pPr marL="457200" indent="-457200">
              <a:buFont typeface="+mj-lt"/>
              <a:buAutoNum type="arabicPeriod"/>
            </a:pPr>
            <a:r>
              <a:rPr lang="nl-NL" dirty="0" smtClean="0"/>
              <a:t>Leren waarom een mijn blok nuttig is</a:t>
            </a:r>
          </a:p>
          <a:p>
            <a:pPr marL="457200" indent="-457200">
              <a:buFont typeface="+mj-lt"/>
              <a:buAutoNum type="arabicPeriod"/>
            </a:pPr>
            <a:r>
              <a:rPr lang="nl-NL" dirty="0" smtClean="0"/>
              <a:t>Leren hoe je een mijn blok met moet maken met in- en output.</a:t>
            </a:r>
          </a:p>
          <a:p>
            <a:pPr marL="457200" indent="-457200">
              <a:buFont typeface="+mj-lt"/>
              <a:buAutoNum type="arabicPeriod"/>
            </a:pPr>
            <a:endParaRPr lang="nl-NL" dirty="0"/>
          </a:p>
        </p:txBody>
      </p:sp>
      <p:sp>
        <p:nvSpPr>
          <p:cNvPr id="4" name="Footer Placeholder 3"/>
          <p:cNvSpPr>
            <a:spLocks noGrp="1"/>
          </p:cNvSpPr>
          <p:nvPr>
            <p:ph type="ftr" sz="quarter" idx="11"/>
          </p:nvPr>
        </p:nvSpPr>
        <p:spPr/>
        <p:txBody>
          <a:bodyPr/>
          <a:lstStyle/>
          <a:p>
            <a:r>
              <a:rPr lang="en-US" smtClean="0"/>
              <a:t>© 2014 EV3Lessons.com (Last Edit 2/28/2015)</a:t>
            </a:r>
            <a:endParaRPr lang="en-US"/>
          </a:p>
        </p:txBody>
      </p:sp>
      <p:sp>
        <p:nvSpPr>
          <p:cNvPr id="5" name="Slide Number Placeholder 4"/>
          <p:cNvSpPr>
            <a:spLocks noGrp="1"/>
          </p:cNvSpPr>
          <p:nvPr>
            <p:ph type="sldNum" sz="quarter" idx="4"/>
          </p:nvPr>
        </p:nvSpPr>
        <p:spPr/>
        <p:txBody>
          <a:bodyPr/>
          <a:lstStyle/>
          <a:p>
            <a:fld id="{4DBC7FC8-25FB-FC45-8177-2B991DA6778C}" type="slidenum">
              <a:rPr lang="en-US" smtClean="0"/>
              <a:pPr/>
              <a:t>2</a:t>
            </a:fld>
            <a:endParaRPr lang="en-US"/>
          </a:p>
        </p:txBody>
      </p:sp>
    </p:spTree>
    <p:extLst>
      <p:ext uri="{BB962C8B-B14F-4D97-AF65-F5344CB8AC3E}">
        <p14:creationId xmlns:p14="http://schemas.microsoft.com/office/powerpoint/2010/main" xmlns="" val="26271825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n-US" dirty="0" smtClean="0"/>
              <a:t>CREDITS</a:t>
            </a:r>
            <a:endParaRPr lang="en-US" dirty="0"/>
          </a:p>
        </p:txBody>
      </p:sp>
      <p:sp>
        <p:nvSpPr>
          <p:cNvPr id="4" name="Footer Placeholder 3"/>
          <p:cNvSpPr>
            <a:spLocks noGrp="1"/>
          </p:cNvSpPr>
          <p:nvPr>
            <p:ph type="ftr" sz="quarter" idx="11"/>
          </p:nvPr>
        </p:nvSpPr>
        <p:spPr/>
        <p:txBody>
          <a:bodyPr/>
          <a:lstStyle/>
          <a:p>
            <a:r>
              <a:rPr lang="en-US" smtClean="0"/>
              <a:t>© 2014 EV3Lessons.com (Last Edit 2/28/2015)</a:t>
            </a:r>
            <a:endParaRPr lang="en-US" dirty="0"/>
          </a:p>
        </p:txBody>
      </p:sp>
      <p:sp>
        <p:nvSpPr>
          <p:cNvPr id="9" name="Slide Number Placeholder 8"/>
          <p:cNvSpPr>
            <a:spLocks noGrp="1"/>
          </p:cNvSpPr>
          <p:nvPr>
            <p:ph type="sldNum" sz="quarter" idx="4"/>
          </p:nvPr>
        </p:nvSpPr>
        <p:spPr>
          <a:xfrm>
            <a:off x="8543544" y="6359496"/>
            <a:ext cx="575832" cy="437053"/>
          </a:xfrm>
          <a:prstGeom prst="rect">
            <a:avLst/>
          </a:prstGeom>
        </p:spPr>
        <p:txBody>
          <a:bodyPr/>
          <a:lstStyle/>
          <a:p>
            <a:fld id="{4DBC7FC8-25FB-FC45-8177-2B991DA6778C}" type="slidenum">
              <a:rPr lang="en-US" smtClean="0"/>
              <a:pPr/>
              <a:t>20</a:t>
            </a:fld>
            <a:endParaRPr lang="en-US" dirty="0"/>
          </a:p>
        </p:txBody>
      </p:sp>
      <p:sp>
        <p:nvSpPr>
          <p:cNvPr id="11" name="Content Placeholder 2"/>
          <p:cNvSpPr>
            <a:spLocks noGrp="1"/>
          </p:cNvSpPr>
          <p:nvPr>
            <p:ph idx="1"/>
          </p:nvPr>
        </p:nvSpPr>
        <p:spPr/>
        <p:txBody>
          <a:bodyPr>
            <a:noAutofit/>
          </a:bodyPr>
          <a:lstStyle/>
          <a:p>
            <a:pPr lvl="1"/>
            <a:r>
              <a:rPr lang="en-US" sz="1800" dirty="0" err="1" smtClean="0"/>
              <a:t>Deze</a:t>
            </a:r>
            <a:r>
              <a:rPr lang="en-US" sz="1800" dirty="0" smtClean="0"/>
              <a:t> les is </a:t>
            </a:r>
            <a:r>
              <a:rPr lang="en-US" sz="1800" dirty="0" err="1" smtClean="0"/>
              <a:t>gemaakt</a:t>
            </a:r>
            <a:r>
              <a:rPr lang="en-US" sz="1800" dirty="0" smtClean="0"/>
              <a:t> door Sanjay en </a:t>
            </a:r>
            <a:r>
              <a:rPr lang="en-US" sz="1800" dirty="0" err="1" smtClean="0"/>
              <a:t>Arvind</a:t>
            </a:r>
            <a:r>
              <a:rPr lang="en-US" sz="1800" dirty="0" smtClean="0"/>
              <a:t> </a:t>
            </a:r>
            <a:r>
              <a:rPr lang="en-US" sz="1800" dirty="0" err="1" smtClean="0"/>
              <a:t>Seshan</a:t>
            </a:r>
            <a:r>
              <a:rPr lang="en-US" sz="1800" dirty="0" smtClean="0"/>
              <a:t> van Droids Robotics.</a:t>
            </a:r>
          </a:p>
          <a:p>
            <a:pPr lvl="1">
              <a:buNone/>
            </a:pPr>
            <a:endParaRPr lang="en-US" sz="1800" dirty="0" smtClean="0"/>
          </a:p>
          <a:p>
            <a:pPr lvl="1"/>
            <a:r>
              <a:rPr lang="en-US" sz="1800" dirty="0" smtClean="0"/>
              <a:t>Email: </a:t>
            </a:r>
            <a:r>
              <a:rPr lang="en-US" sz="1800" dirty="0" smtClean="0">
                <a:hlinkClick r:id="rId3"/>
              </a:rPr>
              <a:t>team@droidsrobotics.org</a:t>
            </a:r>
            <a:endParaRPr lang="en-US" sz="1800" dirty="0" smtClean="0"/>
          </a:p>
          <a:p>
            <a:pPr lvl="1">
              <a:buNone/>
            </a:pPr>
            <a:endParaRPr lang="en-US" sz="1800" dirty="0" smtClean="0"/>
          </a:p>
          <a:p>
            <a:pPr lvl="1"/>
            <a:r>
              <a:rPr lang="en-US" sz="1800" dirty="0" smtClean="0"/>
              <a:t>Meer lessen op </a:t>
            </a:r>
            <a:r>
              <a:rPr lang="en-US" sz="1800" dirty="0" smtClean="0">
                <a:hlinkClick r:id="rId4"/>
              </a:rPr>
              <a:t>www.ev3lessons.com</a:t>
            </a:r>
            <a:endParaRPr lang="en-US" sz="1800" dirty="0" smtClean="0"/>
          </a:p>
          <a:p>
            <a:pPr lvl="1">
              <a:buNone/>
            </a:pPr>
            <a:endParaRPr lang="en-US" sz="1800" dirty="0" smtClean="0"/>
          </a:p>
          <a:p>
            <a:pPr lvl="1"/>
            <a:r>
              <a:rPr lang="nl-NL" sz="1800" dirty="0" smtClean="0"/>
              <a:t>Deze les is in het Nederlands vertaald door </a:t>
            </a:r>
            <a:br>
              <a:rPr lang="nl-NL" sz="1800" dirty="0" smtClean="0"/>
            </a:br>
            <a:r>
              <a:rPr lang="nl-NL" sz="1800" dirty="0" smtClean="0"/>
              <a:t>NXT </a:t>
            </a:r>
            <a:r>
              <a:rPr lang="nl-NL" sz="1800" dirty="0" err="1" smtClean="0"/>
              <a:t>Generation</a:t>
            </a:r>
            <a:r>
              <a:rPr lang="nl-NL" sz="1800" dirty="0" smtClean="0"/>
              <a:t>, email: </a:t>
            </a:r>
            <a:r>
              <a:rPr lang="nl-NL" sz="1800" dirty="0" err="1" smtClean="0"/>
              <a:t>nxtgeneration</a:t>
            </a:r>
            <a:r>
              <a:rPr lang="nl-NL" sz="1800" dirty="0" smtClean="0"/>
              <a:t>@</a:t>
            </a:r>
            <a:r>
              <a:rPr lang="nl-NL" sz="1800" dirty="0" err="1" smtClean="0"/>
              <a:t>wasven.nl</a:t>
            </a:r>
            <a:endParaRPr lang="nl-NL" sz="1800" dirty="0" smtClean="0"/>
          </a:p>
        </p:txBody>
      </p:sp>
      <p:sp>
        <p:nvSpPr>
          <p:cNvPr id="12" name="Rectangle 1"/>
          <p:cNvSpPr>
            <a:spLocks noChangeArrowheads="1"/>
          </p:cNvSpPr>
          <p:nvPr/>
        </p:nvSpPr>
        <p:spPr bwMode="auto">
          <a:xfrm>
            <a:off x="457199" y="5381513"/>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nl-NL" altLang="en-US" sz="2000" b="0" i="0" u="none" strike="noStrike" cap="none" normalizeH="0" baseline="0" dirty="0" smtClean="0">
                <a:ln>
                  <a:noFill/>
                </a:ln>
                <a:solidFill>
                  <a:srgbClr val="000000"/>
                </a:solidFill>
                <a:effectLst/>
                <a:latin typeface="Helvetica Neue"/>
              </a:rPr>
              <a:t>Dit werk is </a:t>
            </a:r>
            <a:r>
              <a:rPr kumimoji="0" lang="nl-NL" altLang="en-US" sz="2000" b="0" i="0" u="none" strike="noStrike" cap="none" normalizeH="0" baseline="0" dirty="0" err="1" smtClean="0">
                <a:ln>
                  <a:noFill/>
                </a:ln>
                <a:solidFill>
                  <a:srgbClr val="000000"/>
                </a:solidFill>
                <a:effectLst/>
                <a:latin typeface="Helvetica Neue"/>
              </a:rPr>
              <a:t>gelicentieerd</a:t>
            </a:r>
            <a:r>
              <a:rPr kumimoji="0" lang="nl-NL" altLang="en-US" sz="2000" b="0" i="0" u="none" strike="noStrike" cap="none" normalizeH="0" baseline="0" dirty="0" smtClean="0">
                <a:ln>
                  <a:noFill/>
                </a:ln>
                <a:solidFill>
                  <a:srgbClr val="000000"/>
                </a:solidFill>
                <a:effectLst/>
                <a:latin typeface="Helvetica Neue"/>
              </a:rPr>
              <a:t> onder de </a:t>
            </a:r>
            <a:r>
              <a:rPr kumimoji="0" lang="en-US" altLang="en-US" sz="2000" b="0" i="0" u="none" strike="noStrike" cap="none" normalizeH="0" baseline="0" dirty="0" smtClean="0">
                <a:ln>
                  <a:noFill/>
                </a:ln>
                <a:solidFill>
                  <a:srgbClr val="000000"/>
                </a:solidFill>
                <a:effectLst/>
                <a:latin typeface="Helvetica Neue"/>
              </a:rPr>
              <a:t> </a:t>
            </a:r>
            <a:r>
              <a:rPr kumimoji="0" lang="en-US" altLang="en-US" sz="2000" b="0" i="0" u="none" strike="noStrike" cap="none" normalizeH="0" baseline="0" dirty="0" smtClean="0">
                <a:ln>
                  <a:noFill/>
                </a:ln>
                <a:solidFill>
                  <a:srgbClr val="4374B7"/>
                </a:solidFill>
                <a:effectLst/>
                <a:latin typeface="Helvetica Neue"/>
                <a:hlinkClick r:id="rId5"/>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5"/>
              </a:rPr>
              <a:t>NonCommercial</a:t>
            </a:r>
            <a:r>
              <a:rPr kumimoji="0" lang="en-US" altLang="en-US" sz="2000" b="0" i="0" u="none" strike="noStrike" cap="none" normalizeH="0" baseline="0" dirty="0" smtClean="0">
                <a:ln>
                  <a:noFill/>
                </a:ln>
                <a:solidFill>
                  <a:srgbClr val="4374B7"/>
                </a:solidFill>
                <a:effectLst/>
                <a:latin typeface="Helvetica Neue"/>
                <a:hlinkClick r:id="rId5"/>
              </a:rPr>
              <a:t>-</a:t>
            </a:r>
            <a:r>
              <a:rPr kumimoji="0" lang="en-US" altLang="en-US" sz="2000" b="0" i="0" u="none" strike="noStrike" cap="none" normalizeH="0" baseline="0" dirty="0" err="1" smtClean="0">
                <a:ln>
                  <a:noFill/>
                </a:ln>
                <a:solidFill>
                  <a:srgbClr val="4374B7"/>
                </a:solidFill>
                <a:effectLst/>
                <a:latin typeface="Helvetica Neue"/>
                <a:hlinkClick r:id="rId5"/>
              </a:rPr>
              <a:t>ShareAlike</a:t>
            </a:r>
            <a:r>
              <a:rPr kumimoji="0" lang="en-US" altLang="en-US" sz="2000" b="0" i="0" u="none" strike="noStrike" cap="none" normalizeH="0" baseline="0" dirty="0" smtClean="0">
                <a:ln>
                  <a:noFill/>
                </a:ln>
                <a:solidFill>
                  <a:srgbClr val="4374B7"/>
                </a:solidFill>
                <a:effectLst/>
                <a:latin typeface="Helvetica Neue"/>
                <a:hlinkClick r:id="rId5"/>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13" name="Afbeelding 12" descr="Logo NXT generation.JPG"/>
          <p:cNvPicPr/>
          <p:nvPr/>
        </p:nvPicPr>
        <p:blipFill>
          <a:blip r:embed="rId6" cstate="print"/>
          <a:stretch>
            <a:fillRect/>
          </a:stretch>
        </p:blipFill>
        <p:spPr>
          <a:xfrm>
            <a:off x="6484243" y="3861464"/>
            <a:ext cx="1382151" cy="522779"/>
          </a:xfrm>
          <a:prstGeom prst="rect">
            <a:avLst/>
          </a:prstGeom>
        </p:spPr>
      </p:pic>
      <p:pic>
        <p:nvPicPr>
          <p:cNvPr id="2050" name="Picture 2" descr="Creative Commons License">
            <a:hlinkClick r:id="rId5"/>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508528" y="4777671"/>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66291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Wat is </a:t>
            </a:r>
            <a:r>
              <a:rPr lang="nl-NL" dirty="0" smtClean="0"/>
              <a:t>een </a:t>
            </a:r>
            <a:r>
              <a:rPr lang="nl-NL" dirty="0" smtClean="0"/>
              <a:t>mijn blok?</a:t>
            </a:r>
            <a:endParaRPr lang="nl-NL" dirty="0"/>
          </a:p>
        </p:txBody>
      </p:sp>
      <p:sp>
        <p:nvSpPr>
          <p:cNvPr id="3" name="Content Placeholder 2"/>
          <p:cNvSpPr>
            <a:spLocks noGrp="1"/>
          </p:cNvSpPr>
          <p:nvPr>
            <p:ph idx="1"/>
          </p:nvPr>
        </p:nvSpPr>
        <p:spPr>
          <a:xfrm>
            <a:off x="457200" y="1109580"/>
            <a:ext cx="4001535" cy="5016584"/>
          </a:xfrm>
        </p:spPr>
        <p:txBody>
          <a:bodyPr>
            <a:normAutofit fontScale="92500" lnSpcReduction="20000"/>
          </a:bodyPr>
          <a:lstStyle/>
          <a:p>
            <a:pPr marL="342900" indent="-342900">
              <a:buFont typeface="Arial"/>
              <a:buChar char="•"/>
            </a:pPr>
            <a:r>
              <a:rPr lang="nl-NL" sz="2400" b="0" dirty="0" smtClean="0"/>
              <a:t>Een mijn blok is een combinatie van een of meer programmablokjes die je samen in een nieuw blok zet.</a:t>
            </a:r>
          </a:p>
          <a:p>
            <a:pPr marL="342900" indent="-342900">
              <a:buFont typeface="Arial"/>
              <a:buChar char="•"/>
            </a:pPr>
            <a:r>
              <a:rPr lang="nl-NL" sz="2400" b="0" dirty="0" smtClean="0"/>
              <a:t>Mijn blokken zijn eigenlijk jouw eigen gemaakte programmablokken in NXT of EV3.</a:t>
            </a:r>
          </a:p>
          <a:p>
            <a:pPr marL="342900" indent="-342900">
              <a:buFont typeface="Arial"/>
              <a:buChar char="•"/>
            </a:pPr>
            <a:r>
              <a:rPr lang="nl-NL" sz="2400" b="0" dirty="0" smtClean="0"/>
              <a:t>Als een mijn blok gemaakt is, kun je het in meerdere progamma’s gebruiken.</a:t>
            </a:r>
          </a:p>
          <a:p>
            <a:pPr marL="342900" indent="-342900">
              <a:buFont typeface="Arial"/>
              <a:buChar char="•"/>
            </a:pPr>
            <a:r>
              <a:rPr lang="nl-NL" sz="2400" b="0" dirty="0" smtClean="0"/>
              <a:t>Net zoals elk ander blok in EV3, kunnen mijn blokken in- en </a:t>
            </a:r>
            <a:r>
              <a:rPr lang="nl-NL" sz="2400" b="0" dirty="0" err="1" smtClean="0"/>
              <a:t>outputs</a:t>
            </a:r>
            <a:r>
              <a:rPr lang="nl-NL" sz="2400" b="0" dirty="0" smtClean="0"/>
              <a:t> hebben.</a:t>
            </a:r>
            <a:endParaRPr lang="nl-NL" sz="2400" b="0" dirty="0"/>
          </a:p>
        </p:txBody>
      </p:sp>
      <p:sp>
        <p:nvSpPr>
          <p:cNvPr id="4" name="Footer Placeholder 3"/>
          <p:cNvSpPr>
            <a:spLocks noGrp="1"/>
          </p:cNvSpPr>
          <p:nvPr>
            <p:ph type="ftr" sz="quarter" idx="11"/>
          </p:nvPr>
        </p:nvSpPr>
        <p:spPr/>
        <p:txBody>
          <a:bodyPr/>
          <a:lstStyle/>
          <a:p>
            <a:r>
              <a:rPr lang="en-US" smtClean="0"/>
              <a:t>© 2014 EV3Lessons.com (Last Edit 2/28/2015)</a:t>
            </a:r>
            <a:endParaRPr lang="en-US"/>
          </a:p>
        </p:txBody>
      </p:sp>
      <p:sp>
        <p:nvSpPr>
          <p:cNvPr id="5" name="Slide Number Placeholder 4"/>
          <p:cNvSpPr>
            <a:spLocks noGrp="1"/>
          </p:cNvSpPr>
          <p:nvPr>
            <p:ph type="sldNum" sz="quarter" idx="4"/>
          </p:nvPr>
        </p:nvSpPr>
        <p:spPr/>
        <p:txBody>
          <a:bodyPr/>
          <a:lstStyle/>
          <a:p>
            <a:fld id="{4DBC7FC8-25FB-FC45-8177-2B991DA6778C}" type="slidenum">
              <a:rPr lang="en-US" smtClean="0"/>
              <a:pPr/>
              <a:t>3</a:t>
            </a:fld>
            <a:endParaRPr lang="en-US"/>
          </a:p>
        </p:txBody>
      </p:sp>
      <p:pic>
        <p:nvPicPr>
          <p:cNvPr id="6" name="Picture 5" descr="my blocks.tiff"/>
          <p:cNvPicPr>
            <a:picLocks noChangeAspect="1"/>
          </p:cNvPicPr>
          <p:nvPr/>
        </p:nvPicPr>
        <p:blipFill rotWithShape="1">
          <a:blip r:embed="rId3">
            <a:extLst>
              <a:ext uri="{28A0092B-C50C-407E-A947-70E740481C1C}">
                <a14:useLocalDpi xmlns:a14="http://schemas.microsoft.com/office/drawing/2010/main" xmlns="" val="0"/>
              </a:ext>
            </a:extLst>
          </a:blip>
          <a:srcRect l="36372" t="16085" r="38554" b="56905"/>
          <a:stretch/>
        </p:blipFill>
        <p:spPr>
          <a:xfrm>
            <a:off x="5052672" y="1266971"/>
            <a:ext cx="3340214" cy="1530822"/>
          </a:xfrm>
          <a:prstGeom prst="rect">
            <a:avLst/>
          </a:prstGeom>
        </p:spPr>
      </p:pic>
      <p:sp>
        <p:nvSpPr>
          <p:cNvPr id="7" name="TextBox 6"/>
          <p:cNvSpPr txBox="1"/>
          <p:nvPr/>
        </p:nvSpPr>
        <p:spPr>
          <a:xfrm>
            <a:off x="5038613" y="2789629"/>
            <a:ext cx="3771900" cy="2031325"/>
          </a:xfrm>
          <a:prstGeom prst="rect">
            <a:avLst/>
          </a:prstGeom>
          <a:noFill/>
        </p:spPr>
        <p:txBody>
          <a:bodyPr wrap="square" rtlCol="0">
            <a:spAutoFit/>
          </a:bodyPr>
          <a:lstStyle/>
          <a:p>
            <a:r>
              <a:rPr lang="nl-NL" dirty="0" smtClean="0"/>
              <a:t>De twee blokjes hierboven zijn voorbeelden van mijn blokken:</a:t>
            </a:r>
          </a:p>
          <a:p>
            <a:pPr marL="285750" indent="-285750">
              <a:buFont typeface="Arial" panose="020B0604020202020204" pitchFamily="34" charset="0"/>
              <a:buChar char="•"/>
            </a:pPr>
            <a:r>
              <a:rPr lang="nl-NL" dirty="0" smtClean="0"/>
              <a:t>Move_Inches zegt hoeveel inches de robot moet bewegen</a:t>
            </a:r>
          </a:p>
          <a:p>
            <a:pPr marL="285750" indent="-285750">
              <a:buFont typeface="Arial" panose="020B0604020202020204" pitchFamily="34" charset="0"/>
              <a:buChar char="•"/>
            </a:pPr>
            <a:r>
              <a:rPr lang="nl-NL" dirty="0" smtClean="0"/>
              <a:t>Turn_</a:t>
            </a:r>
            <a:r>
              <a:rPr lang="nl-NL" dirty="0" err="1" smtClean="0"/>
              <a:t>Degrees</a:t>
            </a:r>
            <a:r>
              <a:rPr lang="nl-NL" dirty="0" smtClean="0"/>
              <a:t> zegt de robot hoeveel graden de robot moet draaien</a:t>
            </a:r>
          </a:p>
        </p:txBody>
      </p:sp>
      <p:cxnSp>
        <p:nvCxnSpPr>
          <p:cNvPr id="9" name="Straight Connector 8"/>
          <p:cNvCxnSpPr/>
          <p:nvPr/>
        </p:nvCxnSpPr>
        <p:spPr>
          <a:xfrm flipH="1">
            <a:off x="4728825" y="1494063"/>
            <a:ext cx="14059" cy="34842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87240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WAAROM ZOU JE MOEITE DOEN?</a:t>
            </a:r>
            <a:endParaRPr lang="en-US" dirty="0"/>
          </a:p>
        </p:txBody>
      </p:sp>
      <p:sp>
        <p:nvSpPr>
          <p:cNvPr id="3" name="Content Placeholder 2"/>
          <p:cNvSpPr>
            <a:spLocks noGrp="1"/>
          </p:cNvSpPr>
          <p:nvPr>
            <p:ph idx="1"/>
          </p:nvPr>
        </p:nvSpPr>
        <p:spPr>
          <a:xfrm>
            <a:off x="235140" y="1212528"/>
            <a:ext cx="8561878" cy="1110641"/>
          </a:xfrm>
        </p:spPr>
        <p:txBody>
          <a:bodyPr/>
          <a:lstStyle/>
          <a:p>
            <a:pPr marL="0" indent="0">
              <a:buNone/>
            </a:pPr>
            <a:r>
              <a:rPr lang="nl-NL" sz="2400" dirty="0" smtClean="0">
                <a:solidFill>
                  <a:srgbClr val="0000FF"/>
                </a:solidFill>
              </a:rPr>
              <a:t>Door mijn blokken, zien je missies er zo uit……</a:t>
            </a:r>
            <a:endParaRPr lang="nl-NL" sz="2400" dirty="0">
              <a:solidFill>
                <a:srgbClr val="0000FF"/>
              </a:solidFill>
            </a:endParaRPr>
          </a:p>
        </p:txBody>
      </p:sp>
      <p:sp>
        <p:nvSpPr>
          <p:cNvPr id="4" name="Content Placeholder 2"/>
          <p:cNvSpPr txBox="1">
            <a:spLocks/>
          </p:cNvSpPr>
          <p:nvPr/>
        </p:nvSpPr>
        <p:spPr>
          <a:xfrm>
            <a:off x="235140" y="3264060"/>
            <a:ext cx="8561878" cy="111064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nl-NL" sz="2400" dirty="0" smtClean="0">
                <a:solidFill>
                  <a:srgbClr val="FF6600"/>
                </a:solidFill>
              </a:rPr>
              <a:t>In plaats van dit….</a:t>
            </a:r>
            <a:endParaRPr lang="nl-NL" sz="2400" dirty="0">
              <a:solidFill>
                <a:srgbClr val="FF6600"/>
              </a:solidFill>
            </a:endParaRPr>
          </a:p>
        </p:txBody>
      </p:sp>
      <p:sp>
        <p:nvSpPr>
          <p:cNvPr id="5" name="Content Placeholder 2"/>
          <p:cNvSpPr txBox="1">
            <a:spLocks/>
          </p:cNvSpPr>
          <p:nvPr/>
        </p:nvSpPr>
        <p:spPr>
          <a:xfrm>
            <a:off x="235140" y="5197772"/>
            <a:ext cx="8561878" cy="9031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nl-NL" sz="2400" dirty="0" smtClean="0">
                <a:solidFill>
                  <a:srgbClr val="329B65"/>
                </a:solidFill>
              </a:rPr>
              <a:t>Dit maakt je code makkelijker te lezen en te veranderen!!! </a:t>
            </a:r>
          </a:p>
        </p:txBody>
      </p:sp>
      <p:pic>
        <p:nvPicPr>
          <p:cNvPr id="6" name="Picture 5" descr="my blocks.tiff"/>
          <p:cNvPicPr>
            <a:picLocks noChangeAspect="1"/>
          </p:cNvPicPr>
          <p:nvPr/>
        </p:nvPicPr>
        <p:blipFill rotWithShape="1">
          <a:blip r:embed="rId2">
            <a:extLst>
              <a:ext uri="{28A0092B-C50C-407E-A947-70E740481C1C}">
                <a14:useLocalDpi xmlns:a14="http://schemas.microsoft.com/office/drawing/2010/main" xmlns="" val="0"/>
              </a:ext>
            </a:extLst>
          </a:blip>
          <a:srcRect l="3664" t="16085" r="11988" b="56905"/>
          <a:stretch/>
        </p:blipFill>
        <p:spPr>
          <a:xfrm>
            <a:off x="131230" y="2122842"/>
            <a:ext cx="8376611" cy="1141218"/>
          </a:xfrm>
          <a:prstGeom prst="rect">
            <a:avLst/>
          </a:prstGeom>
        </p:spPr>
      </p:pic>
      <p:pic>
        <p:nvPicPr>
          <p:cNvPr id="7" name="Picture 6" descr="move string.tiff"/>
          <p:cNvPicPr>
            <a:picLocks noChangeAspect="1"/>
          </p:cNvPicPr>
          <p:nvPr/>
        </p:nvPicPr>
        <p:blipFill rotWithShape="1">
          <a:blip r:embed="rId3">
            <a:extLst>
              <a:ext uri="{28A0092B-C50C-407E-A947-70E740481C1C}">
                <a14:useLocalDpi xmlns:a14="http://schemas.microsoft.com/office/drawing/2010/main" xmlns="" val="0"/>
              </a:ext>
            </a:extLst>
          </a:blip>
          <a:srcRect t="15454" b="44866"/>
          <a:stretch/>
        </p:blipFill>
        <p:spPr>
          <a:xfrm>
            <a:off x="75310" y="3725827"/>
            <a:ext cx="8721708" cy="990001"/>
          </a:xfrm>
          <a:prstGeom prst="rect">
            <a:avLst/>
          </a:prstGeom>
        </p:spPr>
      </p:pic>
      <p:sp>
        <p:nvSpPr>
          <p:cNvPr id="8" name="Footer Placeholder 7"/>
          <p:cNvSpPr>
            <a:spLocks noGrp="1"/>
          </p:cNvSpPr>
          <p:nvPr>
            <p:ph type="ftr" sz="quarter" idx="11"/>
          </p:nvPr>
        </p:nvSpPr>
        <p:spPr/>
        <p:txBody>
          <a:bodyPr/>
          <a:lstStyle/>
          <a:p>
            <a:r>
              <a:rPr lang="en-US" smtClean="0"/>
              <a:t>© 2014 EV3Lessons.com (Last Edit 2/28/2015)</a:t>
            </a:r>
            <a:endParaRPr lang="en-US"/>
          </a:p>
        </p:txBody>
      </p:sp>
      <p:sp>
        <p:nvSpPr>
          <p:cNvPr id="9" name="Slide Number Placeholder 8"/>
          <p:cNvSpPr>
            <a:spLocks noGrp="1"/>
          </p:cNvSpPr>
          <p:nvPr>
            <p:ph type="sldNum" sz="quarter" idx="4"/>
          </p:nvPr>
        </p:nvSpPr>
        <p:spPr/>
        <p:txBody>
          <a:bodyPr/>
          <a:lstStyle/>
          <a:p>
            <a:fld id="{4DBC7FC8-25FB-FC45-8177-2B991DA6778C}" type="slidenum">
              <a:rPr lang="en-US" smtClean="0"/>
              <a:pPr/>
              <a:t>4</a:t>
            </a:fld>
            <a:endParaRPr lang="en-US"/>
          </a:p>
        </p:txBody>
      </p:sp>
    </p:spTree>
    <p:extLst>
      <p:ext uri="{BB962C8B-B14F-4D97-AF65-F5344CB8AC3E}">
        <p14:creationId xmlns:p14="http://schemas.microsoft.com/office/powerpoint/2010/main" xmlns="" val="20362086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Wanneer gebruik je een mijn blok?</a:t>
            </a:r>
            <a:endParaRPr lang="nl-NL" dirty="0"/>
          </a:p>
        </p:txBody>
      </p:sp>
      <p:sp>
        <p:nvSpPr>
          <p:cNvPr id="3" name="Content Placeholder 2"/>
          <p:cNvSpPr>
            <a:spLocks noGrp="1"/>
          </p:cNvSpPr>
          <p:nvPr>
            <p:ph idx="1"/>
          </p:nvPr>
        </p:nvSpPr>
        <p:spPr>
          <a:xfrm>
            <a:off x="217846" y="1595522"/>
            <a:ext cx="7336707" cy="4762584"/>
          </a:xfrm>
        </p:spPr>
        <p:txBody>
          <a:bodyPr>
            <a:normAutofit/>
          </a:bodyPr>
          <a:lstStyle/>
          <a:p>
            <a:pPr marL="342900" indent="-342900">
              <a:buFont typeface="Arial"/>
              <a:buChar char="•"/>
            </a:pPr>
            <a:r>
              <a:rPr lang="nl-NL" sz="2400" dirty="0" smtClean="0"/>
              <a:t>Wanneer de robot een actie gaat herhalen binnen je progamma.</a:t>
            </a:r>
          </a:p>
          <a:p>
            <a:pPr marL="342900" indent="-342900">
              <a:buFont typeface="Arial"/>
              <a:buChar char="•"/>
            </a:pPr>
            <a:r>
              <a:rPr lang="nl-NL" sz="2400" dirty="0" smtClean="0"/>
              <a:t>Wanneer de code wordt herhaald in een ander progamma.</a:t>
            </a:r>
          </a:p>
          <a:p>
            <a:pPr marL="342900" indent="-342900">
              <a:buFont typeface="Arial"/>
              <a:buChar char="•"/>
            </a:pPr>
            <a:r>
              <a:rPr lang="nl-NL" sz="2400" dirty="0" smtClean="0"/>
              <a:t>Organiseer en vereenvoudig je code.</a:t>
            </a:r>
          </a:p>
          <a:p>
            <a:pPr marL="800100" lvl="1" indent="-342900">
              <a:buFont typeface="Arial"/>
              <a:buChar char="•"/>
            </a:pPr>
            <a:r>
              <a:rPr lang="nl-NL" sz="2400" dirty="0" smtClean="0"/>
              <a:t>bijvoorbeeld: je hebt 2 verschillende versies van een robotrit en de eerste helft van beide ritten is hetzelfde, door van deze eerste helft code een mijn blok te maken, ruim je de code op in beide progamma’s.</a:t>
            </a:r>
          </a:p>
          <a:p>
            <a:endParaRPr lang="en-US" sz="2400" dirty="0"/>
          </a:p>
        </p:txBody>
      </p:sp>
      <p:sp>
        <p:nvSpPr>
          <p:cNvPr id="4" name="Footer Placeholder 3"/>
          <p:cNvSpPr>
            <a:spLocks noGrp="1"/>
          </p:cNvSpPr>
          <p:nvPr>
            <p:ph type="ftr" sz="quarter" idx="11"/>
          </p:nvPr>
        </p:nvSpPr>
        <p:spPr/>
        <p:txBody>
          <a:bodyPr/>
          <a:lstStyle/>
          <a:p>
            <a:r>
              <a:rPr lang="en-US" smtClean="0"/>
              <a:t>© 2014 EV3Lessons.com (Last Edit 2/28/2015)</a:t>
            </a:r>
            <a:endParaRPr lang="en-US"/>
          </a:p>
        </p:txBody>
      </p:sp>
      <p:pic>
        <p:nvPicPr>
          <p:cNvPr id="5" name="Picture 4" descr="imgres.jp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72865" y="1009567"/>
            <a:ext cx="1213540" cy="1285907"/>
          </a:xfrm>
          <a:prstGeom prst="rect">
            <a:avLst/>
          </a:prstGeom>
        </p:spPr>
      </p:pic>
      <p:sp>
        <p:nvSpPr>
          <p:cNvPr id="6" name="Slide Number Placeholder 5"/>
          <p:cNvSpPr>
            <a:spLocks noGrp="1"/>
          </p:cNvSpPr>
          <p:nvPr>
            <p:ph type="sldNum" sz="quarter" idx="4"/>
          </p:nvPr>
        </p:nvSpPr>
        <p:spPr/>
        <p:txBody>
          <a:bodyPr/>
          <a:lstStyle/>
          <a:p>
            <a:fld id="{4DBC7FC8-25FB-FC45-8177-2B991DA6778C}" type="slidenum">
              <a:rPr lang="en-US" smtClean="0"/>
              <a:pPr/>
              <a:t>5</a:t>
            </a:fld>
            <a:endParaRPr lang="en-US"/>
          </a:p>
        </p:txBody>
      </p:sp>
    </p:spTree>
    <p:extLst>
      <p:ext uri="{BB962C8B-B14F-4D97-AF65-F5344CB8AC3E}">
        <p14:creationId xmlns:p14="http://schemas.microsoft.com/office/powerpoint/2010/main" xmlns="" val="3212220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DISCUSSIE: Wat maakt een MIJN BLOK bruikbaar </a:t>
            </a:r>
            <a:endParaRPr lang="nl-NL" dirty="0"/>
          </a:p>
        </p:txBody>
      </p:sp>
      <p:sp>
        <p:nvSpPr>
          <p:cNvPr id="3" name="Content Placeholder 2"/>
          <p:cNvSpPr>
            <a:spLocks noGrp="1"/>
          </p:cNvSpPr>
          <p:nvPr>
            <p:ph idx="1"/>
          </p:nvPr>
        </p:nvSpPr>
        <p:spPr>
          <a:xfrm>
            <a:off x="457199" y="1524318"/>
            <a:ext cx="8245474" cy="4373563"/>
          </a:xfrm>
        </p:spPr>
        <p:txBody>
          <a:bodyPr>
            <a:normAutofit fontScale="70000" lnSpcReduction="20000"/>
          </a:bodyPr>
          <a:lstStyle/>
          <a:p>
            <a:r>
              <a:rPr lang="nl-NL" sz="2800" dirty="0" smtClean="0"/>
              <a:t>Opmerking: Als je mijn blokken met input en output parameters maakt, maak je ze veel bruikbaarder, maar je moet wel uitkijken dat je het mijn blok niet te ingewikkeld te maakt.</a:t>
            </a:r>
            <a:endParaRPr lang="nl-NL" sz="2600" dirty="0" smtClean="0"/>
          </a:p>
          <a:p>
            <a:r>
              <a:rPr lang="nl-NL" sz="2600" dirty="0" smtClean="0">
                <a:solidFill>
                  <a:srgbClr val="0070C0"/>
                </a:solidFill>
              </a:rPr>
              <a:t>vraag: </a:t>
            </a:r>
            <a:r>
              <a:rPr lang="nl-NL" sz="1800" b="0" dirty="0" smtClean="0"/>
              <a:t>kijk naar de lijst van de drie mijn blokken hieronder.  Welke denk je dat voor een team het meest bruikbaar zijn?</a:t>
            </a:r>
          </a:p>
          <a:p>
            <a:r>
              <a:rPr lang="nl-NL" sz="1800" b="0" dirty="0" smtClean="0"/>
              <a:t>1) Move2Inches (verplaatst de robot twee inches).</a:t>
            </a:r>
          </a:p>
          <a:p>
            <a:r>
              <a:rPr lang="nl-NL" sz="1800" b="0" dirty="0" smtClean="0"/>
              <a:t>2) </a:t>
            </a:r>
            <a:r>
              <a:rPr lang="nl-NL" sz="1800" b="0" dirty="0" err="1" smtClean="0"/>
              <a:t>MoveInches</a:t>
            </a:r>
            <a:r>
              <a:rPr lang="nl-NL" sz="1800" b="0" dirty="0" smtClean="0"/>
              <a:t> met input van aantal inches en vermogen.</a:t>
            </a:r>
          </a:p>
          <a:p>
            <a:r>
              <a:rPr lang="nl-NL" sz="1800" b="0" dirty="0" smtClean="0"/>
              <a:t>3) </a:t>
            </a:r>
            <a:r>
              <a:rPr lang="nl-NL" sz="1800" b="0" dirty="0" err="1" smtClean="0"/>
              <a:t>MoveInches</a:t>
            </a:r>
            <a:r>
              <a:rPr lang="nl-NL" sz="1800" b="0" dirty="0" smtClean="0"/>
              <a:t> met input van aantal inches, vermogen, hoek, vrijloop/remmen enz.</a:t>
            </a:r>
          </a:p>
          <a:p>
            <a:endParaRPr lang="nl-NL" sz="1800" b="0" dirty="0" smtClean="0"/>
          </a:p>
          <a:p>
            <a:r>
              <a:rPr lang="nl-NL" sz="2600" dirty="0" smtClean="0">
                <a:solidFill>
                  <a:srgbClr val="0070C0"/>
                </a:solidFill>
              </a:rPr>
              <a:t>antwoord: </a:t>
            </a:r>
          </a:p>
          <a:p>
            <a:r>
              <a:rPr lang="nl-NL" sz="1800" b="0" dirty="0" smtClean="0"/>
              <a:t>Move2Inches zal misschien vaak gebruikt worden maar je moet andere mijn blokken maken voor andere afstanden. Dit zal later moeilijk worden om te updaten of te maken.</a:t>
            </a:r>
          </a:p>
          <a:p>
            <a:r>
              <a:rPr lang="nl-NL" sz="1800" b="0" dirty="0" err="1" smtClean="0"/>
              <a:t>MoveInches</a:t>
            </a:r>
            <a:r>
              <a:rPr lang="nl-NL" sz="1800" b="0" dirty="0" smtClean="0"/>
              <a:t> met input van aantal inches, vermogen, hoek, vrijloop/remmen enz. Ziet er misschien wel bruikbaarder uit maar meeste van de input zullen nooit worden gebruikt in een missie.</a:t>
            </a:r>
          </a:p>
          <a:p>
            <a:r>
              <a:rPr lang="nl-NL" sz="1800" b="0" dirty="0" err="1" smtClean="0"/>
              <a:t>MoveInches</a:t>
            </a:r>
            <a:r>
              <a:rPr lang="nl-NL" sz="1800" b="0" dirty="0" smtClean="0"/>
              <a:t> met input van aantal inches en vermogen is waarschijnlijk de beste keus voor de meeste teams.</a:t>
            </a:r>
            <a:endParaRPr lang="nl-NL" b="0" dirty="0"/>
          </a:p>
        </p:txBody>
      </p:sp>
      <p:sp>
        <p:nvSpPr>
          <p:cNvPr id="4" name="Footer Placeholder 3"/>
          <p:cNvSpPr>
            <a:spLocks noGrp="1"/>
          </p:cNvSpPr>
          <p:nvPr>
            <p:ph type="ftr" sz="quarter" idx="11"/>
          </p:nvPr>
        </p:nvSpPr>
        <p:spPr/>
        <p:txBody>
          <a:bodyPr/>
          <a:lstStyle/>
          <a:p>
            <a:r>
              <a:rPr lang="en-US" smtClean="0"/>
              <a:t>© 2014 EV3Lessons.com (Last Edit 2/28/2015)</a:t>
            </a:r>
            <a:endParaRPr lang="en-US"/>
          </a:p>
        </p:txBody>
      </p:sp>
      <p:sp>
        <p:nvSpPr>
          <p:cNvPr id="5" name="Slide Number Placeholder 4"/>
          <p:cNvSpPr>
            <a:spLocks noGrp="1"/>
          </p:cNvSpPr>
          <p:nvPr>
            <p:ph type="sldNum" sz="quarter" idx="4"/>
          </p:nvPr>
        </p:nvSpPr>
        <p:spPr/>
        <p:txBody>
          <a:bodyPr/>
          <a:lstStyle/>
          <a:p>
            <a:fld id="{4DBC7FC8-25FB-FC45-8177-2B991DA6778C}" type="slidenum">
              <a:rPr lang="en-US" smtClean="0"/>
              <a:pPr/>
              <a:t>6</a:t>
            </a:fld>
            <a:endParaRPr lang="en-US"/>
          </a:p>
        </p:txBody>
      </p:sp>
    </p:spTree>
    <p:extLst>
      <p:ext uri="{BB962C8B-B14F-4D97-AF65-F5344CB8AC3E}">
        <p14:creationId xmlns:p14="http://schemas.microsoft.com/office/powerpoint/2010/main" xmlns="" val="3348887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NL" dirty="0" smtClean="0"/>
              <a:t>Samenvatting: HOE MAAK JE EEN MIJN BLOK</a:t>
            </a:r>
            <a:endParaRPr lang="nl-NL" dirty="0"/>
          </a:p>
        </p:txBody>
      </p:sp>
      <p:sp>
        <p:nvSpPr>
          <p:cNvPr id="3" name="Content Placeholder 2"/>
          <p:cNvSpPr>
            <a:spLocks noGrp="1"/>
          </p:cNvSpPr>
          <p:nvPr>
            <p:ph idx="1"/>
          </p:nvPr>
        </p:nvSpPr>
        <p:spPr>
          <a:xfrm>
            <a:off x="549563" y="1334715"/>
            <a:ext cx="3456709" cy="4754995"/>
          </a:xfrm>
        </p:spPr>
        <p:txBody>
          <a:bodyPr>
            <a:normAutofit/>
          </a:bodyPr>
          <a:lstStyle/>
          <a:p>
            <a:r>
              <a:rPr lang="nl-NL" dirty="0" smtClean="0">
                <a:solidFill>
                  <a:srgbClr val="008000"/>
                </a:solidFill>
              </a:rPr>
              <a:t>stap 1: </a:t>
            </a:r>
            <a:r>
              <a:rPr lang="nl-NL" dirty="0" smtClean="0"/>
              <a:t>selecteer de blokken die je denkt te hergebruiken. </a:t>
            </a:r>
            <a:br>
              <a:rPr lang="nl-NL" dirty="0" smtClean="0"/>
            </a:br>
            <a:r>
              <a:rPr lang="nl-NL" dirty="0" smtClean="0"/>
              <a:t>Ga naar Extra (</a:t>
            </a:r>
            <a:r>
              <a:rPr lang="nl-NL" dirty="0" smtClean="0">
                <a:solidFill>
                  <a:srgbClr val="008000"/>
                </a:solidFill>
              </a:rPr>
              <a:t>Tools)</a:t>
            </a:r>
            <a:r>
              <a:rPr lang="nl-NL" dirty="0" smtClean="0"/>
              <a:t> en kies mijn </a:t>
            </a:r>
            <a:r>
              <a:rPr lang="nl-NL" dirty="0" err="1" smtClean="0"/>
              <a:t>blok-bouwer</a:t>
            </a:r>
            <a:r>
              <a:rPr lang="nl-NL" dirty="0" smtClean="0"/>
              <a:t> </a:t>
            </a:r>
            <a:br>
              <a:rPr lang="nl-NL" dirty="0" smtClean="0"/>
            </a:br>
            <a:r>
              <a:rPr lang="nl-NL" dirty="0" smtClean="0"/>
              <a:t>(</a:t>
            </a:r>
            <a:r>
              <a:rPr lang="nl-NL" dirty="0" err="1" smtClean="0">
                <a:solidFill>
                  <a:srgbClr val="008000"/>
                </a:solidFill>
              </a:rPr>
              <a:t>my</a:t>
            </a:r>
            <a:r>
              <a:rPr lang="nl-NL" dirty="0" smtClean="0">
                <a:solidFill>
                  <a:srgbClr val="008000"/>
                </a:solidFill>
              </a:rPr>
              <a:t> </a:t>
            </a:r>
            <a:r>
              <a:rPr lang="nl-NL" dirty="0" err="1" smtClean="0">
                <a:solidFill>
                  <a:srgbClr val="008000"/>
                </a:solidFill>
              </a:rPr>
              <a:t>block</a:t>
            </a:r>
            <a:r>
              <a:rPr lang="nl-NL" dirty="0" smtClean="0">
                <a:solidFill>
                  <a:srgbClr val="008000"/>
                </a:solidFill>
              </a:rPr>
              <a:t> </a:t>
            </a:r>
            <a:r>
              <a:rPr lang="nl-NL" dirty="0" err="1" smtClean="0">
                <a:solidFill>
                  <a:srgbClr val="008000"/>
                </a:solidFill>
              </a:rPr>
              <a:t>builder</a:t>
            </a:r>
            <a:r>
              <a:rPr lang="nl-NL" dirty="0" smtClean="0">
                <a:solidFill>
                  <a:srgbClr val="008000"/>
                </a:solidFill>
              </a:rPr>
              <a:t>)</a:t>
            </a:r>
          </a:p>
          <a:p>
            <a:r>
              <a:rPr lang="nl-NL" dirty="0" smtClean="0">
                <a:solidFill>
                  <a:srgbClr val="FF6600"/>
                </a:solidFill>
              </a:rPr>
              <a:t>Stap 2: </a:t>
            </a:r>
            <a:r>
              <a:rPr lang="nl-NL" dirty="0" smtClean="0"/>
              <a:t>kies een naam en icoontje  en stel in- en output in.</a:t>
            </a:r>
            <a:endParaRPr lang="nl-NL" dirty="0" smtClean="0">
              <a:solidFill>
                <a:srgbClr val="008000"/>
              </a:solidFill>
            </a:endParaRPr>
          </a:p>
          <a:p>
            <a:r>
              <a:rPr lang="nl-NL" dirty="0" smtClean="0">
                <a:solidFill>
                  <a:srgbClr val="3366FF"/>
                </a:solidFill>
              </a:rPr>
              <a:t>Stap 3: </a:t>
            </a:r>
            <a:r>
              <a:rPr lang="nl-NL" dirty="0" smtClean="0"/>
              <a:t>je kan je mijn blok altijd gebruiken – het staat in het </a:t>
            </a:r>
            <a:r>
              <a:rPr lang="nl-NL" dirty="0" err="1" smtClean="0"/>
              <a:t>turquoise</a:t>
            </a:r>
            <a:r>
              <a:rPr lang="nl-NL" dirty="0" smtClean="0"/>
              <a:t> tabblad</a:t>
            </a:r>
          </a:p>
          <a:p>
            <a:endParaRPr lang="en-US" dirty="0"/>
          </a:p>
        </p:txBody>
      </p:sp>
      <p:pic>
        <p:nvPicPr>
          <p:cNvPr id="5" name="Picture 4" descr="Screen Shot 2014-08-08 at 7.12.49 PM.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63160" y="1334715"/>
            <a:ext cx="3085853" cy="2047935"/>
          </a:xfrm>
          <a:prstGeom prst="rect">
            <a:avLst/>
          </a:prstGeom>
        </p:spPr>
      </p:pic>
      <p:pic>
        <p:nvPicPr>
          <p:cNvPr id="7" name="Picture 6" descr="Screen Shot 2014-08-08 at 7.14.14 PM.png"/>
          <p:cNvPicPr>
            <a:picLocks noChangeAspect="1"/>
          </p:cNvPicPr>
          <p:nvPr/>
        </p:nvPicPr>
        <p:blipFill rotWithShape="1">
          <a:blip r:embed="rId4">
            <a:extLst>
              <a:ext uri="{28A0092B-C50C-407E-A947-70E740481C1C}">
                <a14:useLocalDpi xmlns:a14="http://schemas.microsoft.com/office/drawing/2010/main" xmlns="" val="0"/>
              </a:ext>
            </a:extLst>
          </a:blip>
          <a:srcRect l="2634"/>
          <a:stretch/>
        </p:blipFill>
        <p:spPr>
          <a:xfrm>
            <a:off x="4276439" y="3241878"/>
            <a:ext cx="2283721" cy="2066637"/>
          </a:xfrm>
          <a:prstGeom prst="rect">
            <a:avLst/>
          </a:prstGeom>
        </p:spPr>
      </p:pic>
      <p:cxnSp>
        <p:nvCxnSpPr>
          <p:cNvPr id="9" name="Straight Arrow Connector 8"/>
          <p:cNvCxnSpPr/>
          <p:nvPr/>
        </p:nvCxnSpPr>
        <p:spPr>
          <a:xfrm>
            <a:off x="2506433" y="2150533"/>
            <a:ext cx="2279713" cy="3123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2030103" y="4140200"/>
            <a:ext cx="1976169"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Footer Placeholder 13"/>
          <p:cNvSpPr>
            <a:spLocks noGrp="1"/>
          </p:cNvSpPr>
          <p:nvPr>
            <p:ph type="ftr" sz="quarter" idx="11"/>
          </p:nvPr>
        </p:nvSpPr>
        <p:spPr/>
        <p:txBody>
          <a:bodyPr/>
          <a:lstStyle/>
          <a:p>
            <a:r>
              <a:rPr lang="en-US" smtClean="0"/>
              <a:t>© 2014 EV3Lessons.com (Last Edit 2/28/2015)</a:t>
            </a:r>
            <a:endParaRPr lang="en-US"/>
          </a:p>
        </p:txBody>
      </p:sp>
      <p:sp>
        <p:nvSpPr>
          <p:cNvPr id="4" name="Slide Number Placeholder 3"/>
          <p:cNvSpPr>
            <a:spLocks noGrp="1"/>
          </p:cNvSpPr>
          <p:nvPr>
            <p:ph type="sldNum" sz="quarter" idx="4"/>
          </p:nvPr>
        </p:nvSpPr>
        <p:spPr/>
        <p:txBody>
          <a:bodyPr/>
          <a:lstStyle/>
          <a:p>
            <a:fld id="{4DBC7FC8-25FB-FC45-8177-2B991DA6778C}" type="slidenum">
              <a:rPr lang="en-US" smtClean="0"/>
              <a:pPr/>
              <a:t>7</a:t>
            </a:fld>
            <a:endParaRPr lang="en-US"/>
          </a:p>
        </p:txBody>
      </p:sp>
      <p:sp>
        <p:nvSpPr>
          <p:cNvPr id="15" name="TextBox 14"/>
          <p:cNvSpPr txBox="1"/>
          <p:nvPr/>
        </p:nvSpPr>
        <p:spPr>
          <a:xfrm>
            <a:off x="457200" y="5427133"/>
            <a:ext cx="7815720" cy="1200329"/>
          </a:xfrm>
          <a:prstGeom prst="rect">
            <a:avLst/>
          </a:prstGeom>
          <a:noFill/>
        </p:spPr>
        <p:txBody>
          <a:bodyPr wrap="square" rtlCol="0">
            <a:spAutoFit/>
          </a:bodyPr>
          <a:lstStyle/>
          <a:p>
            <a:pPr algn="ctr"/>
            <a:r>
              <a:rPr lang="nl-NL" b="1" dirty="0" smtClean="0">
                <a:solidFill>
                  <a:srgbClr val="FF0000"/>
                </a:solidFill>
              </a:rPr>
              <a:t>De volgende sheets laten stap voor stap het proces zien hoe je een mijn blok met in- en output maakt.</a:t>
            </a:r>
          </a:p>
          <a:p>
            <a:pPr algn="ctr"/>
            <a:r>
              <a:rPr lang="nl-NL" b="1" dirty="0" smtClean="0">
                <a:solidFill>
                  <a:srgbClr val="FF0000"/>
                </a:solidFill>
              </a:rPr>
              <a:t>De afbeeldingen zijn gemaakt met de </a:t>
            </a:r>
            <a:r>
              <a:rPr lang="nl-NL" b="1" dirty="0" err="1" smtClean="0">
                <a:solidFill>
                  <a:srgbClr val="FF0000"/>
                </a:solidFill>
              </a:rPr>
              <a:t>engelse</a:t>
            </a:r>
            <a:r>
              <a:rPr lang="nl-NL" b="1" dirty="0" smtClean="0">
                <a:solidFill>
                  <a:srgbClr val="FF0000"/>
                </a:solidFill>
              </a:rPr>
              <a:t> versie van het EV3 programma.</a:t>
            </a:r>
            <a:endParaRPr lang="nl-NL" dirty="0"/>
          </a:p>
        </p:txBody>
      </p:sp>
    </p:spTree>
    <p:extLst>
      <p:ext uri="{BB962C8B-B14F-4D97-AF65-F5344CB8AC3E}">
        <p14:creationId xmlns:p14="http://schemas.microsoft.com/office/powerpoint/2010/main" xmlns="" val="384086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SELECTEER DE BLOKKEN EN KIES MIJN-BLOK BOUWER IN HET MENU</a:t>
            </a:r>
            <a:endParaRPr lang="en-US" dirty="0"/>
          </a:p>
        </p:txBody>
      </p:sp>
      <p:grpSp>
        <p:nvGrpSpPr>
          <p:cNvPr id="9" name="Group 8"/>
          <p:cNvGrpSpPr/>
          <p:nvPr/>
        </p:nvGrpSpPr>
        <p:grpSpPr>
          <a:xfrm>
            <a:off x="3234267" y="1546998"/>
            <a:ext cx="5322535" cy="3989475"/>
            <a:chOff x="2165005" y="1546998"/>
            <a:chExt cx="6391797" cy="4766622"/>
          </a:xfrm>
        </p:grpSpPr>
        <p:pic>
          <p:nvPicPr>
            <p:cNvPr id="4" name="Picture 3" descr="Screen Shot 2015-02-19 at 1.25.40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65005" y="1546998"/>
              <a:ext cx="6391797" cy="4766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5057478" y="4263925"/>
              <a:ext cx="2823570" cy="127254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440458" y="2046219"/>
              <a:ext cx="2142092" cy="244506"/>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Footer Placeholder 2"/>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8</a:t>
            </a:fld>
            <a:endParaRPr lang="en-US" dirty="0"/>
          </a:p>
        </p:txBody>
      </p:sp>
      <p:sp>
        <p:nvSpPr>
          <p:cNvPr id="8" name="TextBox 7"/>
          <p:cNvSpPr txBox="1"/>
          <p:nvPr/>
        </p:nvSpPr>
        <p:spPr>
          <a:xfrm>
            <a:off x="249473" y="1524579"/>
            <a:ext cx="2688460" cy="3785652"/>
          </a:xfrm>
          <a:prstGeom prst="rect">
            <a:avLst/>
          </a:prstGeom>
          <a:noFill/>
        </p:spPr>
        <p:txBody>
          <a:bodyPr wrap="square" rtlCol="0">
            <a:spAutoFit/>
          </a:bodyPr>
          <a:lstStyle/>
          <a:p>
            <a:r>
              <a:rPr lang="nl-NL" sz="2000" dirty="0" smtClean="0">
                <a:solidFill>
                  <a:srgbClr val="FF0000"/>
                </a:solidFill>
              </a:rPr>
              <a:t>Opmerking: Selecteer de constante blokken niet.</a:t>
            </a:r>
          </a:p>
          <a:p>
            <a:endParaRPr lang="nl-NL" sz="2000" dirty="0" smtClean="0">
              <a:solidFill>
                <a:srgbClr val="0000FF"/>
              </a:solidFill>
            </a:endParaRPr>
          </a:p>
          <a:p>
            <a:r>
              <a:rPr lang="nl-NL" sz="2000" dirty="0" err="1" smtClean="0">
                <a:solidFill>
                  <a:srgbClr val="0000FF"/>
                </a:solidFill>
              </a:rPr>
              <a:t>Inputs</a:t>
            </a:r>
            <a:r>
              <a:rPr lang="nl-NL" sz="2000" dirty="0" smtClean="0">
                <a:solidFill>
                  <a:srgbClr val="0000FF"/>
                </a:solidFill>
              </a:rPr>
              <a:t>/</a:t>
            </a:r>
            <a:r>
              <a:rPr lang="nl-NL" sz="2000" dirty="0" err="1" smtClean="0">
                <a:solidFill>
                  <a:srgbClr val="0000FF"/>
                </a:solidFill>
              </a:rPr>
              <a:t>outputs</a:t>
            </a:r>
            <a:r>
              <a:rPr lang="nl-NL" sz="2000" dirty="0" smtClean="0">
                <a:solidFill>
                  <a:srgbClr val="0000FF"/>
                </a:solidFill>
              </a:rPr>
              <a:t> worden automatisch gemaakt op basis van de verbindingen die in en uit de geselecteerde blokken gaan. In dit voorbeeld krijg je 2 </a:t>
            </a:r>
            <a:r>
              <a:rPr lang="nl-NL" sz="2000" dirty="0" err="1" smtClean="0">
                <a:solidFill>
                  <a:srgbClr val="0000FF"/>
                </a:solidFill>
              </a:rPr>
              <a:t>inputs</a:t>
            </a:r>
            <a:r>
              <a:rPr lang="nl-NL" sz="2000" dirty="0" smtClean="0">
                <a:solidFill>
                  <a:srgbClr val="0000FF"/>
                </a:solidFill>
              </a:rPr>
              <a:t> en 0 </a:t>
            </a:r>
            <a:r>
              <a:rPr lang="nl-NL" sz="2000" dirty="0" err="1" smtClean="0">
                <a:solidFill>
                  <a:srgbClr val="0000FF"/>
                </a:solidFill>
              </a:rPr>
              <a:t>outputs</a:t>
            </a:r>
            <a:endParaRPr lang="nl-NL" sz="2000" dirty="0">
              <a:solidFill>
                <a:srgbClr val="0000FF"/>
              </a:solidFill>
            </a:endParaRPr>
          </a:p>
        </p:txBody>
      </p:sp>
    </p:spTree>
    <p:extLst>
      <p:ext uri="{BB962C8B-B14F-4D97-AF65-F5344CB8AC3E}">
        <p14:creationId xmlns:p14="http://schemas.microsoft.com/office/powerpoint/2010/main" xmlns="" val="630545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SELECTEER DE BLOKKEN EN KIES MIJN-BLOK BOUWER IN HET MENU</a:t>
            </a:r>
            <a:endParaRPr lang="en-US" dirty="0"/>
          </a:p>
        </p:txBody>
      </p:sp>
      <p:grpSp>
        <p:nvGrpSpPr>
          <p:cNvPr id="9" name="Group 8"/>
          <p:cNvGrpSpPr/>
          <p:nvPr/>
        </p:nvGrpSpPr>
        <p:grpSpPr>
          <a:xfrm>
            <a:off x="2165005" y="1546998"/>
            <a:ext cx="6391797" cy="4766622"/>
            <a:chOff x="2165005" y="1546998"/>
            <a:chExt cx="6391797" cy="4766622"/>
          </a:xfrm>
        </p:grpSpPr>
        <p:pic>
          <p:nvPicPr>
            <p:cNvPr id="4" name="Picture 3" descr="Screen Shot 2015-02-19 at 1.25.40 P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65005" y="1546998"/>
              <a:ext cx="6391797" cy="47666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ounded Rectangle 4"/>
            <p:cNvSpPr/>
            <p:nvPr/>
          </p:nvSpPr>
          <p:spPr>
            <a:xfrm>
              <a:off x="5057478" y="4263925"/>
              <a:ext cx="2823570" cy="1272548"/>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4440458" y="2046219"/>
              <a:ext cx="2142092" cy="244506"/>
            </a:xfrm>
            <a:prstGeom prst="roundRect">
              <a:avLst/>
            </a:prstGeom>
            <a:noFill/>
            <a:ln w="76200"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Footer Placeholder 2"/>
          <p:cNvSpPr>
            <a:spLocks noGrp="1"/>
          </p:cNvSpPr>
          <p:nvPr>
            <p:ph type="ftr" sz="quarter" idx="11"/>
          </p:nvPr>
        </p:nvSpPr>
        <p:spPr/>
        <p:txBody>
          <a:bodyPr/>
          <a:lstStyle/>
          <a:p>
            <a:r>
              <a:rPr lang="en-US" smtClean="0"/>
              <a:t>© 2014 EV3Lessons.com (Last Edit 2/28/2015)</a:t>
            </a:r>
            <a:endParaRPr lang="en-US"/>
          </a:p>
        </p:txBody>
      </p:sp>
      <p:sp>
        <p:nvSpPr>
          <p:cNvPr id="7" name="Slide Number Placeholder 6"/>
          <p:cNvSpPr>
            <a:spLocks noGrp="1"/>
          </p:cNvSpPr>
          <p:nvPr>
            <p:ph type="sldNum" sz="quarter" idx="4294967295"/>
          </p:nvPr>
        </p:nvSpPr>
        <p:spPr>
          <a:xfrm>
            <a:off x="8398042" y="6411595"/>
            <a:ext cx="497305" cy="365125"/>
          </a:xfrm>
          <a:prstGeom prst="rect">
            <a:avLst/>
          </a:prstGeom>
        </p:spPr>
        <p:txBody>
          <a:bodyPr/>
          <a:lstStyle/>
          <a:p>
            <a:fld id="{4DBC7FC8-25FB-FC45-8177-2B991DA6778C}" type="slidenum">
              <a:rPr lang="en-US" smtClean="0"/>
              <a:pPr/>
              <a:t>9</a:t>
            </a:fld>
            <a:endParaRPr lang="en-US" dirty="0"/>
          </a:p>
        </p:txBody>
      </p:sp>
      <p:sp>
        <p:nvSpPr>
          <p:cNvPr id="8" name="TextBox 7"/>
          <p:cNvSpPr txBox="1"/>
          <p:nvPr/>
        </p:nvSpPr>
        <p:spPr>
          <a:xfrm>
            <a:off x="215453" y="1694677"/>
            <a:ext cx="1939080" cy="3170099"/>
          </a:xfrm>
          <a:prstGeom prst="rect">
            <a:avLst/>
          </a:prstGeom>
          <a:noFill/>
        </p:spPr>
        <p:txBody>
          <a:bodyPr wrap="square" rtlCol="0">
            <a:spAutoFit/>
          </a:bodyPr>
          <a:lstStyle/>
          <a:p>
            <a:r>
              <a:rPr lang="nl-NL" sz="2000" dirty="0" smtClean="0">
                <a:solidFill>
                  <a:srgbClr val="0000FF"/>
                </a:solidFill>
              </a:rPr>
              <a:t>Je kunt parameters instellen voor de 2 </a:t>
            </a:r>
            <a:r>
              <a:rPr lang="nl-NL" sz="2000" dirty="0" err="1" smtClean="0">
                <a:solidFill>
                  <a:srgbClr val="0000FF"/>
                </a:solidFill>
              </a:rPr>
              <a:t>inputs</a:t>
            </a:r>
            <a:r>
              <a:rPr lang="nl-NL" sz="2000" dirty="0" smtClean="0">
                <a:solidFill>
                  <a:srgbClr val="0000FF"/>
                </a:solidFill>
              </a:rPr>
              <a:t> in de mijn blok bouwer.</a:t>
            </a:r>
          </a:p>
          <a:p>
            <a:r>
              <a:rPr lang="nl-NL" sz="2000" dirty="0" smtClean="0">
                <a:solidFill>
                  <a:srgbClr val="0000FF"/>
                </a:solidFill>
              </a:rPr>
              <a:t>Je kan meer in- en </a:t>
            </a:r>
            <a:r>
              <a:rPr lang="nl-NL" sz="2000" dirty="0" err="1" smtClean="0">
                <a:solidFill>
                  <a:srgbClr val="0000FF"/>
                </a:solidFill>
              </a:rPr>
              <a:t>outputs</a:t>
            </a:r>
            <a:r>
              <a:rPr lang="nl-NL" sz="2000" dirty="0" smtClean="0">
                <a:solidFill>
                  <a:srgbClr val="0000FF"/>
                </a:solidFill>
              </a:rPr>
              <a:t> toevoegen als dat nodig is.</a:t>
            </a:r>
            <a:endParaRPr lang="nl-NL" sz="2000" dirty="0">
              <a:solidFill>
                <a:srgbClr val="0000FF"/>
              </a:solidFill>
            </a:endParaRPr>
          </a:p>
        </p:txBody>
      </p:sp>
    </p:spTree>
    <p:extLst>
      <p:ext uri="{BB962C8B-B14F-4D97-AF65-F5344CB8AC3E}">
        <p14:creationId xmlns:p14="http://schemas.microsoft.com/office/powerpoint/2010/main" xmlns="" val="16038692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7314</TotalTime>
  <Words>906</Words>
  <Application>Microsoft Office PowerPoint</Application>
  <PresentationFormat>Diavoorstelling (4:3)</PresentationFormat>
  <Paragraphs>127</Paragraphs>
  <Slides>20</Slides>
  <Notes>4</Notes>
  <HiddenSlides>0</HiddenSlides>
  <MMClips>0</MMClips>
  <ScaleCrop>false</ScaleCrop>
  <HeadingPairs>
    <vt:vector size="4" baseType="variant">
      <vt:variant>
        <vt:lpstr>Thema</vt:lpstr>
      </vt:variant>
      <vt:variant>
        <vt:i4>1</vt:i4>
      </vt:variant>
      <vt:variant>
        <vt:lpstr>Diatitels</vt:lpstr>
      </vt:variant>
      <vt:variant>
        <vt:i4>20</vt:i4>
      </vt:variant>
    </vt:vector>
  </HeadingPairs>
  <TitlesOfParts>
    <vt:vector size="21" baseType="lpstr">
      <vt:lpstr>Essential</vt:lpstr>
      <vt:lpstr>Gevorderde programmeer les</vt:lpstr>
      <vt:lpstr>doelstellingen</vt:lpstr>
      <vt:lpstr>Wat is een mijn blok?</vt:lpstr>
      <vt:lpstr>WAAROM ZOU JE MOEITE DOEN?</vt:lpstr>
      <vt:lpstr>Wanneer gebruik je een mijn blok?</vt:lpstr>
      <vt:lpstr>DISCUSSIE: Wat maakt een MIJN BLOK bruikbaar </vt:lpstr>
      <vt:lpstr>Samenvatting: HOE MAAK JE EEN MIJN BLOK</vt:lpstr>
      <vt:lpstr>SELECTEER DE BLOKKEN EN KIES MIJN-BLOK BOUWER IN HET MENU</vt:lpstr>
      <vt:lpstr>SELECTEER DE BLOKKEN EN KIES MIJN-BLOK BOUWER IN HET MENU</vt:lpstr>
      <vt:lpstr>Dia 10</vt:lpstr>
      <vt:lpstr>Dia 11</vt:lpstr>
      <vt:lpstr>Dia 12</vt:lpstr>
      <vt:lpstr>Dia 13</vt:lpstr>
      <vt:lpstr>Dia 14</vt:lpstr>
      <vt:lpstr>Dia 15</vt:lpstr>
      <vt:lpstr>Dia 16</vt:lpstr>
      <vt:lpstr>Dia 17</vt:lpstr>
      <vt:lpstr>Dia 18</vt:lpstr>
      <vt:lpstr>Dia 19</vt:lpstr>
      <vt:lpstr>CREDITS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PROGRAMMING Lesson</dc:title>
  <dc:creator>Hulsen 2</dc:creator>
  <cp:lastModifiedBy>Hulsen 2</cp:lastModifiedBy>
  <cp:revision>14</cp:revision>
  <dcterms:created xsi:type="dcterms:W3CDTF">2014-08-07T02:19:13Z</dcterms:created>
  <dcterms:modified xsi:type="dcterms:W3CDTF">2015-03-17T20:22:52Z</dcterms:modified>
</cp:coreProperties>
</file>