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2" r:id="rId3"/>
    <p:sldId id="273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04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75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D27F7-9EF7-0C4F-894E-C435E4AB2EBC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CF79A-2C9E-0648-AE62-AEE9F847D3F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1041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F3520-AFFD-1446-A579-6C83B4D7BADC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CE7C3-15EF-3D4E-BBD6-8B736995B7E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21804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CE7C3-15EF-3D4E-BBD6-8B736995B7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946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CE7C3-15EF-3D4E-BBD6-8B736995B7E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580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6F29-63F4-465F-857C-8E93F7A7C9A5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7494" y="6423198"/>
            <a:ext cx="630621" cy="359760"/>
          </a:xfrm>
        </p:spPr>
        <p:txBody>
          <a:bodyPr/>
          <a:lstStyle/>
          <a:p>
            <a:fld id="{0E13C09E-B59A-4C4C-B0C6-9CF1867CD91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3838111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1877" y="4282839"/>
            <a:ext cx="8576373" cy="151152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4"/>
            <a:ext cx="7808976" cy="2903175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19" y="3352180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A2E2-EDBE-4C66-A3A2-B983D564FBE8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FCE2-5096-44BB-8026-3EA2CB27DE8B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92F0-BF07-4E30-A5AC-ACB8DD0F6189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3024-4592-4D68-86F0-30DCA12CD694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F4B0-32ED-4E20-B985-DD54D0CE8D1F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8BD9-8E58-4BDB-8198-989CEFFFB0F1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F8A6-2761-4ECE-95BF-6660C3A7D087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AC54-4DBD-4385-A64E-DCB4B4A74071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6459" y="6428532"/>
            <a:ext cx="630621" cy="359760"/>
          </a:xfrm>
        </p:spPr>
        <p:txBody>
          <a:bodyPr/>
          <a:lstStyle/>
          <a:p>
            <a:fld id="{0E13C09E-B59A-4C4C-B0C6-9CF1867CD91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5E3C-AC0A-47DE-9ED5-A42440C3B984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48AA-8197-4012-9B3C-B3C3EC78F045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BE98-F9BF-41D1-BEB6-797D8F8A1CD8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1240-C934-448C-8820-73342B13DB2D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9507-1DEC-4F9D-8995-26D2607E0A43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113B-E404-4E9D-80E6-FD698E309926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E0B7-9316-4E46-ADA1-65771947F012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B4E87BF-74E5-4951-A41A-3F98349FF44E}" type="datetime1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E13C09E-B59A-4C4C-B0C6-9CF1867CD91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527" y="2621315"/>
            <a:ext cx="8377324" cy="1602037"/>
          </a:xfrm>
        </p:spPr>
        <p:txBody>
          <a:bodyPr>
            <a:noAutofit/>
          </a:bodyPr>
          <a:lstStyle/>
          <a:p>
            <a:r>
              <a:rPr lang="nl-NL" sz="4000" dirty="0" smtClean="0"/>
              <a:t>Gevorderde programmeer les:</a:t>
            </a:r>
            <a:br>
              <a:rPr lang="nl-NL" sz="4000" dirty="0" smtClean="0"/>
            </a:br>
            <a:r>
              <a:rPr lang="nl-NL" sz="4000" dirty="0" smtClean="0"/>
              <a:t>Betrouwbaarheid robot verbeteren</a:t>
            </a:r>
            <a:endParaRPr lang="nl-NL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595" y="4897745"/>
            <a:ext cx="5326597" cy="1151697"/>
          </a:xfrm>
        </p:spPr>
        <p:txBody>
          <a:bodyPr/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93226" y="5403111"/>
            <a:ext cx="5081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Door: Droids Robotics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251" y="5773587"/>
            <a:ext cx="1117600" cy="393700"/>
          </a:xfrm>
          <a:prstGeom prst="rect">
            <a:avLst/>
          </a:prstGeom>
        </p:spPr>
      </p:pic>
      <p:pic>
        <p:nvPicPr>
          <p:cNvPr id="8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40" y="931696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roidslogo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4964247"/>
            <a:ext cx="1085195" cy="10851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6269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239" y="565623"/>
            <a:ext cx="6508377" cy="845704"/>
          </a:xfrm>
          <a:noFill/>
        </p:spPr>
        <p:txBody>
          <a:bodyPr>
            <a:normAutofit/>
          </a:bodyPr>
          <a:lstStyle/>
          <a:p>
            <a:r>
              <a:rPr lang="nl-NL" dirty="0" smtClean="0"/>
              <a:t>Vrijloop en </a:t>
            </a:r>
            <a:r>
              <a:rPr lang="nl-NL" dirty="0" err="1" smtClean="0"/>
              <a:t>reset</a:t>
            </a:r>
            <a:r>
              <a:rPr lang="nl-NL" dirty="0" smtClean="0"/>
              <a:t> gebruiken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71693" y="4671083"/>
            <a:ext cx="565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mtClean="0"/>
              <a:t>Dit is veel betrouwbaarder!</a:t>
            </a:r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668462" y="3297410"/>
            <a:ext cx="4478694" cy="46787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Afbeelding 7" descr="Motor vrijloop en reset.ev3p Diagr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37" y="2170752"/>
            <a:ext cx="8475538" cy="19087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7985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693" y="608372"/>
            <a:ext cx="6508377" cy="773108"/>
          </a:xfrm>
          <a:noFill/>
        </p:spPr>
        <p:txBody>
          <a:bodyPr>
            <a:normAutofit fontScale="90000"/>
          </a:bodyPr>
          <a:lstStyle/>
          <a:p>
            <a:r>
              <a:rPr lang="nl-NL" smtClean="0"/>
              <a:t>Andere factoren voor betrouwbaarheid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27462"/>
            <a:ext cx="8388778" cy="4098701"/>
          </a:xfrm>
        </p:spPr>
        <p:txBody>
          <a:bodyPr>
            <a:normAutofit fontScale="70000" lnSpcReduction="20000"/>
          </a:bodyPr>
          <a:lstStyle/>
          <a:p>
            <a:r>
              <a:rPr lang="nl-NL" b="1" dirty="0" smtClean="0"/>
              <a:t>Accu sterkte</a:t>
            </a:r>
          </a:p>
          <a:p>
            <a:pPr lvl="1"/>
            <a:r>
              <a:rPr lang="nl-NL" dirty="0" smtClean="0"/>
              <a:t>Als je de robot programmeert als de accusterkte laag is, dan zal de robot anders rijden als de accu helemaal opgeladen is.</a:t>
            </a:r>
          </a:p>
          <a:p>
            <a:pPr lvl="2"/>
            <a:r>
              <a:rPr lang="nl-NL" dirty="0" smtClean="0"/>
              <a:t>Motoren gedragen zich anders met een lage accusterkte.</a:t>
            </a:r>
          </a:p>
          <a:p>
            <a:pPr lvl="2"/>
            <a:r>
              <a:rPr lang="nl-NL" dirty="0" smtClean="0"/>
              <a:t>Als je sensoren gebruikt ben je niet afhankelijk van de accusterkte.</a:t>
            </a:r>
          </a:p>
          <a:p>
            <a:r>
              <a:rPr lang="nl-NL" b="1" dirty="0" smtClean="0"/>
              <a:t>LEGO onderdelen kunnen los komen te zitten</a:t>
            </a:r>
          </a:p>
          <a:p>
            <a:pPr lvl="1"/>
            <a:r>
              <a:rPr lang="nl-NL" dirty="0" smtClean="0"/>
              <a:t>Druk lego onderdelen goed aan voor een rit – als pinnetjes los komen te zitten kan een sensor bijvoorbeeld niet meer helemaal op dezelfde plaats zitten als in de vorige rit. </a:t>
            </a:r>
          </a:p>
          <a:p>
            <a:pPr lvl="1"/>
            <a:r>
              <a:rPr lang="nl-NL" dirty="0" smtClean="0"/>
              <a:t>Controleer of de kabels in de sensoren en motoren nog goed vast geklikt zitten.  Ze kunnen los komen!</a:t>
            </a:r>
          </a:p>
          <a:p>
            <a:r>
              <a:rPr lang="nl-NL" b="1" dirty="0" smtClean="0"/>
              <a:t>Motoren en sensoren matchen niet altijd:</a:t>
            </a:r>
          </a:p>
          <a:p>
            <a:pPr lvl="1"/>
            <a:r>
              <a:rPr lang="nl-NL" dirty="0" smtClean="0"/>
              <a:t>Sommige teams testen motoren, sensoren en wielen om er zeker van te zijn dat ze met elkaar matchen.</a:t>
            </a:r>
          </a:p>
          <a:p>
            <a:pPr lvl="1"/>
            <a:r>
              <a:rPr lang="nl-NL" dirty="0" smtClean="0"/>
              <a:t>Je zult nooit de perfecte match krijgen, daarom adviseren wij om andere technieken te gebruiken en te accepteren dat ze verschillend zijn.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971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77" y="2133600"/>
            <a:ext cx="8426173" cy="3992563"/>
          </a:xfrm>
        </p:spPr>
        <p:txBody>
          <a:bodyPr/>
          <a:lstStyle/>
          <a:p>
            <a:r>
              <a:rPr lang="en-US" dirty="0" err="1" smtClean="0"/>
              <a:t>Deze</a:t>
            </a:r>
            <a:r>
              <a:rPr lang="en-US" dirty="0" smtClean="0"/>
              <a:t> les is </a:t>
            </a:r>
            <a:r>
              <a:rPr lang="en-US" dirty="0" err="1" smtClean="0"/>
              <a:t>gemaakt</a:t>
            </a:r>
            <a:r>
              <a:rPr lang="en-US" dirty="0" smtClean="0"/>
              <a:t> door Sanjay en </a:t>
            </a:r>
            <a:r>
              <a:rPr lang="en-US" dirty="0" err="1" smtClean="0"/>
              <a:t>Arvind</a:t>
            </a:r>
            <a:r>
              <a:rPr lang="en-US" dirty="0" smtClean="0"/>
              <a:t> </a:t>
            </a:r>
            <a:r>
              <a:rPr lang="en-US" dirty="0" err="1" smtClean="0"/>
              <a:t>Seshan</a:t>
            </a:r>
            <a:r>
              <a:rPr lang="en-US" dirty="0" smtClean="0"/>
              <a:t> van Droids Robotics.</a:t>
            </a:r>
          </a:p>
          <a:p>
            <a:r>
              <a:rPr lang="en-US" dirty="0" smtClean="0"/>
              <a:t>Email: team@droidsrobotics.org</a:t>
            </a:r>
          </a:p>
          <a:p>
            <a:r>
              <a:rPr lang="en-US" smtClean="0"/>
              <a:t>Meer lessen op </a:t>
            </a:r>
            <a:r>
              <a:rPr lang="en-US" smtClean="0">
                <a:hlinkClick r:id="rId2"/>
              </a:rPr>
              <a:t>www.ev3lessons.com</a:t>
            </a:r>
            <a:endParaRPr lang="en-US" smtClean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199" y="5129120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Helvetica Neue"/>
              </a:rPr>
              <a:t> This work is licensed under a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889" y="4595349"/>
            <a:ext cx="2191186" cy="7718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8920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2917" y="519634"/>
            <a:ext cx="6597880" cy="826789"/>
          </a:xfrm>
          <a:noFill/>
        </p:spPr>
        <p:txBody>
          <a:bodyPr>
            <a:normAutofit/>
          </a:bodyPr>
          <a:lstStyle/>
          <a:p>
            <a:r>
              <a:rPr lang="nl-NL" dirty="0" smtClean="0"/>
              <a:t>Doelstellingen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751586" y="2000250"/>
            <a:ext cx="7076747" cy="3992563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nl-NL" smtClean="0"/>
              <a:t>Leren hoe je de robot betrouwbaarder kunt maken voor de First Lego League.</a:t>
            </a:r>
          </a:p>
          <a:p>
            <a:pPr marL="457200" indent="-457200">
              <a:buAutoNum type="arabicParenR"/>
            </a:pPr>
            <a:r>
              <a:rPr lang="nl-NL" smtClean="0"/>
              <a:t>Leren over problemen de je tegen kunt komen.</a:t>
            </a:r>
          </a:p>
          <a:p>
            <a:pPr marL="457200" indent="-457200">
              <a:buAutoNum type="arabicParenR"/>
            </a:pPr>
            <a:r>
              <a:rPr lang="nl-NL" smtClean="0"/>
              <a:t>Mogelijke oplossingen leren.</a:t>
            </a:r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231310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2917" y="519634"/>
            <a:ext cx="6597880" cy="826789"/>
          </a:xfrm>
          <a:noFill/>
        </p:spPr>
        <p:txBody>
          <a:bodyPr>
            <a:normAutofit/>
          </a:bodyPr>
          <a:lstStyle/>
          <a:p>
            <a:r>
              <a:rPr lang="nl-NL" smtClean="0"/>
              <a:t>Bron van de problemen</a:t>
            </a:r>
            <a:endParaRPr lang="nl-NL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096232805"/>
              </p:ext>
            </p:extLst>
          </p:nvPr>
        </p:nvGraphicFramePr>
        <p:xfrm>
          <a:off x="579749" y="1966966"/>
          <a:ext cx="819104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524"/>
                <a:gridCol w="4095524"/>
              </a:tblGrid>
              <a:tr h="370840">
                <a:tc>
                  <a:txBody>
                    <a:bodyPr/>
                    <a:lstStyle/>
                    <a:p>
                      <a:r>
                        <a:rPr lang="nl-NL" noProof="0" dirty="0" smtClean="0"/>
                        <a:t>Probleem</a:t>
                      </a:r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b="0" noProof="0" dirty="0" smtClean="0">
                          <a:solidFill>
                            <a:schemeClr val="tx1"/>
                          </a:solidFill>
                        </a:rPr>
                        <a:t>Uitlijning</a:t>
                      </a:r>
                      <a:r>
                        <a:rPr lang="nl-NL" b="0" baseline="0" noProof="0" dirty="0" smtClean="0">
                          <a:solidFill>
                            <a:schemeClr val="tx1"/>
                          </a:solidFill>
                        </a:rPr>
                        <a:t> in de basis varieert van rit tot rit.</a:t>
                      </a:r>
                      <a:endParaRPr lang="nl-NL" b="0" noProof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smtClean="0"/>
                        <a:t>Iedere rit is anders en missies werken soms</a:t>
                      </a:r>
                      <a:r>
                        <a:rPr lang="nl-NL" baseline="0" noProof="0" smtClean="0"/>
                        <a:t>.</a:t>
                      </a:r>
                      <a:endParaRPr lang="nl-NL" noProof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noProof="0" smtClean="0">
                          <a:solidFill>
                            <a:schemeClr val="tx1"/>
                          </a:solidFill>
                        </a:rPr>
                        <a:t>Robots rijden niet recht</a:t>
                      </a:r>
                      <a:r>
                        <a:rPr lang="nl-NL" b="0" baseline="0" noProof="0" smtClean="0">
                          <a:solidFill>
                            <a:schemeClr val="tx1"/>
                          </a:solidFill>
                        </a:rPr>
                        <a:t> over een langere afstand of draaien niet altijd precies hetzelfde.</a:t>
                      </a:r>
                      <a:endParaRPr lang="nl-NL" b="0" noProof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smtClean="0"/>
                        <a:t>Het is moeilijk om de exacte locatie van de robot te voorspellen</a:t>
                      </a:r>
                      <a:r>
                        <a:rPr lang="nl-NL" baseline="0" noProof="0" smtClean="0"/>
                        <a:t>.</a:t>
                      </a:r>
                      <a:endParaRPr lang="nl-NL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b="0" noProof="0" dirty="0" smtClean="0">
                          <a:solidFill>
                            <a:schemeClr val="tx1"/>
                          </a:solidFill>
                        </a:rPr>
                        <a:t>Fouten stapelen zich</a:t>
                      </a:r>
                      <a:r>
                        <a:rPr lang="nl-NL" b="0" baseline="0" noProof="0" dirty="0" smtClean="0">
                          <a:solidFill>
                            <a:schemeClr val="tx1"/>
                          </a:solidFill>
                        </a:rPr>
                        <a:t> op als je rijdt</a:t>
                      </a:r>
                      <a:r>
                        <a:rPr lang="nl-NL" b="0" noProof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smtClean="0"/>
                        <a:t>Lange missies</a:t>
                      </a:r>
                      <a:r>
                        <a:rPr lang="nl-NL" baseline="0" noProof="0" smtClean="0"/>
                        <a:t> mislukken waardoor het moeilijk is om missies ver van de basis op te lossen.</a:t>
                      </a:r>
                      <a:endParaRPr lang="nl-NL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b="0" noProof="0" dirty="0" smtClean="0">
                          <a:solidFill>
                            <a:schemeClr val="tx1"/>
                          </a:solidFill>
                        </a:rPr>
                        <a:t>Aanpassen motoren/hulpstukken</a:t>
                      </a:r>
                      <a:r>
                        <a:rPr lang="nl-NL" b="0" baseline="0" noProof="0" dirty="0" smtClean="0">
                          <a:solidFill>
                            <a:schemeClr val="tx1"/>
                          </a:solidFill>
                        </a:rPr>
                        <a:t> in de basis.</a:t>
                      </a:r>
                      <a:endParaRPr lang="nl-NL" b="0" noProof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smtClean="0"/>
                        <a:t>De eerste</a:t>
                      </a:r>
                      <a:r>
                        <a:rPr lang="nl-NL" baseline="0" noProof="0" smtClean="0"/>
                        <a:t> beweging als de robot de basis uitrijdt  kan iedere keer anders zijn.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aseline="0" noProof="0" smtClean="0"/>
                        <a:t>Hulpstukken werken niet altijd hetzelfde.</a:t>
                      </a:r>
                      <a:endParaRPr lang="nl-NL" noProof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b="0" noProof="0" dirty="0" smtClean="0">
                          <a:solidFill>
                            <a:schemeClr val="tx1"/>
                          </a:solidFill>
                        </a:rPr>
                        <a:t>De batterij</a:t>
                      </a:r>
                      <a:r>
                        <a:rPr lang="nl-NL" b="0" baseline="0" noProof="0" dirty="0" smtClean="0">
                          <a:solidFill>
                            <a:schemeClr val="tx1"/>
                          </a:solidFill>
                        </a:rPr>
                        <a:t>/accu sterkte heeft effect op de prestaties van de motor.</a:t>
                      </a:r>
                      <a:endParaRPr lang="nl-NL" b="0" noProof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 smtClean="0"/>
                        <a:t>Iets wat vandaag werkt kan morgen mislukken.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310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394" y="426720"/>
            <a:ext cx="8500365" cy="1099446"/>
          </a:xfrm>
          <a:noFill/>
        </p:spPr>
        <p:txBody>
          <a:bodyPr>
            <a:normAutofit/>
          </a:bodyPr>
          <a:lstStyle/>
          <a:p>
            <a:r>
              <a:rPr lang="nl-NL" dirty="0" smtClean="0"/>
              <a:t>Startpositie in de basis is essentieel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12" y="1902010"/>
            <a:ext cx="5717500" cy="4237184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r>
              <a:rPr lang="nl-NL" dirty="0" smtClean="0"/>
              <a:t>FLL teams moeten goed nadenken hoe ze de robot vanuit de basis starten.</a:t>
            </a:r>
          </a:p>
          <a:p>
            <a:pPr lvl="1"/>
            <a:r>
              <a:rPr lang="nl-NL" b="1" dirty="0" smtClean="0"/>
              <a:t>Sjabloon: </a:t>
            </a:r>
            <a:r>
              <a:rPr lang="nl-NL" dirty="0" smtClean="0"/>
              <a:t>gebruik een LEGO liniaal/muur waar je de robot in de basis recht tegenaan kunt zetten.</a:t>
            </a:r>
          </a:p>
          <a:p>
            <a:pPr lvl="1"/>
            <a:r>
              <a:rPr lang="nl-NL" b="1" dirty="0" smtClean="0"/>
              <a:t>Iedere rit dezelfde startpositie: </a:t>
            </a:r>
            <a:r>
              <a:rPr lang="nl-NL" dirty="0" smtClean="0"/>
              <a:t>kies één plek waar je de robot start, onafhankelijk van de missies die je gaat uitvoeren.</a:t>
            </a:r>
          </a:p>
          <a:p>
            <a:pPr lvl="1"/>
            <a:r>
              <a:rPr lang="nl-NL" b="1" dirty="0" smtClean="0"/>
              <a:t>Streepjes: </a:t>
            </a:r>
            <a:r>
              <a:rPr lang="nl-NL" dirty="0" smtClean="0"/>
              <a:t>Gebruik de streepjes in de basis om een startplek te kiezen voor iedere rit.</a:t>
            </a:r>
          </a:p>
          <a:p>
            <a:pPr lvl="1"/>
            <a:r>
              <a:rPr lang="nl-NL" b="1" dirty="0" smtClean="0"/>
              <a:t>Woorden: </a:t>
            </a:r>
            <a:r>
              <a:rPr lang="nl-NL" dirty="0" smtClean="0"/>
              <a:t>In de basis staan woorden. Als je niet in de buurt start van een streepje, kun je een woord of letter pakken om de robot langs klaar te zetten.	</a:t>
            </a:r>
          </a:p>
          <a:p>
            <a:r>
              <a:rPr lang="nl-NL" dirty="0" smtClean="0"/>
              <a:t>Nog beter, probeer een manier te vinden om je robot uit te lijnen door andere technieken te gebruiken. (zie volgende pagina’s)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4812" y="6324790"/>
            <a:ext cx="6007100" cy="365125"/>
          </a:xfrm>
        </p:spPr>
        <p:txBody>
          <a:bodyPr/>
          <a:lstStyle/>
          <a:p>
            <a:r>
              <a:rPr lang="en-US" dirty="0" smtClean="0"/>
              <a:t>© 2015, EV3Lessons.com, (last edit 1/21/2015)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 rot="16200000">
            <a:off x="6745976" y="2348753"/>
            <a:ext cx="2062660" cy="2080962"/>
            <a:chOff x="6996922" y="2305921"/>
            <a:chExt cx="2062660" cy="2080962"/>
          </a:xfrm>
        </p:grpSpPr>
        <p:sp>
          <p:nvSpPr>
            <p:cNvPr id="14" name="Rectangle 13"/>
            <p:cNvSpPr/>
            <p:nvPr/>
          </p:nvSpPr>
          <p:spPr>
            <a:xfrm>
              <a:off x="7218332" y="2437400"/>
              <a:ext cx="1793706" cy="1949482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5400000">
              <a:off x="7374307" y="2381700"/>
              <a:ext cx="768731" cy="980312"/>
            </a:xfrm>
            <a:prstGeom prst="rtTriangle">
              <a:avLst/>
            </a:prstGeom>
            <a:solidFill>
              <a:srgbClr val="FFFFFF"/>
            </a:solidFill>
            <a:ln w="38100" cmpd="sng"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 rot="19027525">
              <a:off x="7678581" y="2905314"/>
              <a:ext cx="674712" cy="701814"/>
              <a:chOff x="7631605" y="3030052"/>
              <a:chExt cx="674712" cy="701814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7765298" y="3030052"/>
                <a:ext cx="412218" cy="7018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631605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94907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996922" y="2429411"/>
              <a:ext cx="1153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Gebruik</a:t>
              </a:r>
              <a:r>
                <a:rPr lang="en-US" sz="1200" dirty="0" smtClean="0"/>
                <a:t> </a:t>
              </a:r>
            </a:p>
            <a:p>
              <a:pPr algn="ctr"/>
              <a:r>
                <a:rPr lang="en-US" sz="1200" dirty="0" err="1" smtClean="0"/>
                <a:t>sjabloon</a:t>
              </a:r>
              <a:r>
                <a:rPr lang="en-US" sz="1200" dirty="0" smtClean="0"/>
                <a:t>   </a:t>
              </a:r>
              <a:endParaRPr lang="en-US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30259" y="2305921"/>
              <a:ext cx="1929323" cy="1326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6182844" y="3351395"/>
              <a:ext cx="1982902" cy="8807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8248829" y="3662395"/>
              <a:ext cx="617733" cy="593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 rot="16200000">
            <a:off x="6996165" y="4635759"/>
            <a:ext cx="1793706" cy="194948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7710640" y="4773606"/>
            <a:ext cx="674712" cy="701814"/>
            <a:chOff x="7631605" y="3030052"/>
            <a:chExt cx="674712" cy="701814"/>
          </a:xfrm>
        </p:grpSpPr>
        <p:sp>
          <p:nvSpPr>
            <p:cNvPr id="29" name="Rounded Rectangle 28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841314" y="6053468"/>
            <a:ext cx="9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Gebruik</a:t>
            </a:r>
            <a:r>
              <a:rPr lang="en-US" sz="1200" dirty="0" smtClean="0"/>
              <a:t> </a:t>
            </a:r>
            <a:r>
              <a:rPr lang="en-US" sz="1200" dirty="0" err="1" smtClean="0"/>
              <a:t>streepjes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 rot="16200000">
            <a:off x="5888475" y="5564427"/>
            <a:ext cx="1929323" cy="1326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84858" y="6507353"/>
            <a:ext cx="1982902" cy="880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7097019" y="471364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260560" y="472122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412960" y="470652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572508" y="472122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736049" y="472880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888449" y="471410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047997" y="472880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211538" y="473638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363938" y="4721686"/>
            <a:ext cx="0" cy="121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406092" y="1902009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366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487680"/>
            <a:ext cx="8399919" cy="998220"/>
          </a:xfrm>
          <a:noFill/>
        </p:spPr>
        <p:txBody>
          <a:bodyPr>
            <a:normAutofit fontScale="90000"/>
          </a:bodyPr>
          <a:lstStyle/>
          <a:p>
            <a:r>
              <a:rPr lang="nl-NL" smtClean="0"/>
              <a:t>De robot rijdt niet recht &amp; fouten stapelen zich op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399919" cy="1176729"/>
          </a:xfrm>
        </p:spPr>
        <p:txBody>
          <a:bodyPr>
            <a:normAutofit fontScale="70000" lnSpcReduction="20000"/>
          </a:bodyPr>
          <a:lstStyle/>
          <a:p>
            <a:r>
              <a:rPr lang="nl-NL" dirty="0" smtClean="0"/>
              <a:t>Op het moment dat je robot naar de andere kant van de tafel gereden is, is hij niet meer in de goede positie.</a:t>
            </a:r>
          </a:p>
          <a:p>
            <a:r>
              <a:rPr lang="nl-NL" dirty="0" smtClean="0"/>
              <a:t>Oplossing: Gebruik meerdere keren tijdens de rit uitlijntechnieken voor een betere betrouwbaarheid. (zie volgende pagina)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5136764">
            <a:off x="791013" y="3734291"/>
            <a:ext cx="674712" cy="701814"/>
            <a:chOff x="7631605" y="3030052"/>
            <a:chExt cx="674712" cy="701814"/>
          </a:xfrm>
        </p:grpSpPr>
        <p:sp>
          <p:nvSpPr>
            <p:cNvPr id="6" name="Rounded Rectangle 5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>
            <a:stCxn id="6" idx="2"/>
          </p:cNvCxnSpPr>
          <p:nvPr/>
        </p:nvCxnSpPr>
        <p:spPr>
          <a:xfrm flipV="1">
            <a:off x="778677" y="3553628"/>
            <a:ext cx="6351582" cy="560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16404" y="3744144"/>
            <a:ext cx="1187198" cy="63769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Missie</a:t>
            </a:r>
            <a:r>
              <a:rPr lang="en-US" dirty="0" smtClean="0"/>
              <a:t> model 1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 rot="5136764">
            <a:off x="834104" y="4726338"/>
            <a:ext cx="674712" cy="701814"/>
            <a:chOff x="7631605" y="3030052"/>
            <a:chExt cx="674712" cy="701814"/>
          </a:xfrm>
        </p:grpSpPr>
        <p:sp>
          <p:nvSpPr>
            <p:cNvPr id="14" name="Rounded Rectangle 13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>
            <a:stCxn id="14" idx="2"/>
          </p:cNvCxnSpPr>
          <p:nvPr/>
        </p:nvCxnSpPr>
        <p:spPr>
          <a:xfrm flipV="1">
            <a:off x="821768" y="4545675"/>
            <a:ext cx="6351582" cy="560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21469" y="4736191"/>
            <a:ext cx="1187198" cy="63769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Missie</a:t>
            </a:r>
            <a:r>
              <a:rPr lang="en-US" dirty="0" smtClean="0"/>
              <a:t> model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101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77" y="576922"/>
            <a:ext cx="7586624" cy="693112"/>
          </a:xfrm>
          <a:noFill/>
        </p:spPr>
        <p:txBody>
          <a:bodyPr>
            <a:normAutofit fontScale="90000"/>
          </a:bodyPr>
          <a:lstStyle/>
          <a:p>
            <a:r>
              <a:rPr lang="nl-NL" dirty="0" smtClean="0"/>
              <a:t>Waar ben je op de tafel?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71579"/>
            <a:ext cx="5724713" cy="4073734"/>
          </a:xfrm>
        </p:spPr>
        <p:txBody>
          <a:bodyPr>
            <a:normAutofit fontScale="77500" lnSpcReduction="20000"/>
          </a:bodyPr>
          <a:lstStyle/>
          <a:p>
            <a:r>
              <a:rPr lang="nl-NL" dirty="0" smtClean="0"/>
              <a:t>Overweeg uitlijnstrategieën die vaak gebruikt worden:</a:t>
            </a:r>
          </a:p>
          <a:p>
            <a:pPr lvl="1"/>
            <a:r>
              <a:rPr lang="nl-NL" b="1" dirty="0" smtClean="0"/>
              <a:t>Rechtzetten tegen muren </a:t>
            </a:r>
            <a:r>
              <a:rPr lang="nl-NL" dirty="0" smtClean="0"/>
              <a:t>– Rij achteruit tegen de muur om de robot recht te zetten (Opmerking: De robot kan vast komen te zitten. Lees de geavanceerde lessen om dit op te lossen)</a:t>
            </a:r>
          </a:p>
          <a:p>
            <a:pPr lvl="1"/>
            <a:r>
              <a:rPr lang="nl-NL" b="1" dirty="0" smtClean="0"/>
              <a:t>Uitlijnen/rechtzetten op lijnen </a:t>
            </a:r>
            <a:r>
              <a:rPr lang="nl-NL" dirty="0" smtClean="0"/>
              <a:t>– Als je schuin rijdt, kun je de robot rechtzetten op ieder moment als je bij een lijn bent. </a:t>
            </a:r>
            <a:r>
              <a:rPr lang="nl-NL" dirty="0" smtClean="0">
                <a:solidFill>
                  <a:srgbClr val="FF0000"/>
                </a:solidFill>
              </a:rPr>
              <a:t>(zie geavanceerde lessen)</a:t>
            </a:r>
          </a:p>
          <a:p>
            <a:pPr lvl="1"/>
            <a:r>
              <a:rPr lang="nl-NL" b="1" dirty="0" smtClean="0"/>
              <a:t>Rij tot een lijn</a:t>
            </a:r>
            <a:r>
              <a:rPr lang="nl-NL" dirty="0" smtClean="0"/>
              <a:t>– rij tot een lijn zodat je weet waar je op de mat bent. </a:t>
            </a:r>
            <a:r>
              <a:rPr lang="nl-NL" dirty="0" smtClean="0">
                <a:solidFill>
                  <a:srgbClr val="FF0000"/>
                </a:solidFill>
              </a:rPr>
              <a:t>(zie basis lessen)</a:t>
            </a:r>
          </a:p>
          <a:p>
            <a:pPr lvl="1"/>
            <a:r>
              <a:rPr lang="nl-NL" b="1" dirty="0" smtClean="0"/>
              <a:t>Rechtzetten tegen een missie model </a:t>
            </a:r>
            <a:r>
              <a:rPr lang="nl-NL" dirty="0" smtClean="0"/>
              <a:t>– Je kunt je robot rechtzetten tegen de missie modellen die vast geplakt zijn op de mat.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965576" y="4311234"/>
            <a:ext cx="1861911" cy="11139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09201" y="5381705"/>
            <a:ext cx="1187198" cy="534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Missie model</a:t>
            </a:r>
            <a:endParaRPr lang="nl-NL" dirty="0"/>
          </a:p>
        </p:txBody>
      </p:sp>
      <p:grpSp>
        <p:nvGrpSpPr>
          <p:cNvPr id="13" name="Group 12"/>
          <p:cNvGrpSpPr/>
          <p:nvPr/>
        </p:nvGrpSpPr>
        <p:grpSpPr>
          <a:xfrm rot="20696983">
            <a:off x="7631605" y="3498023"/>
            <a:ext cx="674712" cy="701814"/>
            <a:chOff x="7631605" y="3030052"/>
            <a:chExt cx="674712" cy="701814"/>
          </a:xfrm>
        </p:grpSpPr>
        <p:sp>
          <p:nvSpPr>
            <p:cNvPr id="10" name="Rounded Rectangle 9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7833891" y="4679891"/>
            <a:ext cx="674712" cy="701814"/>
            <a:chOff x="7631605" y="3030052"/>
            <a:chExt cx="674712" cy="701814"/>
          </a:xfrm>
        </p:grpSpPr>
        <p:sp>
          <p:nvSpPr>
            <p:cNvPr id="15" name="Rounded Rectangle 14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7299244" y="2991159"/>
            <a:ext cx="1483679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8156834" y="2423515"/>
            <a:ext cx="1202134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 rot="10800000">
            <a:off x="7727475" y="2274633"/>
            <a:ext cx="674712" cy="701814"/>
            <a:chOff x="7631605" y="3030052"/>
            <a:chExt cx="674712" cy="701814"/>
          </a:xfrm>
        </p:grpSpPr>
        <p:sp>
          <p:nvSpPr>
            <p:cNvPr id="21" name="Rounded Rectangle 20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649288" y="2274633"/>
            <a:ext cx="959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Rechtzetten tegen muren</a:t>
            </a:r>
            <a:endParaRPr lang="nl-NL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515100" y="3537511"/>
            <a:ext cx="104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Rechtzetten op een gekleurde lijn</a:t>
            </a:r>
            <a:endParaRPr lang="nl-NL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515101" y="4861235"/>
            <a:ext cx="109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Rechtzetten tegen een missiemodel</a:t>
            </a:r>
            <a:endParaRPr lang="nl-NL" sz="12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315057" y="1475634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712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327" y="581462"/>
            <a:ext cx="7308099" cy="837929"/>
          </a:xfrm>
          <a:noFill/>
        </p:spPr>
        <p:txBody>
          <a:bodyPr>
            <a:normAutofit fontScale="90000"/>
          </a:bodyPr>
          <a:lstStyle/>
          <a:p>
            <a:r>
              <a:rPr lang="nl-NL" dirty="0" smtClean="0"/>
              <a:t>Hulpstukken aanpassen in de basis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86484"/>
            <a:ext cx="8266227" cy="3916363"/>
          </a:xfrm>
        </p:spPr>
        <p:txBody>
          <a:bodyPr>
            <a:normAutofit fontScale="92500" lnSpcReduction="20000"/>
          </a:bodyPr>
          <a:lstStyle/>
          <a:p>
            <a:r>
              <a:rPr lang="nl-NL" dirty="0" smtClean="0"/>
              <a:t>Net zoals de robot, moet je ook de hulpstukken op dezelfde wijze instellen om de betrouwbaarheid te verbeteren.</a:t>
            </a:r>
          </a:p>
          <a:p>
            <a:pPr lvl="1"/>
            <a:r>
              <a:rPr lang="nl-NL" dirty="0" smtClean="0"/>
              <a:t>Sjablonen die er voor zorgen dat de arm maar tot een bepaalde hoogte kan bewegen. </a:t>
            </a:r>
          </a:p>
          <a:p>
            <a:pPr lvl="2"/>
            <a:r>
              <a:rPr lang="nl-NL" dirty="0" smtClean="0"/>
              <a:t>In Senior </a:t>
            </a:r>
            <a:r>
              <a:rPr lang="nl-NL" dirty="0" err="1" smtClean="0"/>
              <a:t>Solutions</a:t>
            </a:r>
            <a:r>
              <a:rPr lang="nl-NL" dirty="0" smtClean="0"/>
              <a:t>, gebruikten we een sjabloon om er zeker van te zijn dat de arm altijd op de juiste hoogte startte om het pillendoosje op te pakken.</a:t>
            </a:r>
          </a:p>
          <a:p>
            <a:pPr lvl="1"/>
            <a:r>
              <a:rPr lang="nl-NL" dirty="0" smtClean="0"/>
              <a:t>Aanwijzers op de robot (bv een gekeurde pin) kunnen je helpen herinneren in welke positie de robotarm moet staan.</a:t>
            </a:r>
          </a:p>
          <a:p>
            <a:pPr lvl="2"/>
            <a:r>
              <a:rPr lang="nl-NL" dirty="0" smtClean="0"/>
              <a:t>In </a:t>
            </a:r>
            <a:r>
              <a:rPr lang="nl-NL" dirty="0" err="1" smtClean="0"/>
              <a:t>Food</a:t>
            </a:r>
            <a:r>
              <a:rPr lang="nl-NL" dirty="0" smtClean="0"/>
              <a:t> Factor, we gebruikten we een rood pinnetje om te onthouden hoe ver de arm teruggezet moest worden.</a:t>
            </a:r>
          </a:p>
          <a:p>
            <a:pPr lvl="1"/>
            <a:r>
              <a:rPr lang="nl-NL" dirty="0" smtClean="0"/>
              <a:t>Je kunt een tastsensor gebruiken om te startpositie van het hulpstuk in de basis in te stellen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320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774" y="573286"/>
            <a:ext cx="6508377" cy="715390"/>
          </a:xfrm>
          <a:noFill/>
        </p:spPr>
        <p:txBody>
          <a:bodyPr>
            <a:normAutofit fontScale="90000"/>
          </a:bodyPr>
          <a:lstStyle/>
          <a:p>
            <a:r>
              <a:rPr lang="nl-NL" dirty="0" smtClean="0"/>
              <a:t>Motoren aanpassen in de basis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661" y="1708500"/>
            <a:ext cx="4968482" cy="4146550"/>
          </a:xfrm>
        </p:spPr>
        <p:txBody>
          <a:bodyPr>
            <a:normAutofit fontScale="92500" lnSpcReduction="20000"/>
          </a:bodyPr>
          <a:lstStyle/>
          <a:p>
            <a:r>
              <a:rPr lang="nl-NL" dirty="0" smtClean="0"/>
              <a:t>Hulpstukken of wielen bewegen</a:t>
            </a:r>
          </a:p>
          <a:p>
            <a:pPr lvl="1"/>
            <a:r>
              <a:rPr lang="nl-NL" dirty="0" smtClean="0"/>
              <a:t>Als het programma is gestopt kun je de wielen en hulpstukken makkelijk bewegen zonder dat dit invloed heeft.</a:t>
            </a:r>
          </a:p>
          <a:p>
            <a:pPr lvl="1"/>
            <a:r>
              <a:rPr lang="nl-NL" dirty="0" smtClean="0"/>
              <a:t>Als een programma draaiend is, zijn er een aantal stappen.</a:t>
            </a:r>
          </a:p>
          <a:p>
            <a:pPr marL="800100" lvl="2" indent="-342900">
              <a:buFont typeface="+mj-lt"/>
              <a:buAutoNum type="arabicPeriod"/>
            </a:pPr>
            <a:r>
              <a:rPr lang="nl-NL" dirty="0" smtClean="0"/>
              <a:t>Je moet de motors in de vrijloop modus zetten.</a:t>
            </a:r>
          </a:p>
          <a:p>
            <a:pPr marL="800100" lvl="2" indent="-342900">
              <a:buFont typeface="+mj-lt"/>
              <a:buAutoNum type="arabicPeriod"/>
            </a:pPr>
            <a:r>
              <a:rPr lang="nl-NL" dirty="0" smtClean="0"/>
              <a:t>Als je motoren beweegt in vrijloop modus, dan bewegen ze terug naar de oorspronkelijk positie!</a:t>
            </a:r>
          </a:p>
          <a:p>
            <a:pPr lvl="3"/>
            <a:r>
              <a:rPr lang="nl-NL" dirty="0" smtClean="0"/>
              <a:t>Je moet de motor </a:t>
            </a:r>
            <a:r>
              <a:rPr lang="nl-NL" dirty="0" err="1" smtClean="0"/>
              <a:t>resetten</a:t>
            </a:r>
            <a:r>
              <a:rPr lang="nl-NL" dirty="0" smtClean="0"/>
              <a:t> na de aanpassing en voordat je de rit start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pic>
        <p:nvPicPr>
          <p:cNvPr id="5" name="Picture 4" descr="Screen Shot 2014-11-04 at 12.56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65" y="2397222"/>
            <a:ext cx="3308886" cy="1581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93065" y="1708500"/>
            <a:ext cx="3308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1) </a:t>
            </a:r>
            <a:r>
              <a:rPr lang="nl-NL" sz="1400" dirty="0" smtClean="0"/>
              <a:t>Zet alle motoren die je gebruikt in vrijloop , zodat je de motoren met de hand kunt bewegen en aanpassen</a:t>
            </a:r>
            <a:endParaRPr lang="nl-NL" sz="1400" dirty="0">
              <a:solidFill>
                <a:srgbClr val="FF0000"/>
              </a:solidFill>
            </a:endParaRPr>
          </a:p>
        </p:txBody>
      </p:sp>
      <p:pic>
        <p:nvPicPr>
          <p:cNvPr id="10" name="Picture 9" descr="Screen Shot 2014-11-04 at 12.58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65" y="4973191"/>
            <a:ext cx="3124739" cy="14029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93065" y="4398054"/>
            <a:ext cx="3308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2) </a:t>
            </a:r>
            <a:r>
              <a:rPr lang="nl-NL" sz="1400" dirty="0" smtClean="0"/>
              <a:t>Nu moet je de motoren </a:t>
            </a:r>
            <a:r>
              <a:rPr lang="nl-NL" sz="1400" dirty="0" err="1" smtClean="0"/>
              <a:t>resetten</a:t>
            </a:r>
            <a:r>
              <a:rPr lang="nl-NL" sz="1400" dirty="0" smtClean="0"/>
              <a:t>.</a:t>
            </a:r>
            <a:endParaRPr lang="nl-NL" sz="14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447963" y="1381343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474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279" y="474606"/>
            <a:ext cx="6508377" cy="845704"/>
          </a:xfrm>
          <a:noFill/>
        </p:spPr>
        <p:txBody>
          <a:bodyPr>
            <a:normAutofit/>
          </a:bodyPr>
          <a:lstStyle/>
          <a:p>
            <a:r>
              <a:rPr lang="nl-NL" dirty="0" smtClean="0"/>
              <a:t>Vrijloop gebruiken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1/21/2015)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71693" y="4671083"/>
            <a:ext cx="565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Dit werk niet goed. Is niet zo betrouwbaar!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Afbeelding 7" descr="Motor vrijloop.ev3p Diagr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69" y="1746504"/>
            <a:ext cx="8516112" cy="290779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240279" y="3971925"/>
            <a:ext cx="4478694" cy="46787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260503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</TotalTime>
  <Words>1047</Words>
  <Application>Microsoft Office PowerPoint</Application>
  <PresentationFormat>Diavoorstelling (4:3)</PresentationFormat>
  <Paragraphs>107</Paragraphs>
  <Slides>12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Spectrum</vt:lpstr>
      <vt:lpstr>Gevorderde programmeer les: Betrouwbaarheid robot verbeteren</vt:lpstr>
      <vt:lpstr>Doelstellingen</vt:lpstr>
      <vt:lpstr>Bron van de problemen</vt:lpstr>
      <vt:lpstr>Startpositie in de basis is essentieel</vt:lpstr>
      <vt:lpstr>De robot rijdt niet recht &amp; fouten stapelen zich op</vt:lpstr>
      <vt:lpstr>Waar ben je op de tafel?</vt:lpstr>
      <vt:lpstr>Hulpstukken aanpassen in de basis</vt:lpstr>
      <vt:lpstr>Motoren aanpassen in de basis</vt:lpstr>
      <vt:lpstr>Vrijloop gebruiken</vt:lpstr>
      <vt:lpstr>Vrijloop en reset gebruiken</vt:lpstr>
      <vt:lpstr>Andere factoren voor betrouwbaarheid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Hulsen 2</cp:lastModifiedBy>
  <cp:revision>32</cp:revision>
  <dcterms:created xsi:type="dcterms:W3CDTF">2014-11-14T02:10:18Z</dcterms:created>
  <dcterms:modified xsi:type="dcterms:W3CDTF">2015-04-30T19:14:36Z</dcterms:modified>
</cp:coreProperties>
</file>