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6"/>
  </p:notesMasterIdLst>
  <p:handoutMasterIdLst>
    <p:handoutMasterId r:id="rId17"/>
  </p:handoutMasterIdLst>
  <p:sldIdLst>
    <p:sldId id="321" r:id="rId2"/>
    <p:sldId id="405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76" r:id="rId12"/>
    <p:sldId id="377" r:id="rId13"/>
    <p:sldId id="375" r:id="rId14"/>
    <p:sldId id="40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2" d="100"/>
          <a:sy n="112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126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Right side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5AEE0-3598-4062-9022-895D296AD73A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126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719-582C-EA4B-BF7F-EABA5287D4E7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48A4-3E56-0E4B-A854-1AD590649BBB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7F4F-1051-534C-B747-B20A6BBA8ED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0BEA-2EB5-674D-81F0-6973D0DA12C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B842-B6E8-1647-96A3-1237B496442F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79D4-A838-5E43-BBB5-7BAA4CF95E6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7A8-0F65-1C4F-A564-3F4EADED052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B088-CA30-C540-B1DE-8FD88E9D189D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0B2E-D83D-7043-98FB-07AB50A24F3B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E220-B77A-9348-BFD9-0C527B06B024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9A35-E090-A740-9261-1E4FDF46DA2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EAF677-B99A-E643-A34F-E4FC68891A0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458" y="476908"/>
            <a:ext cx="5931450" cy="2747778"/>
          </a:xfrm>
        </p:spPr>
        <p:txBody>
          <a:bodyPr/>
          <a:lstStyle/>
          <a:p>
            <a:r>
              <a:rPr lang="en-US" sz="4800" dirty="0" err="1" smtClean="0"/>
              <a:t>Programmeer</a:t>
            </a:r>
            <a:r>
              <a:rPr lang="en-US" sz="4800" dirty="0" smtClean="0"/>
              <a:t> les </a:t>
            </a:r>
            <a:r>
              <a:rPr lang="en-US" sz="4800" dirty="0" err="1" smtClean="0"/>
              <a:t>voor</a:t>
            </a:r>
            <a:r>
              <a:rPr lang="en-US" sz="4800" dirty="0" smtClean="0"/>
              <a:t> </a:t>
            </a:r>
            <a:r>
              <a:rPr lang="en-US" sz="4800" dirty="0" err="1" smtClean="0"/>
              <a:t>gevorderden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79509" y="5590828"/>
            <a:ext cx="4750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  <a:p>
            <a:r>
              <a:rPr lang="en-US" sz="2800" dirty="0" smtClean="0"/>
              <a:t>www.ev3lessons.com</a:t>
            </a:r>
            <a:endParaRPr lang="en-US" sz="2800" dirty="0"/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3908" y="678160"/>
            <a:ext cx="2395105" cy="2395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4908" y="3602695"/>
            <a:ext cx="588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Simpele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smtClean="0">
                <a:solidFill>
                  <a:srgbClr val="FF0000"/>
                </a:solidFill>
              </a:rPr>
              <a:t>l</a:t>
            </a:r>
            <a:r>
              <a:rPr lang="en-US" sz="3200" smtClean="0">
                <a:solidFill>
                  <a:srgbClr val="FF0000"/>
                </a:solidFill>
              </a:rPr>
              <a:t>ijnvolger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5597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Lijn</a:t>
            </a:r>
            <a:r>
              <a:rPr lang="en-US" dirty="0" smtClean="0"/>
              <a:t> </a:t>
            </a:r>
            <a:r>
              <a:rPr lang="en-US" dirty="0" err="1" smtClean="0"/>
              <a:t>volgen</a:t>
            </a:r>
            <a:r>
              <a:rPr lang="en-US" dirty="0" smtClean="0"/>
              <a:t> </a:t>
            </a:r>
            <a:r>
              <a:rPr lang="en-US" dirty="0" err="1" smtClean="0"/>
              <a:t>oplossing</a:t>
            </a:r>
            <a:endParaRPr lang="en-US" dirty="0" smtClean="0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err="1" smtClean="0">
                <a:solidFill>
                  <a:srgbClr val="FF0000"/>
                </a:solidFill>
              </a:rPr>
              <a:t>Volgt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het </a:t>
            </a:r>
            <a:r>
              <a:rPr lang="en-US" sz="2800" dirty="0" err="1" smtClean="0">
                <a:solidFill>
                  <a:srgbClr val="FF0000"/>
                </a:solidFill>
              </a:rPr>
              <a:t>programma</a:t>
            </a:r>
            <a:r>
              <a:rPr lang="en-US" sz="2800" dirty="0" smtClean="0">
                <a:solidFill>
                  <a:srgbClr val="FF0000"/>
                </a:solidFill>
              </a:rPr>
              <a:t> de </a:t>
            </a:r>
            <a:r>
              <a:rPr lang="en-US" sz="2800" dirty="0" err="1" smtClean="0">
                <a:solidFill>
                  <a:srgbClr val="FF0000"/>
                </a:solidFill>
              </a:rPr>
              <a:t>rechter</a:t>
            </a:r>
            <a:r>
              <a:rPr lang="en-US" sz="2800" dirty="0" smtClean="0">
                <a:solidFill>
                  <a:srgbClr val="FF0000"/>
                </a:solidFill>
              </a:rPr>
              <a:t>- </a:t>
            </a:r>
            <a:r>
              <a:rPr lang="en-US" sz="2800" dirty="0" smtClean="0">
                <a:solidFill>
                  <a:srgbClr val="FF0000"/>
                </a:solidFill>
              </a:rPr>
              <a:t>of </a:t>
            </a:r>
            <a:r>
              <a:rPr lang="en-US" sz="2800" dirty="0" err="1" smtClean="0">
                <a:solidFill>
                  <a:srgbClr val="FF0000"/>
                </a:solidFill>
              </a:rPr>
              <a:t>linkerkant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van de </a:t>
            </a:r>
            <a:r>
              <a:rPr lang="en-US" sz="2800" dirty="0" err="1" smtClean="0">
                <a:solidFill>
                  <a:srgbClr val="FF0000"/>
                </a:solidFill>
              </a:rPr>
              <a:t>lijn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6345" y="3839839"/>
            <a:ext cx="1499059" cy="95410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New Feature: Comment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Block in Blue Advanced Tab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 descr="Screen Shot 2014-08-07 at 2.34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848" y="4719242"/>
            <a:ext cx="2497456" cy="38651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6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volgen</a:t>
            </a:r>
            <a:r>
              <a:rPr lang="en-US" dirty="0"/>
              <a:t> </a:t>
            </a:r>
            <a:r>
              <a:rPr lang="en-US" dirty="0" err="1" smtClean="0"/>
              <a:t>oplossing</a:t>
            </a:r>
            <a:endParaRPr lang="en-US" dirty="0" smtClean="0"/>
          </a:p>
        </p:txBody>
      </p:sp>
      <p:sp>
        <p:nvSpPr>
          <p:cNvPr id="5530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065" y="5330380"/>
            <a:ext cx="7748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 smtClean="0">
                <a:solidFill>
                  <a:srgbClr val="FF0000"/>
                </a:solidFill>
              </a:rPr>
              <a:t>Hoe </a:t>
            </a:r>
            <a:r>
              <a:rPr lang="en-US" sz="2800" dirty="0" err="1" smtClean="0">
                <a:solidFill>
                  <a:srgbClr val="FF0000"/>
                </a:solidFill>
              </a:rPr>
              <a:t>laten</a:t>
            </a:r>
            <a:r>
              <a:rPr lang="en-US" sz="2800" dirty="0" smtClean="0">
                <a:solidFill>
                  <a:srgbClr val="FF0000"/>
                </a:solidFill>
              </a:rPr>
              <a:t> we </a:t>
            </a:r>
            <a:r>
              <a:rPr lang="en-US" sz="2800" dirty="0" err="1" smtClean="0">
                <a:solidFill>
                  <a:srgbClr val="FF0000"/>
                </a:solidFill>
              </a:rPr>
              <a:t>dit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stoppen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6345" y="3839839"/>
            <a:ext cx="1499059" cy="954107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New Feature: Comment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Block in Blue Advanced Tab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 descr="Screen Shot 2014-08-07 at 2.34.4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8848" y="4719242"/>
            <a:ext cx="2497456" cy="386511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8848" y="1130414"/>
            <a:ext cx="8298060" cy="4304135"/>
            <a:chOff x="242213" y="482860"/>
            <a:chExt cx="8298060" cy="4304135"/>
          </a:xfrm>
        </p:grpSpPr>
        <p:sp>
          <p:nvSpPr>
            <p:cNvPr id="4" name="Rectangle 3"/>
            <p:cNvSpPr/>
            <p:nvPr/>
          </p:nvSpPr>
          <p:spPr>
            <a:xfrm>
              <a:off x="853631" y="2300748"/>
              <a:ext cx="3050169" cy="9890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Screen Shot 2014-08-08 at 8.22.03 PM.png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6483"/>
            <a:stretch/>
          </p:blipFill>
          <p:spPr>
            <a:xfrm>
              <a:off x="242213" y="482860"/>
              <a:ext cx="8298060" cy="4304135"/>
            </a:xfrm>
            <a:prstGeom prst="rect">
              <a:avLst/>
            </a:prstGeom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4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04450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Lijn</a:t>
            </a:r>
            <a:r>
              <a:rPr lang="en-US" dirty="0" smtClean="0"/>
              <a:t> </a:t>
            </a:r>
            <a:r>
              <a:rPr lang="en-US" dirty="0" err="1" smtClean="0"/>
              <a:t>volgen</a:t>
            </a:r>
            <a:r>
              <a:rPr lang="en-US" dirty="0" smtClean="0"/>
              <a:t> </a:t>
            </a:r>
            <a:r>
              <a:rPr lang="en-US" dirty="0" smtClean="0"/>
              <a:t>met </a:t>
            </a:r>
            <a:r>
              <a:rPr lang="en-US" dirty="0" err="1" smtClean="0"/>
              <a:t>een</a:t>
            </a:r>
            <a:r>
              <a:rPr lang="en-US" dirty="0" smtClean="0"/>
              <a:t> senor of </a:t>
            </a:r>
            <a:r>
              <a:rPr lang="en-US" dirty="0" err="1" smtClean="0"/>
              <a:t>afstand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990" y="1743991"/>
            <a:ext cx="5944207" cy="40443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475730" y="3660791"/>
            <a:ext cx="446578" cy="27442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22308" y="1801038"/>
            <a:ext cx="3079794" cy="3719506"/>
            <a:chOff x="5943128" y="1801038"/>
            <a:chExt cx="3079794" cy="37195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1739"/>
            <a:stretch/>
          </p:blipFill>
          <p:spPr>
            <a:xfrm>
              <a:off x="5943128" y="1801038"/>
              <a:ext cx="1656270" cy="37195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6563" t="26131" b="54098"/>
            <a:stretch/>
          </p:blipFill>
          <p:spPr>
            <a:xfrm>
              <a:off x="7557758" y="2748403"/>
              <a:ext cx="1465164" cy="872564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64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04450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volgen</a:t>
            </a:r>
            <a:r>
              <a:rPr lang="en-US" dirty="0"/>
              <a:t> </a:t>
            </a:r>
            <a:r>
              <a:rPr lang="en-US" dirty="0" smtClean="0"/>
              <a:t>met </a:t>
            </a:r>
            <a:r>
              <a:rPr lang="en-US" dirty="0" err="1"/>
              <a:t>een</a:t>
            </a:r>
            <a:r>
              <a:rPr lang="en-US" dirty="0"/>
              <a:t> senor of </a:t>
            </a:r>
            <a:r>
              <a:rPr lang="en-US" dirty="0" err="1"/>
              <a:t>afstand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Screen Shot 2014-08-13 at 7.00.4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6" r="2120" b="1626"/>
          <a:stretch/>
        </p:blipFill>
        <p:spPr>
          <a:xfrm>
            <a:off x="0" y="1185203"/>
            <a:ext cx="6288481" cy="4923233"/>
          </a:xfrm>
        </p:spPr>
      </p:pic>
      <p:pic>
        <p:nvPicPr>
          <p:cNvPr id="6" name="Picture 5" descr="Screen Shot 2014-08-13 at 7.03.44 PM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4B4B4B"/>
              </a:clrFrom>
              <a:clrTo>
                <a:srgbClr val="4B4B4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99772" l="0" r="100000">
                        <a14:backgroundMark x1="77500" y1="66895" x2="77500" y2="66895"/>
                        <a14:backgroundMark x1="80714" y1="28995" x2="80714" y2="28995"/>
                        <a14:backgroundMark x1="82500" y1="15297" x2="82500" y2="15297"/>
                        <a14:backgroundMark x1="86786" y1="8219" x2="86786" y2="8219"/>
                        <a14:backgroundMark x1="95357" y1="9589" x2="95357" y2="9589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91071" y1="25114" x2="91071" y2="25114"/>
                        <a14:backgroundMark x1="87500" y1="17123" x2="87500" y2="17123"/>
                        <a14:backgroundMark x1="87500" y1="17123" x2="87500" y2="17123"/>
                        <a14:backgroundMark x1="90357" y1="57763" x2="90357" y2="57763"/>
                        <a14:backgroundMark x1="87857" y1="78311" x2="87857" y2="78311"/>
                        <a14:backgroundMark x1="79286" y1="80137" x2="79286" y2="80137"/>
                        <a14:backgroundMark x1="80000" y1="84018" x2="80000" y2="84018"/>
                        <a14:backgroundMark x1="92857" y1="85160" x2="92857" y2="85160"/>
                        <a14:backgroundMark x1="79286" y1="93607" x2="79286" y2="93607"/>
                        <a14:backgroundMark x1="90357" y1="38128" x2="90357" y2="38128"/>
                        <a14:backgroundMark x1="76071" y1="32648" x2="76071" y2="32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5413" y="1842751"/>
            <a:ext cx="2560541" cy="40054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5236297" y="3845461"/>
            <a:ext cx="989116" cy="29796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153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Droids Robotics, 2014, v.1.1 (Last edit: 9/22/2014)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gemaakt door </a:t>
            </a:r>
            <a:r>
              <a:rPr lang="nl-NL" sz="1800" dirty="0" err="1" smtClean="0"/>
              <a:t>Sanjay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en </a:t>
            </a:r>
            <a:r>
              <a:rPr lang="nl-NL" sz="1800" dirty="0" err="1" smtClean="0"/>
              <a:t>Arvind</a:t>
            </a:r>
            <a:r>
              <a:rPr lang="nl-NL" sz="1800" dirty="0" smtClean="0"/>
              <a:t> </a:t>
            </a:r>
            <a:r>
              <a:rPr lang="nl-NL" sz="1800" dirty="0" err="1" smtClean="0"/>
              <a:t>Seshan</a:t>
            </a:r>
            <a:r>
              <a:rPr lang="nl-NL" sz="1800" dirty="0" smtClean="0"/>
              <a:t> van FLL Team </a:t>
            </a:r>
            <a:r>
              <a:rPr lang="nl-NL" sz="1800" dirty="0" err="1" smtClean="0"/>
              <a:t>Not</a:t>
            </a:r>
            <a:r>
              <a:rPr lang="nl-NL" sz="1800" dirty="0" smtClean="0"/>
              <a:t> the 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You</a:t>
            </a:r>
            <a:r>
              <a:rPr lang="nl-NL" sz="1800" dirty="0" smtClean="0"/>
              <a:t> Are </a:t>
            </a:r>
            <a:r>
              <a:rPr lang="nl-NL" sz="1800" dirty="0" err="1" smtClean="0"/>
              <a:t>Looking</a:t>
            </a:r>
            <a:r>
              <a:rPr lang="nl-NL" sz="1800" dirty="0" smtClean="0"/>
              <a:t> For (</a:t>
            </a:r>
            <a:r>
              <a:rPr lang="nl-NL" sz="1800" dirty="0" err="1" smtClean="0"/>
              <a:t>Droids</a:t>
            </a:r>
            <a:r>
              <a:rPr lang="nl-NL" sz="1800" dirty="0" smtClean="0"/>
              <a:t> </a:t>
            </a:r>
            <a:r>
              <a:rPr lang="nl-NL" sz="1800" dirty="0" err="1" smtClean="0"/>
              <a:t>Robotics</a:t>
            </a:r>
            <a:r>
              <a:rPr lang="nl-NL" sz="1800" dirty="0" smtClean="0"/>
              <a:t>).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Er is aanvullend materiaal voor geavanceerde lessen beschikbaar op aanvraag.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Handige hulpmiddelen voor FLL teams and robot </a:t>
            </a:r>
            <a:r>
              <a:rPr lang="nl-NL" sz="1800" dirty="0" err="1" smtClean="0"/>
              <a:t>programmeerders</a:t>
            </a:r>
            <a:r>
              <a:rPr lang="nl-NL" sz="1800" dirty="0" smtClean="0"/>
              <a:t> zijn beschikbaar op www.ev3lessons.com.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Het materiaal wordt gratis beschikbaar gesteld, maar we stellen het erg op prijs als jullie aan ons doorgegeven als jullie het gebruiken en wat jullie ervan vinden.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We ontvangen graag feedback en suggesties.</a:t>
            </a:r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Email: </a:t>
            </a:r>
            <a:r>
              <a:rPr lang="nl-NL" sz="1800" dirty="0" smtClean="0">
                <a:hlinkClick r:id="rId2"/>
              </a:rPr>
              <a:t>team@</a:t>
            </a:r>
            <a:r>
              <a:rPr lang="nl-NL" sz="1800" dirty="0" err="1" smtClean="0">
                <a:hlinkClick r:id="rId2"/>
              </a:rPr>
              <a:t>droidsrobotics.org</a:t>
            </a:r>
            <a:endParaRPr lang="nl-NL" sz="1800" dirty="0" smtClean="0"/>
          </a:p>
          <a:p>
            <a:pPr marL="342900" indent="-342900">
              <a:buFont typeface="Arial"/>
              <a:buChar char="•"/>
            </a:pPr>
            <a:r>
              <a:rPr lang="nl-NL" sz="1800" dirty="0" smtClean="0"/>
              <a:t>Deze les is in het Nederlands vertaald door</a:t>
            </a:r>
            <a:br>
              <a:rPr lang="nl-NL" sz="1800" dirty="0" smtClean="0"/>
            </a:br>
            <a:r>
              <a:rPr lang="nl-NL" sz="1800" dirty="0" smtClean="0"/>
              <a:t>NXT </a:t>
            </a:r>
            <a:r>
              <a:rPr lang="nl-NL" sz="1800" dirty="0" err="1" smtClean="0"/>
              <a:t>Generation</a:t>
            </a:r>
            <a:r>
              <a:rPr lang="nl-NL" sz="1800" dirty="0" smtClean="0"/>
              <a:t>, email: </a:t>
            </a:r>
            <a:r>
              <a:rPr lang="nl-NL" sz="1800" dirty="0" err="1" smtClean="0"/>
              <a:t>nxtgeneration</a:t>
            </a:r>
            <a:r>
              <a:rPr lang="nl-NL" sz="1800" dirty="0" smtClean="0"/>
              <a:t>@</a:t>
            </a:r>
            <a:r>
              <a:rPr lang="nl-NL" sz="1800" dirty="0" err="1" smtClean="0"/>
              <a:t>wasven.nl</a:t>
            </a:r>
            <a:endParaRPr lang="nl-NL" sz="1800" dirty="0" smtClean="0"/>
          </a:p>
        </p:txBody>
      </p:sp>
      <p:pic>
        <p:nvPicPr>
          <p:cNvPr id="7" name="Picture 4" descr="shapeimag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40" y="3893363"/>
            <a:ext cx="2245194" cy="1043664"/>
          </a:xfrm>
          <a:prstGeom prst="rect">
            <a:avLst/>
          </a:prstGeom>
        </p:spPr>
      </p:pic>
      <p:pic>
        <p:nvPicPr>
          <p:cNvPr id="8" name="Afbeelding 7" descr="Logo NXT generation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9508" y="5278264"/>
            <a:ext cx="170561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36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0" y="250737"/>
            <a:ext cx="8245475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Lijnvolger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5770" y="1197429"/>
            <a:ext cx="7791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De </a:t>
            </a:r>
            <a:r>
              <a:rPr lang="en-US" sz="2800" dirty="0" err="1" smtClean="0"/>
              <a:t>volgende</a:t>
            </a:r>
            <a:r>
              <a:rPr lang="en-US" sz="2800" dirty="0" smtClean="0"/>
              <a:t> </a:t>
            </a:r>
            <a:r>
              <a:rPr lang="en-US" sz="2800" dirty="0" err="1" smtClean="0"/>
              <a:t>dia’s</a:t>
            </a:r>
            <a:r>
              <a:rPr lang="en-US" sz="2800" dirty="0" smtClean="0"/>
              <a:t> </a:t>
            </a:r>
            <a:r>
              <a:rPr lang="en-US" sz="2800" dirty="0" err="1" smtClean="0"/>
              <a:t>zijn</a:t>
            </a:r>
            <a:r>
              <a:rPr lang="en-US" sz="2800" dirty="0" smtClean="0"/>
              <a:t> </a:t>
            </a:r>
            <a:r>
              <a:rPr lang="en-US" sz="2800" dirty="0" err="1" smtClean="0"/>
              <a:t>getekend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Ze</a:t>
            </a:r>
            <a:r>
              <a:rPr lang="en-US" sz="2800" dirty="0" smtClean="0"/>
              <a:t> </a:t>
            </a:r>
            <a:r>
              <a:rPr lang="en-US" sz="2800" dirty="0" err="1" smtClean="0"/>
              <a:t>leggen</a:t>
            </a:r>
            <a:r>
              <a:rPr lang="en-US" sz="2800" dirty="0" smtClean="0"/>
              <a:t> </a:t>
            </a:r>
            <a:r>
              <a:rPr lang="en-US" sz="2800" dirty="0" err="1" smtClean="0"/>
              <a:t>uit</a:t>
            </a:r>
            <a:r>
              <a:rPr lang="en-US" sz="2800" dirty="0" smtClean="0"/>
              <a:t> </a:t>
            </a:r>
            <a:r>
              <a:rPr lang="en-US" sz="2800" dirty="0" smtClean="0"/>
              <a:t>hoe </a:t>
            </a:r>
            <a:r>
              <a:rPr lang="en-US" sz="2800" dirty="0" err="1" smtClean="0"/>
              <a:t>een</a:t>
            </a:r>
            <a:r>
              <a:rPr lang="en-US" sz="2800" dirty="0" smtClean="0"/>
              <a:t> robot </a:t>
            </a:r>
            <a:r>
              <a:rPr lang="en-US" sz="2800" dirty="0" err="1" smtClean="0"/>
              <a:t>lijnvolger</a:t>
            </a:r>
            <a:r>
              <a:rPr lang="en-US" sz="2800" dirty="0" smtClean="0"/>
              <a:t> </a:t>
            </a:r>
            <a:r>
              <a:rPr lang="en-US" sz="2800" dirty="0" err="1" smtClean="0"/>
              <a:t>werkt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751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Volg</a:t>
            </a:r>
            <a:r>
              <a:rPr lang="en-US" dirty="0" smtClean="0"/>
              <a:t> het </a:t>
            </a:r>
            <a:r>
              <a:rPr lang="en-US" dirty="0" err="1" smtClean="0"/>
              <a:t>midden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2294"/>
            <a:ext cx="5205912" cy="5142850"/>
          </a:xfrm>
        </p:spPr>
        <p:txBody>
          <a:bodyPr>
            <a:normAutofit/>
          </a:bodyPr>
          <a:lstStyle/>
          <a:p>
            <a:r>
              <a:rPr lang="en-US" dirty="0" err="1" smtClean="0"/>
              <a:t>Mensen</a:t>
            </a:r>
            <a:r>
              <a:rPr lang="en-US" dirty="0" smtClean="0"/>
              <a:t> </a:t>
            </a:r>
            <a:r>
              <a:rPr lang="en-US" dirty="0" err="1" smtClean="0"/>
              <a:t>willen</a:t>
            </a:r>
            <a:r>
              <a:rPr lang="en-US" dirty="0" smtClean="0"/>
              <a:t> de </a:t>
            </a:r>
            <a:r>
              <a:rPr lang="en-US" dirty="0" err="1" smtClean="0"/>
              <a:t>lijn</a:t>
            </a:r>
            <a:r>
              <a:rPr lang="en-US" dirty="0" smtClean="0"/>
              <a:t> in het </a:t>
            </a:r>
            <a:r>
              <a:rPr lang="en-US" dirty="0" err="1" smtClean="0"/>
              <a:t>midden</a:t>
            </a:r>
            <a:r>
              <a:rPr lang="en-US" dirty="0" smtClean="0"/>
              <a:t> </a:t>
            </a:r>
            <a:r>
              <a:rPr lang="en-US" dirty="0" err="1" smtClean="0"/>
              <a:t>volgen</a:t>
            </a:r>
            <a:r>
              <a:rPr lang="en-US" dirty="0" smtClean="0"/>
              <a:t>.  </a:t>
            </a:r>
            <a:endParaRPr lang="en-US" dirty="0"/>
          </a:p>
          <a:p>
            <a:r>
              <a:rPr lang="en-US" dirty="0" smtClean="0"/>
              <a:t>W</a:t>
            </a:r>
            <a:r>
              <a:rPr lang="en-US" b="1" dirty="0" smtClean="0"/>
              <a:t>e </a:t>
            </a:r>
            <a:r>
              <a:rPr lang="en-US" b="1" dirty="0" err="1" smtClean="0"/>
              <a:t>laten</a:t>
            </a:r>
            <a:r>
              <a:rPr lang="en-US" b="1" dirty="0" smtClean="0"/>
              <a:t> de </a:t>
            </a:r>
            <a:r>
              <a:rPr lang="en-US" b="1" dirty="0" smtClean="0"/>
              <a:t>robot </a:t>
            </a:r>
            <a:r>
              <a:rPr lang="en-US" b="1" dirty="0" err="1" smtClean="0"/>
              <a:t>hetzelfde</a:t>
            </a:r>
            <a:r>
              <a:rPr lang="en-US" b="1" dirty="0" smtClean="0"/>
              <a:t> </a:t>
            </a:r>
            <a:r>
              <a:rPr lang="en-US" b="1" dirty="0" err="1" smtClean="0"/>
              <a:t>doen</a:t>
            </a:r>
            <a:r>
              <a:rPr lang="en-US" b="1" dirty="0" smtClean="0"/>
              <a:t> </a:t>
            </a:r>
            <a:r>
              <a:rPr lang="en-US" b="1" dirty="0" smtClean="0"/>
              <a:t>met </a:t>
            </a:r>
            <a:r>
              <a:rPr lang="en-US" b="1" dirty="0" err="1" smtClean="0"/>
              <a:t>gebruik</a:t>
            </a:r>
            <a:r>
              <a:rPr lang="en-US" b="1" dirty="0" smtClean="0"/>
              <a:t> van de </a:t>
            </a:r>
            <a:r>
              <a:rPr lang="en-US" b="1" dirty="0" err="1" smtClean="0">
                <a:solidFill>
                  <a:srgbClr val="FF0000"/>
                </a:solidFill>
              </a:rPr>
              <a:t>kleurensensor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Welke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vragen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kunnen</a:t>
            </a:r>
            <a:r>
              <a:rPr lang="en-US" dirty="0" smtClean="0">
                <a:solidFill>
                  <a:srgbClr val="000000"/>
                </a:solidFill>
              </a:rPr>
              <a:t> we </a:t>
            </a:r>
            <a:r>
              <a:rPr lang="en-US" dirty="0" err="1" smtClean="0">
                <a:solidFill>
                  <a:srgbClr val="000000"/>
                </a:solidFill>
              </a:rPr>
              <a:t>stellen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bij</a:t>
            </a:r>
            <a:r>
              <a:rPr lang="en-US" dirty="0" smtClean="0">
                <a:solidFill>
                  <a:srgbClr val="000000"/>
                </a:solidFill>
              </a:rPr>
              <a:t> het </a:t>
            </a:r>
            <a:r>
              <a:rPr lang="en-US" dirty="0" err="1" smtClean="0">
                <a:solidFill>
                  <a:srgbClr val="000000"/>
                </a:solidFill>
              </a:rPr>
              <a:t>gebruik</a:t>
            </a:r>
            <a:r>
              <a:rPr lang="en-US" dirty="0" smtClean="0">
                <a:solidFill>
                  <a:srgbClr val="000000"/>
                </a:solidFill>
              </a:rPr>
              <a:t> van </a:t>
            </a:r>
            <a:r>
              <a:rPr lang="en-US" dirty="0" err="1" smtClean="0">
                <a:solidFill>
                  <a:srgbClr val="000000"/>
                </a:solidFill>
              </a:rPr>
              <a:t>deze</a:t>
            </a:r>
            <a:r>
              <a:rPr lang="en-US" dirty="0" smtClean="0">
                <a:solidFill>
                  <a:srgbClr val="000000"/>
                </a:solidFill>
              </a:rPr>
              <a:t> sensor?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Ben je op de </a:t>
            </a:r>
            <a:r>
              <a:rPr lang="en-US" dirty="0" err="1" smtClean="0">
                <a:solidFill>
                  <a:srgbClr val="000000"/>
                </a:solidFill>
              </a:rPr>
              <a:t>lijn</a:t>
            </a:r>
            <a:r>
              <a:rPr lang="en-US" dirty="0" smtClean="0">
                <a:solidFill>
                  <a:srgbClr val="000000"/>
                </a:solidFill>
              </a:rPr>
              <a:t> of </a:t>
            </a:r>
            <a:r>
              <a:rPr lang="en-US" dirty="0" err="1" smtClean="0">
                <a:solidFill>
                  <a:srgbClr val="000000"/>
                </a:solidFill>
              </a:rPr>
              <a:t>niet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5954595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7260" y="456126"/>
            <a:ext cx="812763" cy="17184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1" name="Rounded Rectangle 10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337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3047 L 0.01146 0.64608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0" y="1048073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ent Arrow 39"/>
          <p:cNvSpPr/>
          <p:nvPr/>
        </p:nvSpPr>
        <p:spPr>
          <a:xfrm flipH="1">
            <a:off x="3573538" y="37536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 rot="17100000">
            <a:off x="3528539" y="821707"/>
            <a:ext cx="660559" cy="790597"/>
            <a:chOff x="6310708" y="2223671"/>
            <a:chExt cx="809489" cy="898563"/>
          </a:xfrm>
        </p:grpSpPr>
        <p:sp>
          <p:nvSpPr>
            <p:cNvPr id="42" name="Rounded Rectangle 41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7117" y="3271059"/>
            <a:ext cx="3627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 smtClean="0"/>
              <a:t>Als we op de zwarte lijn zijn, blijf rechtdoor gaan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Als we op het witte komen, </a:t>
            </a:r>
            <a:br>
              <a:rPr lang="nl-NL" dirty="0" smtClean="0"/>
            </a:br>
            <a:r>
              <a:rPr lang="nl-NL" dirty="0" smtClean="0"/>
              <a:t>ga links terug naar de lijn</a:t>
            </a:r>
          </a:p>
          <a:p>
            <a:endParaRPr lang="nl-NL" dirty="0" smtClean="0"/>
          </a:p>
          <a:p>
            <a:r>
              <a:rPr lang="nl-NL" dirty="0" smtClean="0"/>
              <a:t>Het ziet er hier goed werkend uit.</a:t>
            </a:r>
            <a:endParaRPr lang="nl-NL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579 L -0.11966 -0.170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2" y="-8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0" grpId="0" animBg="1"/>
      <p:bldP spid="4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4875089" y="3142782"/>
            <a:ext cx="0" cy="3219749"/>
          </a:xfrm>
          <a:prstGeom prst="line">
            <a:avLst/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4875089" y="1073047"/>
            <a:ext cx="4875089" cy="4189417"/>
          </a:xfrm>
          <a:prstGeom prst="arc">
            <a:avLst>
              <a:gd name="adj1" fmla="val 16199999"/>
              <a:gd name="adj2" fmla="val 0"/>
            </a:avLst>
          </a:prstGeom>
          <a:ln w="4572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33433" y="5988322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33433" y="1986561"/>
            <a:ext cx="660559" cy="790597"/>
            <a:chOff x="6310708" y="2223671"/>
            <a:chExt cx="809489" cy="898563"/>
          </a:xfrm>
        </p:grpSpPr>
        <p:sp>
          <p:nvSpPr>
            <p:cNvPr id="29" name="Rounded Rectangle 2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Bent Arrow 33"/>
          <p:cNvSpPr/>
          <p:nvPr/>
        </p:nvSpPr>
        <p:spPr>
          <a:xfrm flipH="1">
            <a:off x="4366297" y="1166234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 rot="19800000">
            <a:off x="4544808" y="1984602"/>
            <a:ext cx="660559" cy="790597"/>
            <a:chOff x="6310708" y="2223671"/>
            <a:chExt cx="809489" cy="898563"/>
          </a:xfrm>
        </p:grpSpPr>
        <p:sp>
          <p:nvSpPr>
            <p:cNvPr id="36" name="Rounded Rectangle 3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Bent Arrow 25"/>
          <p:cNvSpPr/>
          <p:nvPr/>
        </p:nvSpPr>
        <p:spPr>
          <a:xfrm flipH="1">
            <a:off x="3791364" y="828343"/>
            <a:ext cx="568813" cy="67270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rot="17100000">
            <a:off x="3926157" y="1443644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69087" y="2264463"/>
            <a:ext cx="3857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dirty="0" smtClean="0"/>
              <a:t>Als we op de zwarte lijn zijn, blijf rechtdoor gaan.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/>
              <a:t>Als we op het witte komen, ga links terug naar de lijn</a:t>
            </a:r>
          </a:p>
          <a:p>
            <a:pPr marL="342900" indent="-342900">
              <a:buFont typeface="+mj-lt"/>
              <a:buAutoNum type="arabicPeriod"/>
            </a:pPr>
            <a:endParaRPr lang="nl-NL" dirty="0" smtClean="0"/>
          </a:p>
          <a:p>
            <a:r>
              <a:rPr lang="nl-NL" b="1" dirty="0" smtClean="0">
                <a:solidFill>
                  <a:srgbClr val="FF0000"/>
                </a:solidFill>
              </a:rPr>
              <a:t>OH NEE… de robot gaat er vandoor</a:t>
            </a:r>
          </a:p>
          <a:p>
            <a:endParaRPr lang="nl-NL" b="1" dirty="0" smtClean="0">
              <a:solidFill>
                <a:srgbClr val="FF0000"/>
              </a:solidFill>
            </a:endParaRPr>
          </a:p>
          <a:p>
            <a:r>
              <a:rPr lang="nl-NL" b="1" dirty="0" smtClean="0">
                <a:solidFill>
                  <a:srgbClr val="FF0000"/>
                </a:solidFill>
              </a:rPr>
              <a:t>Als de robot de linkerkant van de lijn verlaat, werkt het programma niet meer!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4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3.86611E-6 L 7.88468E-7 -0.577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8468E-7 -2.93259E-6 L -0.05471 -0.083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4" y="-4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-0.00069 L -0.17646 -0.0379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6" y="-18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6" grpId="0" animBg="1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Lijn</a:t>
            </a:r>
            <a:r>
              <a:rPr lang="en-US" dirty="0" smtClean="0"/>
              <a:t> </a:t>
            </a:r>
            <a:r>
              <a:rPr lang="en-US" dirty="0" err="1" smtClean="0"/>
              <a:t>volgen</a:t>
            </a:r>
            <a:r>
              <a:rPr lang="en-US" dirty="0" smtClean="0"/>
              <a:t>: ROBOT </a:t>
            </a:r>
            <a:r>
              <a:rPr lang="en-US" dirty="0" err="1" smtClean="0"/>
              <a:t>STijl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22150"/>
            <a:ext cx="6226105" cy="4892994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Waarom kan de mens het midden volgen?: </a:t>
            </a:r>
          </a:p>
          <a:p>
            <a:pPr lvl="1"/>
            <a:r>
              <a:rPr lang="nl-NL" dirty="0" smtClean="0"/>
              <a:t>Ze kunnen </a:t>
            </a:r>
            <a:r>
              <a:rPr lang="nl-NL" dirty="0" smtClean="0">
                <a:solidFill>
                  <a:srgbClr val="FF0000"/>
                </a:solidFill>
              </a:rPr>
              <a:t>voor zich kijken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Ze kunnen </a:t>
            </a:r>
            <a:r>
              <a:rPr lang="nl-NL" dirty="0" smtClean="0">
                <a:solidFill>
                  <a:srgbClr val="FF0000"/>
                </a:solidFill>
              </a:rPr>
              <a:t>de hele lijn en alles wat er omheen ligt zien</a:t>
            </a:r>
          </a:p>
          <a:p>
            <a:pPr lvl="1"/>
            <a:r>
              <a:rPr lang="nl-NL" dirty="0" smtClean="0"/>
              <a:t>Ze </a:t>
            </a:r>
            <a:r>
              <a:rPr lang="nl-NL" dirty="0" smtClean="0">
                <a:solidFill>
                  <a:srgbClr val="FF0000"/>
                </a:solidFill>
              </a:rPr>
              <a:t>zien beide kanten </a:t>
            </a:r>
            <a:r>
              <a:rPr lang="nl-NL" dirty="0" smtClean="0">
                <a:solidFill>
                  <a:srgbClr val="000000"/>
                </a:solidFill>
              </a:rPr>
              <a:t>en waar ze vandaan komen</a:t>
            </a:r>
          </a:p>
          <a:p>
            <a:endParaRPr lang="nl-NL" dirty="0" smtClean="0"/>
          </a:p>
          <a:p>
            <a:r>
              <a:rPr lang="nl-NL" dirty="0" smtClean="0"/>
              <a:t>Waarom kan de robot niet </a:t>
            </a:r>
            <a:r>
              <a:rPr lang="nl-NL" dirty="0" err="1" smtClean="0"/>
              <a:t>hezelfde</a:t>
            </a:r>
            <a:r>
              <a:rPr lang="nl-NL" dirty="0" smtClean="0"/>
              <a:t> doen?: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Hij kan niet de rechter- of de linkerkant </a:t>
            </a:r>
            <a:r>
              <a:rPr lang="nl-NL" dirty="0" smtClean="0"/>
              <a:t>van de lijn zien</a:t>
            </a:r>
          </a:p>
          <a:p>
            <a:pPr lvl="1"/>
            <a:r>
              <a:rPr lang="nl-NL" b="1" dirty="0" smtClean="0">
                <a:solidFill>
                  <a:srgbClr val="008000"/>
                </a:solidFill>
              </a:rPr>
              <a:t>Hoe kan je ervoor zorgen dat de robot altijd aan dezelfde kant van de lijn is?</a:t>
            </a:r>
          </a:p>
          <a:p>
            <a:pPr lvl="1"/>
            <a:r>
              <a:rPr lang="nl-NL" dirty="0" smtClean="0"/>
              <a:t>In plaats van het midden zou de robot de rand kunnen volgen?</a:t>
            </a:r>
          </a:p>
          <a:p>
            <a:pPr lvl="1"/>
            <a:r>
              <a:rPr lang="nl-NL" dirty="0" smtClean="0"/>
              <a:t>Zo</a:t>
            </a:r>
            <a:r>
              <a:rPr lang="nl-NL" dirty="0" smtClean="0"/>
              <a:t>dat de robot aan dezelfde kant blijft.</a:t>
            </a:r>
          </a:p>
          <a:p>
            <a:pPr lvl="1"/>
            <a:r>
              <a:rPr lang="nl-NL" dirty="0" smtClean="0"/>
              <a:t>We laten nu zien hoe het werkt!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37014" y="1322150"/>
            <a:ext cx="645428" cy="489299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21883" y="5424547"/>
            <a:ext cx="660559" cy="790597"/>
            <a:chOff x="6310708" y="2223671"/>
            <a:chExt cx="809489" cy="898563"/>
          </a:xfrm>
        </p:grpSpPr>
        <p:sp>
          <p:nvSpPr>
            <p:cNvPr id="15" name="Rounded Rectangle 14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9934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918E-6 3.85327E-6 L -0.0349 3.8532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91 -4.71882E-6 L -0.03491 -0.57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8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34925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Robot </a:t>
            </a:r>
            <a:r>
              <a:rPr lang="en-US" sz="4000" dirty="0" err="1" smtClean="0"/>
              <a:t>lijn</a:t>
            </a:r>
            <a:r>
              <a:rPr lang="en-US" sz="4000" dirty="0" smtClean="0"/>
              <a:t> </a:t>
            </a:r>
            <a:r>
              <a:rPr lang="en-US" sz="4000" dirty="0" err="1" smtClean="0"/>
              <a:t>volgen</a:t>
            </a:r>
            <a:r>
              <a:rPr lang="en-US" sz="4000" dirty="0" smtClean="0"/>
              <a:t> </a:t>
            </a:r>
            <a:r>
              <a:rPr lang="en-US" sz="4000" dirty="0" err="1" smtClean="0"/>
              <a:t>gebeurt</a:t>
            </a:r>
            <a:r>
              <a:rPr lang="en-US" sz="4000" dirty="0" smtClean="0"/>
              <a:t> </a:t>
            </a:r>
            <a:r>
              <a:rPr lang="en-US" sz="4000" dirty="0" err="1" smtClean="0"/>
              <a:t>altijd</a:t>
            </a:r>
            <a:r>
              <a:rPr lang="en-US" sz="4000" dirty="0" smtClean="0"/>
              <a:t> op de rand</a:t>
            </a:r>
          </a:p>
        </p:txBody>
      </p:sp>
      <p:sp>
        <p:nvSpPr>
          <p:cNvPr id="5427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1" y="1566326"/>
            <a:ext cx="1245518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537213" y="1586212"/>
            <a:ext cx="463550" cy="4759325"/>
            <a:chOff x="2145" y="1178"/>
            <a:chExt cx="292" cy="2998"/>
          </a:xfrm>
        </p:grpSpPr>
        <p:grpSp>
          <p:nvGrpSpPr>
            <p:cNvPr id="54288" name="Group 5"/>
            <p:cNvGrpSpPr>
              <a:grpSpLocks/>
            </p:cNvGrpSpPr>
            <p:nvPr/>
          </p:nvGrpSpPr>
          <p:grpSpPr bwMode="auto">
            <a:xfrm>
              <a:off x="2160" y="2688"/>
              <a:ext cx="277" cy="1488"/>
              <a:chOff x="2160" y="2688"/>
              <a:chExt cx="277" cy="1488"/>
            </a:xfrm>
          </p:grpSpPr>
          <p:sp>
            <p:nvSpPr>
              <p:cNvPr id="54292" name="Line 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V="1">
                <a:off x="2160" y="3456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3" name="Line 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2160" y="2688"/>
                <a:ext cx="27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9" name="Group 8"/>
            <p:cNvGrpSpPr>
              <a:grpSpLocks/>
            </p:cNvGrpSpPr>
            <p:nvPr/>
          </p:nvGrpSpPr>
          <p:grpSpPr bwMode="auto">
            <a:xfrm>
              <a:off x="2145" y="1178"/>
              <a:ext cx="187" cy="1510"/>
              <a:chOff x="2097" y="2618"/>
              <a:chExt cx="187" cy="1510"/>
            </a:xfrm>
          </p:grpSpPr>
          <p:sp>
            <p:nvSpPr>
              <p:cNvPr id="54290" name="Line 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2097" y="3408"/>
                <a:ext cx="187" cy="72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91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2112" y="2618"/>
                <a:ext cx="172" cy="79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280" name="Rectangle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94971" y="1591727"/>
            <a:ext cx="1101225" cy="487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1" name="Group 13"/>
          <p:cNvGrpSpPr>
            <a:grpSpLocks/>
          </p:cNvGrpSpPr>
          <p:nvPr/>
        </p:nvGrpSpPr>
        <p:grpSpPr bwMode="auto">
          <a:xfrm>
            <a:off x="7364416" y="1685390"/>
            <a:ext cx="563563" cy="4783138"/>
            <a:chOff x="2143" y="1211"/>
            <a:chExt cx="355" cy="3013"/>
          </a:xfrm>
          <a:solidFill>
            <a:srgbClr val="000000"/>
          </a:solidFill>
        </p:grpSpPr>
        <p:grpSp>
          <p:nvGrpSpPr>
            <p:cNvPr id="54282" name="Group 14"/>
            <p:cNvGrpSpPr>
              <a:grpSpLocks/>
            </p:cNvGrpSpPr>
            <p:nvPr/>
          </p:nvGrpSpPr>
          <p:grpSpPr bwMode="auto">
            <a:xfrm>
              <a:off x="2143" y="2736"/>
              <a:ext cx="355" cy="1488"/>
              <a:chOff x="2143" y="2736"/>
              <a:chExt cx="355" cy="1488"/>
            </a:xfrm>
            <a:grpFill/>
          </p:grpSpPr>
          <p:sp>
            <p:nvSpPr>
              <p:cNvPr id="54286" name="Line 15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2250" y="3456"/>
                <a:ext cx="248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7" name="Line 16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H="1" flipV="1">
                <a:off x="2143" y="2736"/>
                <a:ext cx="355" cy="768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283" name="Group 17"/>
            <p:cNvGrpSpPr>
              <a:grpSpLocks/>
            </p:cNvGrpSpPr>
            <p:nvPr/>
          </p:nvGrpSpPr>
          <p:grpSpPr bwMode="auto">
            <a:xfrm>
              <a:off x="2143" y="1211"/>
              <a:ext cx="355" cy="1525"/>
              <a:chOff x="2095" y="2651"/>
              <a:chExt cx="355" cy="1525"/>
            </a:xfrm>
            <a:grpFill/>
          </p:grpSpPr>
          <p:sp>
            <p:nvSpPr>
              <p:cNvPr id="54284" name="Line 18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V="1">
                <a:off x="2095" y="3456"/>
                <a:ext cx="355" cy="720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285" name="Line 19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2202" y="2651"/>
                <a:ext cx="248" cy="805"/>
              </a:xfrm>
              <a:prstGeom prst="line">
                <a:avLst/>
              </a:prstGeom>
              <a:grp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" name="TextBox 1"/>
          <p:cNvSpPr txBox="1"/>
          <p:nvPr>
            <p:custDataLst>
              <p:tags r:id="rId5"/>
            </p:custDataLst>
          </p:nvPr>
        </p:nvSpPr>
        <p:spPr>
          <a:xfrm>
            <a:off x="1499325" y="1177925"/>
            <a:ext cx="23403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Linkerkant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lijnvolgen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6"/>
            </p:custDataLst>
          </p:nvPr>
        </p:nvSpPr>
        <p:spPr>
          <a:xfrm>
            <a:off x="5848350" y="1177925"/>
            <a:ext cx="25199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Rechterkant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lijnvolgen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396" y="1717528"/>
            <a:ext cx="26321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 robot </a:t>
            </a:r>
            <a:r>
              <a:rPr lang="en-US" sz="2400" dirty="0" err="1" smtClean="0"/>
              <a:t>moet</a:t>
            </a:r>
            <a:r>
              <a:rPr lang="en-US" sz="2400" dirty="0" smtClean="0"/>
              <a:t> </a:t>
            </a:r>
            <a:r>
              <a:rPr lang="en-US" sz="2400" dirty="0" err="1" smtClean="0"/>
              <a:t>kiezen</a:t>
            </a:r>
            <a:r>
              <a:rPr lang="en-US" sz="2400" dirty="0" smtClean="0"/>
              <a:t> </a:t>
            </a:r>
            <a:r>
              <a:rPr lang="en-US" sz="2400" dirty="0" err="1" smtClean="0"/>
              <a:t>welke</a:t>
            </a:r>
            <a:r>
              <a:rPr lang="en-US" sz="2400" dirty="0" smtClean="0"/>
              <a:t> </a:t>
            </a:r>
            <a:r>
              <a:rPr lang="en-US" sz="2400" dirty="0" err="1" smtClean="0"/>
              <a:t>kant</a:t>
            </a:r>
            <a:r>
              <a:rPr lang="en-US" sz="2400" dirty="0" smtClean="0"/>
              <a:t> </a:t>
            </a:r>
            <a:r>
              <a:rPr lang="en-US" sz="2400" dirty="0" err="1" smtClean="0"/>
              <a:t>hij</a:t>
            </a:r>
            <a:r>
              <a:rPr lang="en-US" sz="2400" dirty="0" smtClean="0"/>
              <a:t> op </a:t>
            </a:r>
            <a:r>
              <a:rPr lang="en-US" sz="2400" dirty="0" err="1" smtClean="0"/>
              <a:t>moet</a:t>
            </a:r>
            <a:r>
              <a:rPr lang="en-US" sz="2400" dirty="0" smtClean="0"/>
              <a:t> </a:t>
            </a:r>
            <a:r>
              <a:rPr lang="en-US" sz="2400" dirty="0" err="1" smtClean="0"/>
              <a:t>draaien</a:t>
            </a:r>
            <a:r>
              <a:rPr lang="en-US" sz="2400" dirty="0" smtClean="0"/>
              <a:t> </a:t>
            </a:r>
            <a:r>
              <a:rPr lang="en-US" sz="2400" dirty="0" err="1" smtClean="0"/>
              <a:t>waneer</a:t>
            </a:r>
            <a:r>
              <a:rPr lang="en-US" sz="2400" dirty="0" smtClean="0"/>
              <a:t> de </a:t>
            </a:r>
            <a:r>
              <a:rPr lang="en-US" sz="2400" dirty="0" err="1" smtClean="0"/>
              <a:t>kleurensensor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andere</a:t>
            </a:r>
            <a:r>
              <a:rPr lang="en-US" sz="2400" dirty="0" smtClean="0"/>
              <a:t> </a:t>
            </a:r>
            <a:r>
              <a:rPr lang="en-US" sz="2400" dirty="0" err="1" smtClean="0"/>
              <a:t>kleur</a:t>
            </a:r>
            <a:r>
              <a:rPr lang="en-US" sz="2400" dirty="0" smtClean="0"/>
              <a:t> </a:t>
            </a:r>
            <a:r>
              <a:rPr lang="en-US" sz="2400" dirty="0" err="1" smtClean="0"/>
              <a:t>ziet</a:t>
            </a:r>
            <a:r>
              <a:rPr lang="en-US" sz="2400" dirty="0" smtClean="0"/>
              <a:t>.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Het </a:t>
            </a:r>
            <a:r>
              <a:rPr lang="en-US" sz="2400" dirty="0" err="1" smtClean="0"/>
              <a:t>antwoord</a:t>
            </a:r>
            <a:r>
              <a:rPr lang="en-US" sz="2400" dirty="0" smtClean="0"/>
              <a:t> </a:t>
            </a:r>
            <a:r>
              <a:rPr lang="en-US" sz="2400" dirty="0" err="1" smtClean="0"/>
              <a:t>hangt</a:t>
            </a:r>
            <a:r>
              <a:rPr lang="en-US" sz="2400" dirty="0" smtClean="0"/>
              <a:t> </a:t>
            </a:r>
            <a:r>
              <a:rPr lang="en-US" sz="2400" dirty="0" err="1" smtClean="0"/>
              <a:t>af</a:t>
            </a:r>
            <a:r>
              <a:rPr lang="en-US" sz="2400" dirty="0" smtClean="0"/>
              <a:t> van</a:t>
            </a:r>
            <a:r>
              <a:rPr lang="en-US" sz="2400" dirty="0" smtClean="0"/>
              <a:t> de  </a:t>
            </a:r>
            <a:r>
              <a:rPr lang="en-US" sz="2400" dirty="0" err="1" smtClean="0"/>
              <a:t>kant</a:t>
            </a:r>
            <a:r>
              <a:rPr lang="en-US" sz="2400" dirty="0" smtClean="0"/>
              <a:t> </a:t>
            </a:r>
            <a:r>
              <a:rPr lang="en-US" sz="2400" dirty="0" err="1" smtClean="0"/>
              <a:t>waar</a:t>
            </a:r>
            <a:r>
              <a:rPr lang="en-US" sz="2400" dirty="0" smtClean="0"/>
              <a:t> je de </a:t>
            </a:r>
            <a:r>
              <a:rPr lang="en-US" sz="2400" dirty="0" err="1" smtClean="0"/>
              <a:t>lijn</a:t>
            </a:r>
            <a:r>
              <a:rPr lang="en-US" sz="2400" dirty="0" smtClean="0"/>
              <a:t> </a:t>
            </a:r>
            <a:r>
              <a:rPr lang="en-US" sz="2400" dirty="0" err="1" smtClean="0"/>
              <a:t>aan</a:t>
            </a:r>
            <a:r>
              <a:rPr lang="en-US" sz="2400" dirty="0" smtClean="0"/>
              <a:t> het </a:t>
            </a:r>
            <a:r>
              <a:rPr lang="en-US" sz="2400" dirty="0" err="1" smtClean="0"/>
              <a:t>volgen</a:t>
            </a:r>
            <a:r>
              <a:rPr lang="en-US" sz="2400" dirty="0" smtClean="0"/>
              <a:t> bent!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00766" y="1717527"/>
            <a:ext cx="1048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Als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hij</a:t>
            </a:r>
            <a:r>
              <a:rPr lang="en-US" dirty="0" smtClean="0">
                <a:solidFill>
                  <a:srgbClr val="FFFF00"/>
                </a:solidFill>
              </a:rPr>
              <a:t> op </a:t>
            </a:r>
            <a:r>
              <a:rPr lang="en-US" dirty="0" err="1" smtClean="0">
                <a:solidFill>
                  <a:srgbClr val="FFFF00"/>
                </a:solidFill>
              </a:rPr>
              <a:t>zwart</a:t>
            </a:r>
            <a:r>
              <a:rPr lang="en-US" dirty="0" smtClean="0">
                <a:solidFill>
                  <a:srgbClr val="FFFF00"/>
                </a:solidFill>
              </a:rPr>
              <a:t> is </a:t>
            </a:r>
            <a:r>
              <a:rPr lang="en-US" dirty="0" err="1" smtClean="0">
                <a:solidFill>
                  <a:srgbClr val="FFFF00"/>
                </a:solidFill>
              </a:rPr>
              <a:t>ga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naar</a:t>
            </a:r>
            <a:r>
              <a:rPr lang="en-US" dirty="0" smtClean="0">
                <a:solidFill>
                  <a:srgbClr val="FFFF00"/>
                </a:solidFill>
              </a:rPr>
              <a:t> links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Als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hij</a:t>
            </a:r>
            <a:r>
              <a:rPr lang="en-US" dirty="0" smtClean="0">
                <a:solidFill>
                  <a:srgbClr val="FFFF00"/>
                </a:solidFill>
              </a:rPr>
              <a:t> op wit is </a:t>
            </a:r>
            <a:r>
              <a:rPr lang="en-US" dirty="0" err="1" smtClean="0">
                <a:solidFill>
                  <a:srgbClr val="FFFF00"/>
                </a:solidFill>
              </a:rPr>
              <a:t>ga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naar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rechts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90866" y="1619022"/>
            <a:ext cx="1048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Als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hij</a:t>
            </a:r>
            <a:r>
              <a:rPr lang="en-US" dirty="0">
                <a:solidFill>
                  <a:srgbClr val="FFFF00"/>
                </a:solidFill>
              </a:rPr>
              <a:t> op </a:t>
            </a:r>
            <a:r>
              <a:rPr lang="en-US" dirty="0" err="1">
                <a:solidFill>
                  <a:srgbClr val="FFFF00"/>
                </a:solidFill>
              </a:rPr>
              <a:t>zwart</a:t>
            </a:r>
            <a:r>
              <a:rPr lang="en-US" dirty="0">
                <a:solidFill>
                  <a:srgbClr val="FFFF00"/>
                </a:solidFill>
              </a:rPr>
              <a:t> is </a:t>
            </a:r>
            <a:r>
              <a:rPr lang="en-US" dirty="0" err="1">
                <a:solidFill>
                  <a:srgbClr val="FFFF00"/>
                </a:solidFill>
              </a:rPr>
              <a:t>ga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naar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rechts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Als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hij</a:t>
            </a:r>
            <a:r>
              <a:rPr lang="en-US" dirty="0">
                <a:solidFill>
                  <a:srgbClr val="FFFF00"/>
                </a:solidFill>
              </a:rPr>
              <a:t> op wit is </a:t>
            </a:r>
            <a:r>
              <a:rPr lang="en-US" dirty="0" err="1">
                <a:solidFill>
                  <a:srgbClr val="FFFF00"/>
                </a:solidFill>
              </a:rPr>
              <a:t>ga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naar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links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422321" y="5723156"/>
            <a:ext cx="660559" cy="790597"/>
            <a:chOff x="6310708" y="2223671"/>
            <a:chExt cx="809489" cy="898563"/>
          </a:xfrm>
        </p:grpSpPr>
        <p:sp>
          <p:nvSpPr>
            <p:cNvPr id="28" name="Rounded Rectangle 2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68843" y="5765491"/>
            <a:ext cx="660559" cy="790597"/>
            <a:chOff x="6310708" y="2223671"/>
            <a:chExt cx="809489" cy="898563"/>
          </a:xfrm>
        </p:grpSpPr>
        <p:sp>
          <p:nvSpPr>
            <p:cNvPr id="33" name="Rounded Rectangle 3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55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Start de robot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juiste</a:t>
            </a:r>
            <a:r>
              <a:rPr lang="en-US" dirty="0" smtClean="0"/>
              <a:t> </a:t>
            </a:r>
            <a:r>
              <a:rPr lang="en-US" dirty="0" err="1" smtClean="0"/>
              <a:t>kant</a:t>
            </a:r>
            <a:endParaRPr lang="en-US" dirty="0" smtClean="0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977598" y="12883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6327" name="Group 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 flipH="1">
            <a:off x="1218898" y="1248628"/>
            <a:ext cx="914400" cy="3810000"/>
            <a:chOff x="3581400" y="1219200"/>
            <a:chExt cx="914400" cy="3810000"/>
          </a:xfrm>
        </p:grpSpPr>
        <p:cxnSp>
          <p:nvCxnSpPr>
            <p:cNvPr id="26" name="Straight Connector 25"/>
            <p:cNvCxnSpPr/>
            <p:nvPr>
              <p:custDataLst>
                <p:tags r:id="rId14"/>
              </p:custDataLst>
            </p:nvPr>
          </p:nvCxnSpPr>
          <p:spPr>
            <a:xfrm rot="10800000">
              <a:off x="3657600" y="4343400"/>
              <a:ext cx="838200" cy="6858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15"/>
              </p:custDataLst>
            </p:nvPr>
          </p:nvCxnSpPr>
          <p:spPr>
            <a:xfrm rot="5400000" flipH="1" flipV="1">
              <a:off x="3619500" y="35433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16"/>
              </p:custDataLst>
            </p:nvPr>
          </p:nvCxnSpPr>
          <p:spPr>
            <a:xfrm rot="10800000">
              <a:off x="3581400" y="2743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17"/>
              </p:custDataLst>
            </p:nvPr>
          </p:nvCxnSpPr>
          <p:spPr>
            <a:xfrm flipV="1">
              <a:off x="3657600" y="1981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18"/>
              </p:custDataLst>
            </p:nvPr>
          </p:nvCxnSpPr>
          <p:spPr>
            <a:xfrm rot="10800000">
              <a:off x="3657600" y="1219200"/>
              <a:ext cx="838200" cy="762000"/>
            </a:xfrm>
            <a:prstGeom prst="line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>
            <p:custDataLst>
              <p:tags r:id="rId4"/>
            </p:custDataLst>
          </p:nvPr>
        </p:nvSpPr>
        <p:spPr>
          <a:xfrm>
            <a:off x="3018065" y="1302715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23" name="Straight Connector 22"/>
          <p:cNvCxnSpPr/>
          <p:nvPr>
            <p:custDataLst>
              <p:tags r:id="rId5"/>
            </p:custDataLst>
          </p:nvPr>
        </p:nvCxnSpPr>
        <p:spPr>
          <a:xfrm rot="16200000" flipV="1">
            <a:off x="3230790" y="1251915"/>
            <a:ext cx="7620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6"/>
            </p:custDataLst>
          </p:nvPr>
        </p:nvCxnSpPr>
        <p:spPr>
          <a:xfrm rot="5400000" flipH="1" flipV="1">
            <a:off x="3148240" y="36077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7"/>
            </p:custDataLst>
          </p:nvPr>
        </p:nvCxnSpPr>
        <p:spPr>
          <a:xfrm rot="10800000">
            <a:off x="3110140" y="44205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8"/>
            </p:custDataLst>
          </p:nvPr>
        </p:nvCxnSpPr>
        <p:spPr>
          <a:xfrm flipV="1">
            <a:off x="3170465" y="1978990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9"/>
            </p:custDataLst>
          </p:nvPr>
        </p:nvCxnSpPr>
        <p:spPr>
          <a:xfrm rot="10800000">
            <a:off x="3119665" y="2807665"/>
            <a:ext cx="838200" cy="7620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>
            <p:custDataLst>
              <p:tags r:id="rId10"/>
            </p:custDataLst>
          </p:nvPr>
        </p:nvSpPr>
        <p:spPr>
          <a:xfrm>
            <a:off x="8321674" y="1251914"/>
            <a:ext cx="381000" cy="54864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56" name="Straight Connector 55"/>
          <p:cNvCxnSpPr/>
          <p:nvPr>
            <p:custDataLst>
              <p:tags r:id="rId11"/>
            </p:custDataLst>
          </p:nvPr>
        </p:nvCxnSpPr>
        <p:spPr>
          <a:xfrm flipH="1">
            <a:off x="4984749" y="4452314"/>
            <a:ext cx="814388" cy="76835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 flipH="1">
            <a:off x="5821362" y="4376114"/>
            <a:ext cx="990600" cy="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3"/>
            </p:custDataLst>
          </p:nvPr>
        </p:nvCxnSpPr>
        <p:spPr>
          <a:xfrm flipH="1" flipV="1">
            <a:off x="6923087" y="4376114"/>
            <a:ext cx="714375" cy="685800"/>
          </a:xfrm>
          <a:prstGeom prst="line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08665" y="2170649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5671" y="1841604"/>
            <a:ext cx="9760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756" y="2313591"/>
            <a:ext cx="9760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800" dirty="0">
              <a:solidFill>
                <a:srgbClr val="008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07896" y="5125554"/>
            <a:ext cx="660559" cy="790597"/>
            <a:chOff x="6310708" y="2223671"/>
            <a:chExt cx="809489" cy="898563"/>
          </a:xfrm>
        </p:grpSpPr>
        <p:sp>
          <p:nvSpPr>
            <p:cNvPr id="49" name="Rounded Rectangle 48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399065" y="5227128"/>
            <a:ext cx="660559" cy="790597"/>
            <a:chOff x="6310708" y="2223671"/>
            <a:chExt cx="809489" cy="898563"/>
          </a:xfrm>
        </p:grpSpPr>
        <p:sp>
          <p:nvSpPr>
            <p:cNvPr id="68" name="Rounded Rectangle 67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07182" y="5182566"/>
            <a:ext cx="660559" cy="790597"/>
            <a:chOff x="6310708" y="2223671"/>
            <a:chExt cx="809489" cy="898563"/>
          </a:xfrm>
        </p:grpSpPr>
        <p:sp>
          <p:nvSpPr>
            <p:cNvPr id="73" name="Rounded Rectangle 72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44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Lijn</a:t>
            </a:r>
            <a:r>
              <a:rPr lang="en-US" dirty="0" smtClean="0"/>
              <a:t> </a:t>
            </a:r>
            <a:r>
              <a:rPr lang="en-US" dirty="0" err="1" smtClean="0"/>
              <a:t>volgen</a:t>
            </a:r>
            <a:r>
              <a:rPr lang="en-US" dirty="0" smtClean="0"/>
              <a:t> </a:t>
            </a:r>
            <a:r>
              <a:rPr lang="en-US" dirty="0" err="1" smtClean="0"/>
              <a:t>opDRACHT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6258"/>
            <a:ext cx="6704972" cy="3810844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Stap 1: </a:t>
            </a:r>
            <a:r>
              <a:rPr lang="nl-NL" dirty="0" smtClean="0"/>
              <a:t>schrijf een progamma dat de juiste kant van de lijn volgt!</a:t>
            </a:r>
          </a:p>
          <a:p>
            <a:r>
              <a:rPr lang="nl-NL" dirty="0" smtClean="0"/>
              <a:t>Hint: als de sensor zwart ziet, draai naar links. Als de sensor wit ziet, draai naar rechts. Gebruik het </a:t>
            </a:r>
            <a:r>
              <a:rPr lang="nl-NL" dirty="0" smtClean="0">
                <a:solidFill>
                  <a:srgbClr val="00B900"/>
                </a:solidFill>
              </a:rPr>
              <a:t>herhaal en schakelblok</a:t>
            </a:r>
            <a:endParaRPr lang="nl-NL" dirty="0" smtClean="0">
              <a:solidFill>
                <a:srgbClr val="00B900"/>
              </a:solidFill>
            </a:endParaRPr>
          </a:p>
          <a:p>
            <a:r>
              <a:rPr lang="nl-NL" dirty="0" smtClean="0">
                <a:solidFill>
                  <a:srgbClr val="FF0000"/>
                </a:solidFill>
              </a:rPr>
              <a:t>Stap 2: </a:t>
            </a:r>
            <a:r>
              <a:rPr lang="nl-NL" dirty="0" smtClean="0"/>
              <a:t>probeer het op verschillende lijnen uit.</a:t>
            </a:r>
          </a:p>
          <a:p>
            <a:r>
              <a:rPr lang="nl-NL" sz="2400" dirty="0" smtClean="0">
                <a:solidFill>
                  <a:srgbClr val="0000FF"/>
                </a:solidFill>
              </a:rPr>
              <a:t>Werkte je lijnvolger hetzelfde op de rechte en op de lijn met bochten?</a:t>
            </a:r>
          </a:p>
          <a:p>
            <a:r>
              <a:rPr lang="nl-NL" dirty="0" smtClean="0">
                <a:solidFill>
                  <a:srgbClr val="FF0000"/>
                </a:solidFill>
              </a:rPr>
              <a:t>Stap 3: </a:t>
            </a:r>
            <a:r>
              <a:rPr lang="nl-NL" dirty="0" smtClean="0"/>
              <a:t>als het niet zo is, stel de bocht van 50 in op een kleinere waarde</a:t>
            </a:r>
          </a:p>
          <a:p>
            <a:r>
              <a:rPr lang="nl-NL" dirty="0" smtClean="0"/>
              <a:t>Werkt het nu beter op de lijn met bochten?</a:t>
            </a:r>
            <a:endParaRPr lang="nl-NL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451505" y="1524318"/>
            <a:ext cx="41640" cy="4285563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8099641" y="1491616"/>
            <a:ext cx="452149" cy="4318265"/>
          </a:xfrm>
          <a:custGeom>
            <a:avLst/>
            <a:gdLst>
              <a:gd name="connsiteX0" fmla="*/ 326318 w 452149"/>
              <a:gd name="connsiteY0" fmla="*/ 4318265 h 4318265"/>
              <a:gd name="connsiteX1" fmla="*/ 295088 w 452149"/>
              <a:gd name="connsiteY1" fmla="*/ 4172516 h 4318265"/>
              <a:gd name="connsiteX2" fmla="*/ 451240 w 452149"/>
              <a:gd name="connsiteY2" fmla="*/ 3516647 h 4318265"/>
              <a:gd name="connsiteX3" fmla="*/ 211807 w 452149"/>
              <a:gd name="connsiteY3" fmla="*/ 2787903 h 4318265"/>
              <a:gd name="connsiteX4" fmla="*/ 378369 w 452149"/>
              <a:gd name="connsiteY4" fmla="*/ 2090391 h 4318265"/>
              <a:gd name="connsiteX5" fmla="*/ 170166 w 452149"/>
              <a:gd name="connsiteY5" fmla="*/ 1528217 h 4318265"/>
              <a:gd name="connsiteX6" fmla="*/ 388779 w 452149"/>
              <a:gd name="connsiteY6" fmla="*/ 966043 h 4318265"/>
              <a:gd name="connsiteX7" fmla="*/ 14015 w 452149"/>
              <a:gd name="connsiteY7" fmla="*/ 216478 h 4318265"/>
              <a:gd name="connsiteX8" fmla="*/ 76475 w 452149"/>
              <a:gd name="connsiteY8" fmla="*/ 18676 h 4318265"/>
              <a:gd name="connsiteX9" fmla="*/ 45245 w 452149"/>
              <a:gd name="connsiteY9" fmla="*/ 8266 h 4318265"/>
              <a:gd name="connsiteX10" fmla="*/ 45245 w 452149"/>
              <a:gd name="connsiteY10" fmla="*/ 8266 h 431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149" h="4318265">
                <a:moveTo>
                  <a:pt x="326318" y="4318265"/>
                </a:moveTo>
                <a:cubicBezTo>
                  <a:pt x="300293" y="4312192"/>
                  <a:pt x="274268" y="4306119"/>
                  <a:pt x="295088" y="4172516"/>
                </a:cubicBezTo>
                <a:cubicBezTo>
                  <a:pt x="315908" y="4038913"/>
                  <a:pt x="465120" y="3747416"/>
                  <a:pt x="451240" y="3516647"/>
                </a:cubicBezTo>
                <a:cubicBezTo>
                  <a:pt x="437360" y="3285878"/>
                  <a:pt x="223952" y="3025612"/>
                  <a:pt x="211807" y="2787903"/>
                </a:cubicBezTo>
                <a:cubicBezTo>
                  <a:pt x="199662" y="2550194"/>
                  <a:pt x="385309" y="2300339"/>
                  <a:pt x="378369" y="2090391"/>
                </a:cubicBezTo>
                <a:cubicBezTo>
                  <a:pt x="371429" y="1880443"/>
                  <a:pt x="168431" y="1715608"/>
                  <a:pt x="170166" y="1528217"/>
                </a:cubicBezTo>
                <a:cubicBezTo>
                  <a:pt x="171901" y="1340826"/>
                  <a:pt x="414804" y="1184666"/>
                  <a:pt x="388779" y="966043"/>
                </a:cubicBezTo>
                <a:cubicBezTo>
                  <a:pt x="362754" y="747420"/>
                  <a:pt x="66066" y="374372"/>
                  <a:pt x="14015" y="216478"/>
                </a:cubicBezTo>
                <a:cubicBezTo>
                  <a:pt x="-38036" y="58584"/>
                  <a:pt x="71270" y="53378"/>
                  <a:pt x="76475" y="18676"/>
                </a:cubicBezTo>
                <a:cubicBezTo>
                  <a:pt x="81680" y="-16026"/>
                  <a:pt x="45245" y="8266"/>
                  <a:pt x="45245" y="8266"/>
                </a:cubicBezTo>
                <a:lnTo>
                  <a:pt x="45245" y="8266"/>
                </a:lnTo>
              </a:path>
            </a:pathLst>
          </a:cu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4086" y="4866249"/>
            <a:ext cx="2551329" cy="140930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022703" y="5620226"/>
            <a:ext cx="556530" cy="45498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9" idx="7"/>
          </p:cNvCxnSpPr>
          <p:nvPr/>
        </p:nvCxnSpPr>
        <p:spPr>
          <a:xfrm flipH="1">
            <a:off x="4497731" y="4153840"/>
            <a:ext cx="946768" cy="15330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Droids Robotics, 2014, v.1.1 (Last edit: 9/22/2014)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6949709" y="5464876"/>
            <a:ext cx="948822" cy="1002435"/>
            <a:chOff x="6507213" y="1384746"/>
            <a:chExt cx="1199001" cy="1371767"/>
          </a:xfrm>
        </p:grpSpPr>
        <p:grpSp>
          <p:nvGrpSpPr>
            <p:cNvPr id="13" name="Group 12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 rot="16200000">
            <a:off x="7900777" y="5455610"/>
            <a:ext cx="948822" cy="1002435"/>
            <a:chOff x="6507213" y="1384746"/>
            <a:chExt cx="1199001" cy="1371767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416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6175</TotalTime>
  <Words>758</Words>
  <Application>Microsoft Office PowerPoint</Application>
  <PresentationFormat>Diavoorstelling (4:3)</PresentationFormat>
  <Paragraphs>94</Paragraphs>
  <Slides>14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Essential</vt:lpstr>
      <vt:lpstr>Programmeer les voor gevorderden</vt:lpstr>
      <vt:lpstr>Lijnvolger</vt:lpstr>
      <vt:lpstr>Volg het midden?</vt:lpstr>
      <vt:lpstr>Dia 4</vt:lpstr>
      <vt:lpstr>Dia 5</vt:lpstr>
      <vt:lpstr>Lijn volgen: ROBOT STijl</vt:lpstr>
      <vt:lpstr>Robot lijn volgen gebeurt altijd op de rand</vt:lpstr>
      <vt:lpstr>Start de robot aan de juiste kant</vt:lpstr>
      <vt:lpstr>Lijn volgen opDRACHT</vt:lpstr>
      <vt:lpstr>Lijn volgen oplossing</vt:lpstr>
      <vt:lpstr>Lijn volgen oplossing</vt:lpstr>
      <vt:lpstr>Lijn volgen met een senor of afstand </vt:lpstr>
      <vt:lpstr>Lijn volgen met een senor of afstand </vt:lpstr>
      <vt:lpstr>CREDITS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Hulsen 2</cp:lastModifiedBy>
  <cp:revision>208</cp:revision>
  <dcterms:created xsi:type="dcterms:W3CDTF">2014-08-07T02:19:13Z</dcterms:created>
  <dcterms:modified xsi:type="dcterms:W3CDTF">2015-01-19T19:36:38Z</dcterms:modified>
</cp:coreProperties>
</file>