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88" r:id="rId3"/>
    <p:sldId id="290" r:id="rId4"/>
    <p:sldId id="292" r:id="rId5"/>
    <p:sldId id="293" r:id="rId6"/>
    <p:sldId id="294" r:id="rId7"/>
    <p:sldId id="295" r:id="rId8"/>
    <p:sldId id="296" r:id="rId9"/>
    <p:sldId id="297" r:id="rId10"/>
    <p:sldId id="299" r:id="rId11"/>
    <p:sldId id="287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5" autoAdjust="0"/>
    <p:restoredTop sz="91304" autoAdjust="0"/>
  </p:normalViewPr>
  <p:slideViewPr>
    <p:cSldViewPr snapToGrid="0" snapToObjects="1">
      <p:cViewPr>
        <p:scale>
          <a:sx n="140" d="100"/>
          <a:sy n="140" d="100"/>
        </p:scale>
        <p:origin x="-120" y="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pPr/>
              <a:t>7/17/2015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409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4066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DB44-0079-FE48-8EAC-16E07A332AC8}" type="datetime1">
              <a:rPr lang="en-US" smtClean="0"/>
              <a:pPr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Advanced Programming Lesson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00C7-7A29-F246-89D5-380C0E199510}" type="datetime1">
              <a:rPr lang="en-US" smtClean="0"/>
              <a:pPr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F9D88-E28F-4843-BF9A-D3C2C4F2D879}" type="datetime1">
              <a:rPr lang="en-US" smtClean="0"/>
              <a:pPr/>
              <a:t>7/17/2015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B308-8B37-3349-9C42-74CF2C975E08}" type="datetime1">
              <a:rPr lang="en-US" smtClean="0"/>
              <a:pPr/>
              <a:t>7/17/2015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721A-0044-6542-B3B5-3557CC16F415}" type="datetime1">
              <a:rPr lang="en-US" smtClean="0"/>
              <a:pPr/>
              <a:t>7/17/2015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8401-FC01-1F49-BF7F-A12DCD4AAAFA}" type="datetime1">
              <a:rPr lang="en-US" smtClean="0"/>
              <a:pPr/>
              <a:t>7/17/2015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85149-216D-B84D-9C33-2E9045CCA7C3}" type="datetime1">
              <a:rPr lang="en-US" smtClean="0"/>
              <a:pPr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7A8B-868E-F04A-962E-234832E72A30}" type="datetime1">
              <a:rPr lang="en-US" smtClean="0"/>
              <a:pPr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4BAF-7E5D-8342-8C56-4A91F11D66F9}" type="datetime1">
              <a:rPr lang="en-US" smtClean="0"/>
              <a:pPr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632E5-902D-9041-92A8-5B2A2DF806E2}" type="datetime1">
              <a:rPr lang="en-US" smtClean="0"/>
              <a:pPr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1092-F819-DA47-BC55-95C40C955268}" type="datetime1">
              <a:rPr lang="en-US" smtClean="0"/>
              <a:pPr/>
              <a:t>7/17/2015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DF8E-F9C7-6E4C-8632-3A11BA8EC015}" type="datetime1">
              <a:rPr lang="en-US" smtClean="0"/>
              <a:pPr/>
              <a:t>7/17/2015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AC65-EBFD-8F43-B2BD-F428A3D65185}" type="datetime1">
              <a:rPr lang="en-US" smtClean="0"/>
              <a:pPr/>
              <a:t>7/17/2015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A759A-A275-014D-A81E-21AEFBAD8065}" type="datetime1">
              <a:rPr lang="en-US" smtClean="0"/>
              <a:pPr/>
              <a:t>7/17/2015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73D0-69D8-8A4F-9794-FE6CF3D724E5}" type="datetime1">
              <a:rPr lang="en-US" smtClean="0"/>
              <a:pPr/>
              <a:t>7/17/2015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6BE91-EF30-8648-BA67-25E7CE48F8E3}" type="datetime1">
              <a:rPr lang="en-US" smtClean="0"/>
              <a:pPr/>
              <a:t>7/17/2015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C8CF2AF-367D-974E-8844-A10BC09149B8}" type="datetime1">
              <a:rPr lang="en-US" smtClean="0"/>
              <a:pPr/>
              <a:t>7/17/2015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© 2015 EV3Lessons.com, Last edit 5/26/2015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382A7F7-08BF-4252-8141-63FB96055BB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team@droidsrobotics.or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627" b="2627"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76397" y="5252598"/>
            <a:ext cx="3749229" cy="48409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Door Droids Robotics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321" y="2865389"/>
            <a:ext cx="7810967" cy="1088237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FF0000"/>
                </a:solidFill>
              </a:rPr>
              <a:t>Variabelen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321" y="353342"/>
            <a:ext cx="775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</a:rPr>
              <a:t>Gevorderde</a:t>
            </a:r>
            <a:r>
              <a:rPr lang="en-US" sz="4800" dirty="0" smtClean="0">
                <a:solidFill>
                  <a:schemeClr val="bg1"/>
                </a:solidFill>
              </a:rPr>
              <a:t> EV3 </a:t>
            </a:r>
            <a:r>
              <a:rPr lang="en-US" sz="4800" dirty="0" smtClean="0">
                <a:solidFill>
                  <a:schemeClr val="bg1"/>
                </a:solidFill>
              </a:rPr>
              <a:t>PROGRAMMEER LES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484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/>
              <a:t>Oplossing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opdacht</a:t>
            </a:r>
            <a:r>
              <a:rPr lang="en-US" altLang="en-US" dirty="0" smtClean="0"/>
              <a:t> 2: Tel de </a:t>
            </a:r>
            <a:r>
              <a:rPr lang="en-US" altLang="en-US" dirty="0" err="1" smtClean="0"/>
              <a:t>lijnen</a:t>
            </a:r>
            <a:endParaRPr lang="en-US" altLang="en-US" dirty="0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05BE49-FB6C-4ECA-AF0F-3248BF262EF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pic>
        <p:nvPicPr>
          <p:cNvPr id="6" name="Picture 2" descr="C:\Users\Hulsen 2\Documents\LEGO Creations\vertalingen\gevorderde lessen\New Folder (5)\Tel de lijnen.ev3p Diagram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513" y="2528979"/>
            <a:ext cx="8611737" cy="2209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9580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Volgende</a:t>
            </a:r>
            <a:r>
              <a:rPr lang="en-US" dirty="0" smtClean="0"/>
              <a:t> </a:t>
            </a:r>
            <a:r>
              <a:rPr lang="en-US" dirty="0" err="1" smtClean="0"/>
              <a:t>stappen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2133600"/>
            <a:ext cx="8350250" cy="3992563"/>
          </a:xfrm>
        </p:spPr>
        <p:txBody>
          <a:bodyPr/>
          <a:lstStyle/>
          <a:p>
            <a:r>
              <a:rPr lang="nl-NL" dirty="0" smtClean="0">
                <a:solidFill>
                  <a:srgbClr val="FF0000"/>
                </a:solidFill>
              </a:rPr>
              <a:t>Wij gebruiken variabelen in de volgende lessen:</a:t>
            </a:r>
          </a:p>
          <a:p>
            <a:pPr lvl="1"/>
            <a:r>
              <a:rPr lang="nl-NL" dirty="0" smtClean="0">
                <a:solidFill>
                  <a:srgbClr val="FF0000"/>
                </a:solidFill>
              </a:rPr>
              <a:t>Geavanceerd: Menu systeem</a:t>
            </a:r>
          </a:p>
          <a:p>
            <a:pPr lvl="1"/>
            <a:r>
              <a:rPr lang="nl-NL" dirty="0" smtClean="0">
                <a:solidFill>
                  <a:srgbClr val="FF0000"/>
                </a:solidFill>
              </a:rPr>
              <a:t>Geavanceerd: Synchronisatie parallelle balken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791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+mn-lt"/>
              </a:rPr>
              <a:t>Credits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nl-NL" dirty="0" smtClean="0"/>
              <a:t>Deze les is gemaakt door </a:t>
            </a:r>
            <a:r>
              <a:rPr lang="nl-NL" dirty="0" err="1" smtClean="0"/>
              <a:t>Sanjay</a:t>
            </a:r>
            <a:r>
              <a:rPr lang="nl-NL" dirty="0" smtClean="0"/>
              <a:t> </a:t>
            </a:r>
            <a:r>
              <a:rPr lang="nl-NL" dirty="0" smtClean="0"/>
              <a:t>en </a:t>
            </a:r>
            <a:r>
              <a:rPr lang="nl-NL" dirty="0" err="1" smtClean="0"/>
              <a:t>Arvind</a:t>
            </a:r>
            <a:r>
              <a:rPr lang="nl-NL" dirty="0" smtClean="0"/>
              <a:t> </a:t>
            </a:r>
            <a:r>
              <a:rPr lang="nl-NL" dirty="0" err="1" smtClean="0"/>
              <a:t>Seshan</a:t>
            </a:r>
            <a:r>
              <a:rPr lang="nl-NL" dirty="0" smtClean="0"/>
              <a:t> van </a:t>
            </a:r>
            <a:r>
              <a:rPr lang="nl-NL" dirty="0" err="1" smtClean="0"/>
              <a:t>Droids</a:t>
            </a:r>
            <a:r>
              <a:rPr lang="nl-NL" dirty="0" smtClean="0"/>
              <a:t> </a:t>
            </a:r>
            <a:r>
              <a:rPr lang="nl-NL" dirty="0" err="1" smtClean="0"/>
              <a:t>Robotics</a:t>
            </a:r>
            <a:r>
              <a:rPr lang="nl-NL" dirty="0" smtClean="0"/>
              <a:t>. </a:t>
            </a:r>
            <a:r>
              <a:rPr lang="nl-NL" dirty="0" smtClean="0">
                <a:hlinkClick r:id="rId3"/>
              </a:rPr>
              <a:t>team@</a:t>
            </a:r>
            <a:r>
              <a:rPr lang="nl-NL" dirty="0" err="1" smtClean="0">
                <a:hlinkClick r:id="rId3"/>
              </a:rPr>
              <a:t>droidsrobotics.org</a:t>
            </a: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Meer lessen zijn beschikbaar op </a:t>
            </a:r>
            <a:r>
              <a:rPr lang="nl-NL" dirty="0" smtClean="0"/>
              <a:t>www.ev3lessons.com</a:t>
            </a:r>
            <a:endParaRPr lang="nl-N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2487" y="431284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1110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Doelstellingen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551" y="2133600"/>
            <a:ext cx="8463700" cy="399256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nl-NL" sz="3800" dirty="0" smtClean="0"/>
              <a:t>Leer over verschillende types variabelen</a:t>
            </a:r>
          </a:p>
          <a:p>
            <a:pPr marL="342900" indent="-342900">
              <a:buFont typeface="Arial"/>
              <a:buChar char="•"/>
            </a:pPr>
            <a:r>
              <a:rPr lang="nl-NL" sz="3800" dirty="0" smtClean="0"/>
              <a:t>Leer hoe je </a:t>
            </a:r>
            <a:r>
              <a:rPr lang="nl-NL" sz="3800" dirty="0" smtClean="0"/>
              <a:t>een </a:t>
            </a:r>
            <a:r>
              <a:rPr lang="nl-NL" sz="3800" dirty="0" smtClean="0"/>
              <a:t>variabele moet lezen en schrijven</a:t>
            </a:r>
          </a:p>
          <a:p>
            <a:pPr marL="342900" indent="-342900">
              <a:buFont typeface="Arial"/>
              <a:buChar char="•"/>
            </a:pPr>
            <a:endParaRPr lang="nl-NL" dirty="0" smtClean="0"/>
          </a:p>
          <a:p>
            <a:pPr marL="342900" indent="-342900">
              <a:buFont typeface="Arial"/>
              <a:buChar char="•"/>
            </a:pPr>
            <a:r>
              <a:rPr lang="nl-NL" dirty="0" smtClean="0"/>
              <a:t>Dit gebruik je:  gegevens verbindingen, </a:t>
            </a:r>
            <a:r>
              <a:rPr lang="nl-NL" dirty="0" smtClean="0"/>
              <a:t>k</a:t>
            </a:r>
            <a:r>
              <a:rPr lang="nl-NL" dirty="0" smtClean="0"/>
              <a:t>leurensensor</a:t>
            </a:r>
            <a:r>
              <a:rPr lang="nl-NL" dirty="0" smtClean="0"/>
              <a:t>, </a:t>
            </a:r>
            <a:r>
              <a:rPr lang="nl-NL" dirty="0" smtClean="0"/>
              <a:t>weergeef blokken</a:t>
            </a:r>
            <a:r>
              <a:rPr lang="nl-NL" dirty="0" smtClean="0"/>
              <a:t>, </a:t>
            </a:r>
            <a:r>
              <a:rPr lang="nl-NL" dirty="0" smtClean="0"/>
              <a:t>wachtblokken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71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5-27 at 11.16.44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07859" y="1799897"/>
            <a:ext cx="1866900" cy="711200"/>
          </a:xfrm>
          <a:prstGeom prst="rect">
            <a:avLst/>
          </a:prstGeom>
        </p:spPr>
      </p:pic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Extra </a:t>
            </a:r>
            <a:r>
              <a:rPr lang="en-US" altLang="en-US" dirty="0" err="1" smtClean="0"/>
              <a:t>hulpmiddel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tekst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weergeven</a:t>
            </a:r>
            <a:r>
              <a:rPr lang="en-US" altLang="en-US" dirty="0" smtClean="0"/>
              <a:t> met </a:t>
            </a:r>
            <a:r>
              <a:rPr lang="en-US" altLang="en-US" dirty="0" err="1" smtClean="0"/>
              <a:t>gegevenverbinding</a:t>
            </a:r>
            <a:endParaRPr lang="en-US" altLang="en-US" dirty="0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BF08A7-D6E4-494E-BF66-67A44E35DEB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smtClean="0"/>
          </a:p>
        </p:txBody>
      </p:sp>
      <p:pic>
        <p:nvPicPr>
          <p:cNvPr id="44036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958" t="20966" r="55542" b="61258"/>
          <a:stretch>
            <a:fillRect/>
          </a:stretch>
        </p:blipFill>
        <p:spPr>
          <a:xfrm>
            <a:off x="917825" y="2265035"/>
            <a:ext cx="5600700" cy="1724025"/>
          </a:xfrm>
        </p:spPr>
      </p:pic>
      <p:sp>
        <p:nvSpPr>
          <p:cNvPr id="44037" name="TextBox 5"/>
          <p:cNvSpPr txBox="1">
            <a:spLocks noChangeArrowheads="1"/>
          </p:cNvSpPr>
          <p:nvPr/>
        </p:nvSpPr>
        <p:spPr bwMode="auto">
          <a:xfrm>
            <a:off x="1276350" y="1799897"/>
            <a:ext cx="1949700" cy="73866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Tekst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om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weergegeven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te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worden</a:t>
            </a:r>
            <a:endParaRPr lang="en-US" altLang="en-US" sz="1400" dirty="0"/>
          </a:p>
        </p:txBody>
      </p:sp>
      <p:cxnSp>
        <p:nvCxnSpPr>
          <p:cNvPr id="44038" name="Straight Arrow Connector 7"/>
          <p:cNvCxnSpPr>
            <a:cxnSpLocks noChangeShapeType="1"/>
            <a:stCxn id="44037" idx="3"/>
          </p:cNvCxnSpPr>
          <p:nvPr/>
        </p:nvCxnSpPr>
        <p:spPr bwMode="auto">
          <a:xfrm>
            <a:off x="3226050" y="2169229"/>
            <a:ext cx="365125" cy="50538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39" name="TextBox 13"/>
          <p:cNvSpPr txBox="1">
            <a:spLocks noChangeArrowheads="1"/>
          </p:cNvSpPr>
          <p:nvPr/>
        </p:nvSpPr>
        <p:spPr bwMode="auto">
          <a:xfrm>
            <a:off x="4089650" y="2187247"/>
            <a:ext cx="2628900" cy="30777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Klik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om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ingevoegd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te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kiezen</a:t>
            </a:r>
            <a:endParaRPr lang="en-US" altLang="en-US" sz="1400" dirty="0"/>
          </a:p>
        </p:txBody>
      </p:sp>
      <p:cxnSp>
        <p:nvCxnSpPr>
          <p:cNvPr id="44040" name="Straight Arrow Connector 15"/>
          <p:cNvCxnSpPr>
            <a:cxnSpLocks noChangeShapeType="1"/>
          </p:cNvCxnSpPr>
          <p:nvPr/>
        </p:nvCxnSpPr>
        <p:spPr bwMode="auto">
          <a:xfrm>
            <a:off x="5604125" y="2495222"/>
            <a:ext cx="303213" cy="179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1" name="TextBox 17"/>
          <p:cNvSpPr txBox="1">
            <a:spLocks noChangeArrowheads="1"/>
          </p:cNvSpPr>
          <p:nvPr/>
        </p:nvSpPr>
        <p:spPr bwMode="auto">
          <a:xfrm>
            <a:off x="757488" y="4271635"/>
            <a:ext cx="246856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Tekst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invoegen</a:t>
            </a:r>
            <a:r>
              <a:rPr lang="en-US" altLang="en-US" sz="1400" dirty="0" smtClean="0"/>
              <a:t> </a:t>
            </a:r>
            <a:endParaRPr lang="en-US" altLang="en-US" sz="1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Scherm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leegmaken</a:t>
            </a:r>
            <a:r>
              <a:rPr lang="en-US" altLang="en-US" sz="1400" dirty="0" smtClean="0"/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Start </a:t>
            </a:r>
            <a:r>
              <a:rPr lang="en-US" altLang="en-US" sz="1400" dirty="0" err="1" smtClean="0"/>
              <a:t>kolom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weergave</a:t>
            </a:r>
            <a:endParaRPr lang="en-US" altLang="en-US" sz="1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Startregel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weergave</a:t>
            </a:r>
            <a:endParaRPr lang="en-US" altLang="en-US" sz="1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Zwart</a:t>
            </a:r>
            <a:r>
              <a:rPr lang="en-US" altLang="en-US" sz="1400" dirty="0" smtClean="0"/>
              <a:t> of </a:t>
            </a:r>
            <a:r>
              <a:rPr lang="en-US" altLang="en-US" sz="1400" dirty="0" err="1" smtClean="0"/>
              <a:t>witte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tekst</a:t>
            </a:r>
            <a:endParaRPr lang="en-US" altLang="en-US" sz="1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Tekst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grootte</a:t>
            </a:r>
            <a:endParaRPr lang="en-US" altLang="en-US" sz="1400" dirty="0"/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0 – </a:t>
            </a:r>
            <a:r>
              <a:rPr lang="en-US" altLang="en-US" sz="1400" dirty="0" err="1" smtClean="0"/>
              <a:t>klein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lettertype</a:t>
            </a:r>
            <a:endParaRPr lang="en-US" altLang="en-US" sz="1400" dirty="0"/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1 – </a:t>
            </a:r>
            <a:r>
              <a:rPr lang="en-US" altLang="en-US" sz="1400" dirty="0" err="1" smtClean="0"/>
              <a:t>klein</a:t>
            </a:r>
            <a:r>
              <a:rPr lang="en-US" altLang="en-US" sz="1400" dirty="0" smtClean="0"/>
              <a:t> </a:t>
            </a:r>
            <a:r>
              <a:rPr lang="en-US" altLang="en-US" sz="1400" dirty="0" smtClean="0"/>
              <a:t>vet </a:t>
            </a:r>
            <a:r>
              <a:rPr lang="en-US" altLang="en-US" sz="1400" dirty="0" err="1" smtClean="0"/>
              <a:t>lettertype</a:t>
            </a:r>
            <a:endParaRPr lang="en-US" altLang="en-US" sz="1400" dirty="0"/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2 – </a:t>
            </a:r>
            <a:r>
              <a:rPr lang="en-US" altLang="en-US" sz="1400" dirty="0" err="1" smtClean="0"/>
              <a:t>groot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lettertype</a:t>
            </a:r>
            <a:endParaRPr lang="en-US" altLang="en-US" sz="1400" dirty="0"/>
          </a:p>
        </p:txBody>
      </p:sp>
      <p:cxnSp>
        <p:nvCxnSpPr>
          <p:cNvPr id="44042" name="Elbow Connector 19"/>
          <p:cNvCxnSpPr>
            <a:cxnSpLocks noChangeShapeType="1"/>
          </p:cNvCxnSpPr>
          <p:nvPr/>
        </p:nvCxnSpPr>
        <p:spPr bwMode="auto">
          <a:xfrm flipV="1">
            <a:off x="2768850" y="3468360"/>
            <a:ext cx="1817688" cy="1004887"/>
          </a:xfrm>
          <a:prstGeom prst="bentConnector3">
            <a:avLst>
              <a:gd name="adj1" fmla="val 100315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3" name="Elbow Connector 25"/>
          <p:cNvCxnSpPr>
            <a:cxnSpLocks noChangeShapeType="1"/>
          </p:cNvCxnSpPr>
          <p:nvPr/>
        </p:nvCxnSpPr>
        <p:spPr bwMode="auto">
          <a:xfrm flipV="1">
            <a:off x="2714875" y="3479472"/>
            <a:ext cx="2432050" cy="1400175"/>
          </a:xfrm>
          <a:prstGeom prst="bentConnector3">
            <a:avLst>
              <a:gd name="adj1" fmla="val 100139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4" name="Elbow Connector 29"/>
          <p:cNvCxnSpPr>
            <a:cxnSpLocks noChangeShapeType="1"/>
          </p:cNvCxnSpPr>
          <p:nvPr/>
        </p:nvCxnSpPr>
        <p:spPr bwMode="auto">
          <a:xfrm flipV="1">
            <a:off x="3002213" y="3444547"/>
            <a:ext cx="1870075" cy="1230313"/>
          </a:xfrm>
          <a:prstGeom prst="bentConnector3">
            <a:avLst>
              <a:gd name="adj1" fmla="val 9987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5" name="Elbow Connector 43014"/>
          <p:cNvCxnSpPr>
            <a:cxnSpLocks noChangeShapeType="1"/>
          </p:cNvCxnSpPr>
          <p:nvPr/>
        </p:nvCxnSpPr>
        <p:spPr bwMode="auto">
          <a:xfrm flipV="1">
            <a:off x="2494213" y="3479472"/>
            <a:ext cx="2909887" cy="1635125"/>
          </a:xfrm>
          <a:prstGeom prst="bentConnector3">
            <a:avLst>
              <a:gd name="adj1" fmla="val 1001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6" name="Elbow Connector 43019"/>
          <p:cNvCxnSpPr>
            <a:cxnSpLocks noChangeShapeType="1"/>
          </p:cNvCxnSpPr>
          <p:nvPr/>
        </p:nvCxnSpPr>
        <p:spPr bwMode="auto">
          <a:xfrm flipV="1">
            <a:off x="2403725" y="3514397"/>
            <a:ext cx="3303588" cy="1773238"/>
          </a:xfrm>
          <a:prstGeom prst="bentConnector3">
            <a:avLst>
              <a:gd name="adj1" fmla="val 100319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7" name="Elbow Connector 43022"/>
          <p:cNvCxnSpPr>
            <a:cxnSpLocks noChangeShapeType="1"/>
          </p:cNvCxnSpPr>
          <p:nvPr/>
        </p:nvCxnSpPr>
        <p:spPr bwMode="auto">
          <a:xfrm flipV="1">
            <a:off x="1579813" y="3514397"/>
            <a:ext cx="4327525" cy="1992313"/>
          </a:xfrm>
          <a:prstGeom prst="bentConnector3">
            <a:avLst>
              <a:gd name="adj1" fmla="val 10015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803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Variabele</a:t>
            </a:r>
            <a:endParaRPr lang="en-US" altLang="en-US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84162" y="1899470"/>
            <a:ext cx="8574087" cy="4634894"/>
          </a:xfrm>
        </p:spPr>
        <p:txBody>
          <a:bodyPr>
            <a:normAutofit fontScale="92500" lnSpcReduction="10000"/>
          </a:bodyPr>
          <a:lstStyle/>
          <a:p>
            <a:r>
              <a:rPr lang="nl-NL" altLang="en-US" sz="2000" dirty="0" smtClean="0"/>
              <a:t>Wat is een variabele?  </a:t>
            </a:r>
            <a:r>
              <a:rPr lang="nl-NL" altLang="en-US" sz="2000" dirty="0" err="1" smtClean="0">
                <a:solidFill>
                  <a:schemeClr val="tx1"/>
                </a:solidFill>
              </a:rPr>
              <a:t>antw</a:t>
            </a:r>
            <a:r>
              <a:rPr lang="nl-NL" altLang="en-US" sz="2000" dirty="0" smtClean="0">
                <a:solidFill>
                  <a:schemeClr val="tx1"/>
                </a:solidFill>
              </a:rPr>
              <a:t>. In een</a:t>
            </a:r>
            <a:r>
              <a:rPr lang="nl-NL" altLang="en-US" sz="2000" b="0" dirty="0" smtClean="0">
                <a:solidFill>
                  <a:schemeClr val="tx1"/>
                </a:solidFill>
              </a:rPr>
              <a:t> variabele sla je een waarde op, zodat je die later in je programma kunt gebruiken.</a:t>
            </a:r>
            <a:r>
              <a:rPr lang="nl-NL" sz="2000" dirty="0" smtClean="0">
                <a:solidFill>
                  <a:schemeClr val="tx1"/>
                </a:solidFill>
              </a:rPr>
              <a:t> </a:t>
            </a:r>
            <a:r>
              <a:rPr lang="nl-NL" sz="2000" dirty="0" smtClean="0"/>
              <a:t>Denk aan het als een notitieblok of een doos waarin een waarde voor je zit.</a:t>
            </a:r>
            <a:endParaRPr lang="nl-NL" altLang="en-US" sz="2000" b="0" dirty="0" smtClean="0">
              <a:solidFill>
                <a:srgbClr val="FF0000"/>
              </a:solidFill>
            </a:endParaRPr>
          </a:p>
          <a:p>
            <a:r>
              <a:rPr lang="nl-NL" altLang="en-US" sz="2000" dirty="0" smtClean="0"/>
              <a:t>Je kunt een variabele een zelf gekozen naam geven.</a:t>
            </a:r>
          </a:p>
          <a:p>
            <a:r>
              <a:rPr lang="nl-NL" altLang="en-US" sz="2000" dirty="0" smtClean="0"/>
              <a:t>Je kunt </a:t>
            </a:r>
            <a:r>
              <a:rPr lang="nl-NL" altLang="en-US" sz="2000" dirty="0" smtClean="0"/>
              <a:t>de volgende</a:t>
            </a:r>
            <a:r>
              <a:rPr lang="nl-NL" altLang="en-US" sz="2000" dirty="0" smtClean="0"/>
              <a:t> </a:t>
            </a:r>
            <a:r>
              <a:rPr lang="nl-NL" altLang="en-US" sz="2000" dirty="0" smtClean="0"/>
              <a:t>type </a:t>
            </a:r>
            <a:r>
              <a:rPr lang="nl-NL" altLang="en-US" sz="2000" dirty="0" smtClean="0"/>
              <a:t>variabele </a:t>
            </a:r>
            <a:r>
              <a:rPr lang="nl-NL" altLang="en-US" sz="2000" dirty="0" smtClean="0"/>
              <a:t>definiëren:</a:t>
            </a:r>
          </a:p>
          <a:p>
            <a:pPr lvl="1"/>
            <a:r>
              <a:rPr lang="nl-NL" altLang="en-US" sz="1800" dirty="0" smtClean="0"/>
              <a:t>Numeriek (Houd een nummer vast)</a:t>
            </a:r>
          </a:p>
          <a:p>
            <a:pPr lvl="1"/>
            <a:r>
              <a:rPr lang="nl-NL" altLang="en-US" sz="1800" dirty="0" smtClean="0"/>
              <a:t>Logisch (Waar of niet waar)</a:t>
            </a:r>
          </a:p>
          <a:p>
            <a:pPr lvl="1"/>
            <a:r>
              <a:rPr lang="nl-NL" altLang="en-US" sz="1800" dirty="0" smtClean="0"/>
              <a:t>Tekst (Bevat regels tekst… “</a:t>
            </a:r>
            <a:r>
              <a:rPr lang="nl-NL" altLang="en-US" sz="1800" dirty="0" err="1" smtClean="0"/>
              <a:t>Hello</a:t>
            </a:r>
            <a:r>
              <a:rPr lang="nl-NL" altLang="en-US" sz="1800" dirty="0" smtClean="0"/>
              <a:t> World”)</a:t>
            </a:r>
          </a:p>
          <a:p>
            <a:pPr lvl="1"/>
            <a:r>
              <a:rPr lang="nl-NL" altLang="en-US" sz="1800" dirty="0" smtClean="0"/>
              <a:t>Numerieke reeks (Bevat een set van nummer… 1,2,3,10,55)</a:t>
            </a:r>
          </a:p>
          <a:p>
            <a:pPr lvl="1"/>
            <a:r>
              <a:rPr lang="nl-NL" altLang="en-US" sz="1800" dirty="0" smtClean="0"/>
              <a:t>Logische reeks (Bevat een set van logica … </a:t>
            </a:r>
            <a:r>
              <a:rPr lang="nl-NL" altLang="en-US" sz="1800" dirty="0" err="1" smtClean="0"/>
              <a:t>True</a:t>
            </a:r>
            <a:r>
              <a:rPr lang="nl-NL" altLang="en-US" sz="1800" dirty="0" smtClean="0"/>
              <a:t>, </a:t>
            </a:r>
            <a:r>
              <a:rPr lang="nl-NL" altLang="en-US" sz="1800" dirty="0" err="1" smtClean="0"/>
              <a:t>True</a:t>
            </a:r>
            <a:r>
              <a:rPr lang="nl-NL" altLang="en-US" sz="1800" dirty="0" smtClean="0"/>
              <a:t>, </a:t>
            </a:r>
            <a:r>
              <a:rPr lang="nl-NL" altLang="en-US" sz="1800" dirty="0" err="1" smtClean="0"/>
              <a:t>False</a:t>
            </a:r>
            <a:r>
              <a:rPr lang="nl-NL" altLang="en-US" sz="1800" dirty="0" smtClean="0"/>
              <a:t>)</a:t>
            </a:r>
          </a:p>
          <a:p>
            <a:r>
              <a:rPr lang="nl-NL" altLang="en-US" sz="2000" dirty="0" smtClean="0"/>
              <a:t>Ze kunnen zowel gebruikt worden als input of output, je kunt dus…..of…</a:t>
            </a:r>
          </a:p>
          <a:p>
            <a:pPr lvl="1"/>
            <a:r>
              <a:rPr lang="nl-NL" altLang="en-US" sz="1800" dirty="0" smtClean="0"/>
              <a:t>Schrijven </a:t>
            </a:r>
            <a:r>
              <a:rPr lang="nl-NL" altLang="en-US" sz="1800" dirty="0" smtClean="0"/>
              <a:t>– Stop een waarde in een variabele</a:t>
            </a:r>
          </a:p>
          <a:p>
            <a:pPr lvl="1"/>
            <a:r>
              <a:rPr lang="nl-NL" altLang="en-US" sz="1800" dirty="0" smtClean="0"/>
              <a:t>Lezen </a:t>
            </a:r>
            <a:r>
              <a:rPr lang="nl-NL" altLang="en-US" sz="1800" dirty="0" smtClean="0"/>
              <a:t>– Haal de waarde </a:t>
            </a:r>
            <a:r>
              <a:rPr lang="nl-NL" altLang="en-US" sz="1800" dirty="0" smtClean="0"/>
              <a:t>die er als laatste in gestopt is uit </a:t>
            </a:r>
            <a:r>
              <a:rPr lang="nl-NL" altLang="en-US" sz="1800" dirty="0" smtClean="0"/>
              <a:t>de </a:t>
            </a:r>
            <a:r>
              <a:rPr lang="nl-NL" altLang="en-US" sz="1800" dirty="0" smtClean="0"/>
              <a:t>variabele.</a:t>
            </a:r>
            <a:endParaRPr lang="nl-NL" altLang="en-US" sz="1800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08AA85-A6D8-41C5-ADE8-2A4032FE932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986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Waarom</a:t>
            </a:r>
            <a:r>
              <a:rPr lang="en-US" dirty="0" smtClean="0"/>
              <a:t> </a:t>
            </a:r>
            <a:r>
              <a:rPr lang="en-US" dirty="0" err="1" smtClean="0"/>
              <a:t>variabelen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Variabelen zijn een makkelijke manier om gegevens over te dragen in je programma zonder veel gegevens verbindingen.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Je kunt variabelen ook gebruiken om een waarde </a:t>
            </a:r>
            <a:r>
              <a:rPr lang="nl-NL" dirty="0" smtClean="0"/>
              <a:t>naar een mijn blok over te zetten zonder een input.</a:t>
            </a:r>
            <a:r>
              <a:rPr lang="nl-NL" dirty="0" smtClean="0"/>
              <a:t> </a:t>
            </a:r>
            <a:r>
              <a:rPr lang="nl-NL" sz="1600" i="1" dirty="0" smtClean="0"/>
              <a:t>(eg. Een variabele voor de </a:t>
            </a:r>
            <a:r>
              <a:rPr lang="nl-NL" sz="1600" i="1" dirty="0" err="1" smtClean="0"/>
              <a:t>wielgroote</a:t>
            </a:r>
            <a:r>
              <a:rPr lang="nl-NL" sz="1600" i="1" dirty="0" smtClean="0"/>
              <a:t> in bewege</a:t>
            </a:r>
            <a:r>
              <a:rPr lang="nl-NL" sz="1600" i="1" dirty="0" smtClean="0"/>
              <a:t>n in inches – Je wilt hier waarschijnlijk geen input gebruiken omdat de waarde zelden veranderd.</a:t>
            </a:r>
            <a:r>
              <a:rPr lang="nl-NL" sz="1600" i="1" dirty="0" smtClean="0"/>
              <a:t> Je wilt de waarde misschien ook op een andere plek gebruiken</a:t>
            </a:r>
            <a:r>
              <a:rPr lang="nl-NL" sz="1600" i="1" dirty="0" smtClean="0"/>
              <a:t> en het maar op een plek hoeven te veranderen</a:t>
            </a:r>
            <a:r>
              <a:rPr lang="nl-NL" sz="1600" i="1" dirty="0" smtClean="0"/>
              <a:t>.)</a:t>
            </a:r>
            <a:endParaRPr lang="nl-NL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Reeks variabelen </a:t>
            </a:r>
            <a:r>
              <a:rPr lang="nl-NL" dirty="0" smtClean="0"/>
              <a:t>kunnen meerdere data items </a:t>
            </a:r>
            <a:r>
              <a:rPr lang="nl-NL" dirty="0" smtClean="0"/>
              <a:t>opslaan </a:t>
            </a:r>
            <a:r>
              <a:rPr lang="nl-NL" dirty="0" smtClean="0"/>
              <a:t>zonder dat een </a:t>
            </a:r>
            <a:r>
              <a:rPr lang="nl-NL" dirty="0" smtClean="0"/>
              <a:t>er gegevensverbindingen </a:t>
            </a:r>
            <a:r>
              <a:rPr lang="nl-NL" dirty="0" smtClean="0"/>
              <a:t>of </a:t>
            </a:r>
            <a:r>
              <a:rPr lang="nl-NL" dirty="0" smtClean="0"/>
              <a:t>variabelen nodig zijn</a:t>
            </a:r>
            <a:r>
              <a:rPr lang="nl-NL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Te veel gegevens verbindingen of variabelen maken je code rommelig</a:t>
            </a:r>
            <a:endParaRPr lang="nl-NL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312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5911" y="3785797"/>
            <a:ext cx="7933078" cy="19308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/>
          <a:srcRect r="41770"/>
          <a:stretch/>
        </p:blipFill>
        <p:spPr>
          <a:xfrm>
            <a:off x="2417993" y="4456479"/>
            <a:ext cx="4678433" cy="924666"/>
          </a:xfrm>
          <a:prstGeom prst="rect">
            <a:avLst/>
          </a:prstGeom>
        </p:spPr>
      </p:pic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Variabele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blok</a:t>
            </a:r>
            <a:endParaRPr lang="en-US" alt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3C1B68-4620-4308-B64D-C0AD2FB8EE8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23557" name="TextBox 5"/>
          <p:cNvSpPr txBox="1">
            <a:spLocks noChangeArrowheads="1"/>
          </p:cNvSpPr>
          <p:nvPr/>
        </p:nvSpPr>
        <p:spPr bwMode="auto">
          <a:xfrm>
            <a:off x="3168917" y="5195811"/>
            <a:ext cx="920455" cy="520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Write Numeric</a:t>
            </a: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2333963" y="5195811"/>
            <a:ext cx="8349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Read Numeric</a:t>
            </a:r>
          </a:p>
        </p:txBody>
      </p:sp>
      <p:sp>
        <p:nvSpPr>
          <p:cNvPr id="23559" name="TextBox 7"/>
          <p:cNvSpPr txBox="1">
            <a:spLocks noChangeArrowheads="1"/>
          </p:cNvSpPr>
          <p:nvPr/>
        </p:nvSpPr>
        <p:spPr bwMode="auto">
          <a:xfrm>
            <a:off x="6323169" y="5195811"/>
            <a:ext cx="8901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Write Logic</a:t>
            </a:r>
          </a:p>
        </p:txBody>
      </p:sp>
      <p:sp>
        <p:nvSpPr>
          <p:cNvPr id="23560" name="TextBox 8"/>
          <p:cNvSpPr txBox="1">
            <a:spLocks noChangeArrowheads="1"/>
          </p:cNvSpPr>
          <p:nvPr/>
        </p:nvSpPr>
        <p:spPr bwMode="auto">
          <a:xfrm>
            <a:off x="5597037" y="5195811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Read Logic</a:t>
            </a:r>
          </a:p>
        </p:txBody>
      </p:sp>
      <p:sp>
        <p:nvSpPr>
          <p:cNvPr id="23561" name="TextBox 9"/>
          <p:cNvSpPr txBox="1">
            <a:spLocks noChangeArrowheads="1"/>
          </p:cNvSpPr>
          <p:nvPr/>
        </p:nvSpPr>
        <p:spPr bwMode="auto">
          <a:xfrm>
            <a:off x="4676582" y="5195811"/>
            <a:ext cx="1371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Write Text</a:t>
            </a:r>
          </a:p>
        </p:txBody>
      </p:sp>
      <p:pic>
        <p:nvPicPr>
          <p:cNvPr id="23563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357" t="29369" r="77534" b="66257"/>
          <a:stretch>
            <a:fillRect/>
          </a:stretch>
        </p:blipFill>
        <p:spPr bwMode="auto">
          <a:xfrm>
            <a:off x="5669430" y="3097892"/>
            <a:ext cx="5476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4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787" t="28743" r="82455" b="67506"/>
          <a:stretch>
            <a:fillRect/>
          </a:stretch>
        </p:blipFill>
        <p:spPr bwMode="auto">
          <a:xfrm>
            <a:off x="5715467" y="2358117"/>
            <a:ext cx="45720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5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278" t="28743" r="72964" b="66882"/>
          <a:stretch>
            <a:fillRect/>
          </a:stretch>
        </p:blipFill>
        <p:spPr bwMode="auto">
          <a:xfrm>
            <a:off x="6639226" y="2358117"/>
            <a:ext cx="4572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6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848" t="29369" r="68044" b="66882"/>
          <a:stretch>
            <a:fillRect/>
          </a:stretch>
        </p:blipFill>
        <p:spPr bwMode="auto">
          <a:xfrm>
            <a:off x="6590014" y="3205842"/>
            <a:ext cx="547687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7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770" t="28743" r="63472" b="66882"/>
          <a:stretch>
            <a:fillRect/>
          </a:stretch>
        </p:blipFill>
        <p:spPr bwMode="auto">
          <a:xfrm>
            <a:off x="7511266" y="2357855"/>
            <a:ext cx="4572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8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9340" t="29369" r="58549" b="66882"/>
          <a:stretch>
            <a:fillRect/>
          </a:stretch>
        </p:blipFill>
        <p:spPr bwMode="auto">
          <a:xfrm>
            <a:off x="7465229" y="3215105"/>
            <a:ext cx="5492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69" name="TextBox 20"/>
          <p:cNvSpPr txBox="1">
            <a:spLocks noChangeArrowheads="1"/>
          </p:cNvSpPr>
          <p:nvPr/>
        </p:nvSpPr>
        <p:spPr bwMode="auto">
          <a:xfrm>
            <a:off x="525911" y="2535666"/>
            <a:ext cx="36590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Schrijven</a:t>
            </a:r>
            <a:r>
              <a:rPr lang="en-US" altLang="en-US" sz="1400" dirty="0" smtClean="0"/>
              <a:t> </a:t>
            </a:r>
            <a:r>
              <a:rPr lang="en-US" altLang="en-US" sz="1400" dirty="0" smtClean="0"/>
              <a:t>(</a:t>
            </a:r>
            <a:r>
              <a:rPr lang="en-US" altLang="en-US" sz="1400" dirty="0" smtClean="0"/>
              <a:t>Inputs) </a:t>
            </a:r>
            <a:r>
              <a:rPr lang="en-US" altLang="en-US" sz="1400" dirty="0" err="1" smtClean="0"/>
              <a:t>wijst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naar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boven</a:t>
            </a:r>
            <a:endParaRPr lang="en-US" altLang="en-US" sz="1400" dirty="0"/>
          </a:p>
        </p:txBody>
      </p:sp>
      <p:sp>
        <p:nvSpPr>
          <p:cNvPr id="23570" name="TextBox 21"/>
          <p:cNvSpPr txBox="1">
            <a:spLocks noChangeArrowheads="1"/>
          </p:cNvSpPr>
          <p:nvPr/>
        </p:nvSpPr>
        <p:spPr bwMode="auto">
          <a:xfrm>
            <a:off x="525911" y="3175428"/>
            <a:ext cx="36590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Lezen</a:t>
            </a:r>
            <a:r>
              <a:rPr lang="en-US" altLang="en-US" sz="1400" dirty="0" smtClean="0"/>
              <a:t> </a:t>
            </a:r>
            <a:r>
              <a:rPr lang="en-US" altLang="en-US" sz="1400" dirty="0" smtClean="0"/>
              <a:t>(Outputs) </a:t>
            </a:r>
            <a:r>
              <a:rPr lang="en-US" altLang="en-US" sz="1400" dirty="0" err="1" smtClean="0"/>
              <a:t>wijst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naar</a:t>
            </a:r>
            <a:r>
              <a:rPr lang="en-US" altLang="en-US" sz="1400" dirty="0" smtClean="0"/>
              <a:t> </a:t>
            </a:r>
            <a:r>
              <a:rPr lang="en-US" altLang="en-US" sz="1400" dirty="0" err="1" smtClean="0"/>
              <a:t>beneden</a:t>
            </a:r>
            <a:endParaRPr lang="en-US" altLang="en-US" sz="1400" dirty="0"/>
          </a:p>
        </p:txBody>
      </p:sp>
      <p:sp>
        <p:nvSpPr>
          <p:cNvPr id="23571" name="TextBox 22"/>
          <p:cNvSpPr txBox="1">
            <a:spLocks noChangeArrowheads="1"/>
          </p:cNvSpPr>
          <p:nvPr/>
        </p:nvSpPr>
        <p:spPr bwMode="auto">
          <a:xfrm>
            <a:off x="5431809" y="1989817"/>
            <a:ext cx="11218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Numeriek</a:t>
            </a:r>
            <a:endParaRPr lang="en-US" altLang="en-US" sz="1400" dirty="0"/>
          </a:p>
        </p:txBody>
      </p:sp>
      <p:sp>
        <p:nvSpPr>
          <p:cNvPr id="23572" name="TextBox 23"/>
          <p:cNvSpPr txBox="1">
            <a:spLocks noChangeArrowheads="1"/>
          </p:cNvSpPr>
          <p:nvPr/>
        </p:nvSpPr>
        <p:spPr bwMode="auto">
          <a:xfrm>
            <a:off x="6520164" y="1999342"/>
            <a:ext cx="10160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Logisch</a:t>
            </a:r>
            <a:endParaRPr lang="en-US" altLang="en-US" sz="1400" dirty="0"/>
          </a:p>
        </p:txBody>
      </p:sp>
      <p:sp>
        <p:nvSpPr>
          <p:cNvPr id="23573" name="TextBox 24"/>
          <p:cNvSpPr txBox="1">
            <a:spLocks noChangeArrowheads="1"/>
          </p:cNvSpPr>
          <p:nvPr/>
        </p:nvSpPr>
        <p:spPr bwMode="auto">
          <a:xfrm>
            <a:off x="7442989" y="1999342"/>
            <a:ext cx="1016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 smtClean="0"/>
              <a:t>Tekst</a:t>
            </a:r>
            <a:endParaRPr lang="en-US" alt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767747" y="3785797"/>
            <a:ext cx="7200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Gebruik de bovenstaande aanwijzing om te bepalen of </a:t>
            </a:r>
            <a:r>
              <a:rPr lang="nl-NL" dirty="0" smtClean="0"/>
              <a:t>je een waarde kunt schrijven of lezen</a:t>
            </a:r>
            <a:r>
              <a:rPr lang="nl-NL" dirty="0" smtClean="0"/>
              <a:t> en of het type variabele numeriek, logisch of tekst is.</a:t>
            </a:r>
            <a:endParaRPr lang="nl-NL" dirty="0"/>
          </a:p>
        </p:txBody>
      </p:sp>
      <p:sp>
        <p:nvSpPr>
          <p:cNvPr id="30" name="TextBox 9"/>
          <p:cNvSpPr txBox="1">
            <a:spLocks noChangeArrowheads="1"/>
          </p:cNvSpPr>
          <p:nvPr/>
        </p:nvSpPr>
        <p:spPr bwMode="auto">
          <a:xfrm>
            <a:off x="4066527" y="5195811"/>
            <a:ext cx="781004" cy="53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smtClean="0"/>
              <a:t>Read </a:t>
            </a:r>
            <a:r>
              <a:rPr lang="en-US" altLang="en-US" sz="1400" dirty="0"/>
              <a:t>Text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8533" y="5865108"/>
            <a:ext cx="8399717" cy="720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FF0000"/>
                </a:solidFill>
              </a:rPr>
              <a:t>TIP: Je </a:t>
            </a:r>
            <a:r>
              <a:rPr lang="en-US" dirty="0" err="1" smtClean="0">
                <a:solidFill>
                  <a:srgbClr val="FF0000"/>
                </a:solidFill>
              </a:rPr>
              <a:t>kunt</a:t>
            </a:r>
            <a:r>
              <a:rPr lang="en-US" dirty="0" smtClean="0">
                <a:solidFill>
                  <a:srgbClr val="FF0000"/>
                </a:solidFill>
              </a:rPr>
              <a:t> het type </a:t>
            </a:r>
            <a:r>
              <a:rPr lang="en-US" dirty="0" err="1" smtClean="0">
                <a:solidFill>
                  <a:srgbClr val="FF0000"/>
                </a:solidFill>
              </a:rPr>
              <a:t>variabele</a:t>
            </a:r>
            <a:r>
              <a:rPr lang="en-US" dirty="0" smtClean="0">
                <a:solidFill>
                  <a:srgbClr val="FF0000"/>
                </a:solidFill>
              </a:rPr>
              <a:t> links </a:t>
            </a:r>
            <a:r>
              <a:rPr lang="en-US" dirty="0" err="1" smtClean="0">
                <a:solidFill>
                  <a:srgbClr val="FF0000"/>
                </a:solidFill>
              </a:rPr>
              <a:t>onderin</a:t>
            </a:r>
            <a:r>
              <a:rPr lang="en-US" dirty="0" smtClean="0">
                <a:solidFill>
                  <a:srgbClr val="FF0000"/>
                </a:solidFill>
              </a:rPr>
              <a:t> het </a:t>
            </a:r>
            <a:r>
              <a:rPr lang="en-US" dirty="0" err="1" smtClean="0">
                <a:solidFill>
                  <a:srgbClr val="FF0000"/>
                </a:solidFill>
              </a:rPr>
              <a:t>variabele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blok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aanpassen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Als</a:t>
            </a:r>
            <a:r>
              <a:rPr lang="en-US" dirty="0" smtClean="0">
                <a:solidFill>
                  <a:srgbClr val="FF0000"/>
                </a:solidFill>
              </a:rPr>
              <a:t> je </a:t>
            </a:r>
            <a:r>
              <a:rPr lang="en-US" dirty="0" err="1" smtClean="0">
                <a:solidFill>
                  <a:srgbClr val="FF0000"/>
                </a:solidFill>
              </a:rPr>
              <a:t>logische</a:t>
            </a:r>
            <a:r>
              <a:rPr lang="en-US" dirty="0" smtClean="0">
                <a:solidFill>
                  <a:srgbClr val="FF0000"/>
                </a:solidFill>
              </a:rPr>
              <a:t> data op het </a:t>
            </a:r>
            <a:r>
              <a:rPr lang="en-US" dirty="0" err="1" smtClean="0">
                <a:solidFill>
                  <a:srgbClr val="FF0000"/>
                </a:solidFill>
              </a:rPr>
              <a:t>scherm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weergeeft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zie</a:t>
            </a:r>
            <a:r>
              <a:rPr lang="en-US" dirty="0" smtClean="0">
                <a:solidFill>
                  <a:srgbClr val="FF0000"/>
                </a:solidFill>
              </a:rPr>
              <a:t> je </a:t>
            </a:r>
            <a:r>
              <a:rPr lang="en-US" dirty="0" err="1" smtClean="0">
                <a:solidFill>
                  <a:srgbClr val="FF0000"/>
                </a:solidFill>
              </a:rPr>
              <a:t>een</a:t>
            </a:r>
            <a:r>
              <a:rPr lang="en-US" dirty="0" smtClean="0">
                <a:solidFill>
                  <a:srgbClr val="FF0000"/>
                </a:solidFill>
              </a:rPr>
              <a:t> 1 </a:t>
            </a:r>
            <a:r>
              <a:rPr lang="en-US" dirty="0" err="1" smtClean="0">
                <a:solidFill>
                  <a:srgbClr val="FF0000"/>
                </a:solidFill>
              </a:rPr>
              <a:t>voor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waar</a:t>
            </a:r>
            <a:r>
              <a:rPr lang="en-US" dirty="0" smtClean="0">
                <a:solidFill>
                  <a:srgbClr val="FF0000"/>
                </a:solidFill>
              </a:rPr>
              <a:t> en </a:t>
            </a:r>
            <a:r>
              <a:rPr lang="en-US" dirty="0" err="1" smtClean="0">
                <a:solidFill>
                  <a:srgbClr val="FF0000"/>
                </a:solidFill>
              </a:rPr>
              <a:t>een</a:t>
            </a:r>
            <a:r>
              <a:rPr lang="en-US" dirty="0" smtClean="0">
                <a:solidFill>
                  <a:srgbClr val="FF0000"/>
                </a:solidFill>
              </a:rPr>
              <a:t> 0 </a:t>
            </a:r>
            <a:r>
              <a:rPr lang="en-US" dirty="0" err="1" smtClean="0">
                <a:solidFill>
                  <a:srgbClr val="FF0000"/>
                </a:solidFill>
              </a:rPr>
              <a:t>voor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niet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waar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2015 EV3Lessons.com, Last edit 5/26/2015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192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/>
      <p:bldP spid="23559" grpId="0"/>
      <p:bldP spid="23560" grpId="0"/>
      <p:bldP spid="23561" grpId="0"/>
      <p:bldP spid="30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91" y="604120"/>
            <a:ext cx="8414256" cy="844522"/>
          </a:xfrm>
        </p:spPr>
        <p:txBody>
          <a:bodyPr>
            <a:noAutofit/>
          </a:bodyPr>
          <a:lstStyle/>
          <a:p>
            <a:r>
              <a:rPr lang="nl-NL" sz="4000" dirty="0" smtClean="0"/>
              <a:t>Uitgangen van verschillende typen variabelen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22" y="2553883"/>
            <a:ext cx="7303496" cy="43307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86196" y="2394970"/>
            <a:ext cx="2049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Numerieke</a:t>
            </a:r>
            <a:r>
              <a:rPr lang="en-US" dirty="0" smtClean="0"/>
              <a:t> </a:t>
            </a:r>
            <a:r>
              <a:rPr lang="en-US" dirty="0" err="1" smtClean="0"/>
              <a:t>variabele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laat</a:t>
            </a:r>
            <a:r>
              <a:rPr lang="en-US" dirty="0" smtClean="0"/>
              <a:t> 10 op het </a:t>
            </a:r>
            <a:r>
              <a:rPr lang="en-US" dirty="0" err="1" smtClean="0"/>
              <a:t>scherm</a:t>
            </a:r>
            <a:r>
              <a:rPr lang="en-US" dirty="0" smtClean="0"/>
              <a:t> </a:t>
            </a:r>
            <a:r>
              <a:rPr lang="en-US" dirty="0" err="1" smtClean="0"/>
              <a:t>zien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77822" y="3747686"/>
            <a:ext cx="1844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Logische</a:t>
            </a:r>
            <a:r>
              <a:rPr lang="en-US" dirty="0" smtClean="0"/>
              <a:t> </a:t>
            </a:r>
            <a:r>
              <a:rPr lang="en-US" dirty="0" err="1" smtClean="0"/>
              <a:t>variabele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laat</a:t>
            </a:r>
            <a:r>
              <a:rPr lang="en-US" dirty="0" smtClean="0"/>
              <a:t> 0 op het </a:t>
            </a:r>
            <a:r>
              <a:rPr lang="en-US" dirty="0" err="1" smtClean="0"/>
              <a:t>scherm</a:t>
            </a:r>
            <a:r>
              <a:rPr lang="en-US" dirty="0" smtClean="0"/>
              <a:t> </a:t>
            </a:r>
            <a:r>
              <a:rPr lang="en-US" dirty="0" err="1" smtClean="0"/>
              <a:t>zien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30222" y="5132693"/>
            <a:ext cx="1844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Tekst</a:t>
            </a:r>
            <a:r>
              <a:rPr lang="en-US" dirty="0" smtClean="0"/>
              <a:t> </a:t>
            </a:r>
            <a:r>
              <a:rPr lang="en-US" dirty="0" err="1" smtClean="0"/>
              <a:t>variabelen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laat</a:t>
            </a:r>
            <a:r>
              <a:rPr lang="en-US" dirty="0" smtClean="0"/>
              <a:t> de </a:t>
            </a:r>
            <a:r>
              <a:rPr lang="en-US" dirty="0" err="1" smtClean="0"/>
              <a:t>tekst</a:t>
            </a:r>
            <a:r>
              <a:rPr lang="en-US" dirty="0" smtClean="0"/>
              <a:t> Hello op het </a:t>
            </a:r>
            <a:r>
              <a:rPr lang="en-US" dirty="0" err="1" smtClean="0"/>
              <a:t>scherm</a:t>
            </a:r>
            <a:r>
              <a:rPr lang="en-US" dirty="0" smtClean="0"/>
              <a:t> </a:t>
            </a:r>
            <a:r>
              <a:rPr lang="en-US" dirty="0" err="1" smtClean="0"/>
              <a:t>zien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15689" y="1865070"/>
            <a:ext cx="1075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Schrijf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de </a:t>
            </a:r>
            <a:r>
              <a:rPr lang="en-US" dirty="0" err="1" smtClean="0"/>
              <a:t>variabele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90955" y="2135685"/>
            <a:ext cx="485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laten</a:t>
            </a:r>
            <a:r>
              <a:rPr lang="en-US" dirty="0" smtClean="0"/>
              <a:t> we de </a:t>
            </a:r>
            <a:r>
              <a:rPr lang="en-US" dirty="0" err="1" smtClean="0"/>
              <a:t>waarde</a:t>
            </a:r>
            <a:r>
              <a:rPr lang="en-US" dirty="0" smtClean="0"/>
              <a:t> van de </a:t>
            </a:r>
            <a:r>
              <a:rPr lang="en-US" dirty="0" err="1" smtClean="0"/>
              <a:t>variabele</a:t>
            </a:r>
            <a:r>
              <a:rPr lang="en-US" dirty="0" smtClean="0"/>
              <a:t> op het </a:t>
            </a:r>
            <a:r>
              <a:rPr lang="en-US" dirty="0" err="1" smtClean="0"/>
              <a:t>scherm</a:t>
            </a:r>
            <a:r>
              <a:rPr lang="en-US" dirty="0" smtClean="0"/>
              <a:t> </a:t>
            </a:r>
            <a:r>
              <a:rPr lang="en-US" dirty="0" err="1" smtClean="0"/>
              <a:t>zien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846473" y="1762454"/>
            <a:ext cx="4995334" cy="3632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Kun je </a:t>
            </a:r>
            <a:r>
              <a:rPr lang="en-US" dirty="0" err="1" smtClean="0"/>
              <a:t>raden</a:t>
            </a:r>
            <a:r>
              <a:rPr lang="en-US" dirty="0" smtClean="0"/>
              <a:t> </a:t>
            </a:r>
            <a:r>
              <a:rPr lang="en-US" dirty="0" err="1" smtClean="0"/>
              <a:t>wat</a:t>
            </a:r>
            <a:r>
              <a:rPr lang="en-US" dirty="0" smtClean="0"/>
              <a:t> elk van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doen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795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/>
              <a:t>Opdracht</a:t>
            </a:r>
            <a:endParaRPr lang="en-US" altLang="en-US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0317" y="6376457"/>
            <a:ext cx="627256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9A3F97-D5E1-4F3B-B31E-60AB98309B1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4163" y="2002894"/>
            <a:ext cx="6262898" cy="4373563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Opdracht</a:t>
            </a:r>
            <a:r>
              <a:rPr lang="en-US" dirty="0" smtClean="0">
                <a:solidFill>
                  <a:srgbClr val="FF0000"/>
                </a:solidFill>
              </a:rPr>
              <a:t> 1: </a:t>
            </a:r>
          </a:p>
          <a:p>
            <a:pPr lvl="1"/>
            <a:r>
              <a:rPr lang="en-US" dirty="0" smtClean="0"/>
              <a:t>Kun je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het </a:t>
            </a:r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keren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je op de </a:t>
            </a:r>
            <a:r>
              <a:rPr lang="en-US" dirty="0" err="1" smtClean="0"/>
              <a:t>omhoog</a:t>
            </a:r>
            <a:r>
              <a:rPr lang="en-US" dirty="0" smtClean="0"/>
              <a:t> </a:t>
            </a:r>
            <a:r>
              <a:rPr lang="en-US" dirty="0" err="1" smtClean="0"/>
              <a:t>knop</a:t>
            </a:r>
            <a:r>
              <a:rPr lang="en-US" dirty="0" smtClean="0"/>
              <a:t> </a:t>
            </a:r>
            <a:r>
              <a:rPr lang="en-US" dirty="0" err="1" smtClean="0"/>
              <a:t>drukt</a:t>
            </a:r>
            <a:r>
              <a:rPr lang="en-US" dirty="0" smtClean="0"/>
              <a:t> </a:t>
            </a:r>
            <a:r>
              <a:rPr lang="en-US" dirty="0" err="1" smtClean="0"/>
              <a:t>weergeeft</a:t>
            </a:r>
            <a:r>
              <a:rPr lang="en-US" dirty="0" smtClean="0"/>
              <a:t>?</a:t>
            </a: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Opdracht</a:t>
            </a:r>
            <a:r>
              <a:rPr lang="en-US" dirty="0" smtClean="0">
                <a:solidFill>
                  <a:srgbClr val="FF0000"/>
                </a:solidFill>
              </a:rPr>
              <a:t> 2:</a:t>
            </a:r>
          </a:p>
          <a:p>
            <a:pPr lvl="1"/>
            <a:r>
              <a:rPr lang="en-US" dirty="0" smtClean="0"/>
              <a:t>Kun je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programma</a:t>
            </a:r>
            <a:r>
              <a:rPr lang="en-US" dirty="0" smtClean="0"/>
              <a:t> </a:t>
            </a:r>
            <a:r>
              <a:rPr lang="en-US" dirty="0" err="1" smtClean="0"/>
              <a:t>schrijven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het </a:t>
            </a:r>
            <a:r>
              <a:rPr lang="en-US" dirty="0" err="1" smtClean="0"/>
              <a:t>aantal</a:t>
            </a:r>
            <a:r>
              <a:rPr lang="en-US" dirty="0" smtClean="0"/>
              <a:t> </a:t>
            </a:r>
            <a:r>
              <a:rPr lang="en-US" dirty="0" err="1" smtClean="0"/>
              <a:t>zwarte</a:t>
            </a:r>
            <a:r>
              <a:rPr lang="en-US" dirty="0" smtClean="0"/>
              <a:t> </a:t>
            </a:r>
            <a:r>
              <a:rPr lang="en-US" dirty="0" err="1" smtClean="0"/>
              <a:t>lijnen</a:t>
            </a:r>
            <a:r>
              <a:rPr lang="en-US" dirty="0" smtClean="0"/>
              <a:t> </a:t>
            </a:r>
            <a:r>
              <a:rPr lang="en-US" dirty="0" err="1" smtClean="0"/>
              <a:t>telt</a:t>
            </a:r>
            <a:r>
              <a:rPr lang="en-US" dirty="0" smtClean="0"/>
              <a:t> die je </a:t>
            </a:r>
            <a:r>
              <a:rPr lang="en-US" dirty="0" err="1" smtClean="0"/>
              <a:t>passeert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781324" y="5631866"/>
            <a:ext cx="1849452" cy="24658"/>
          </a:xfrm>
          <a:prstGeom prst="line">
            <a:avLst/>
          </a:prstGeom>
          <a:ln w="76200" cmpd="sng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781324" y="4341775"/>
            <a:ext cx="1849452" cy="24658"/>
          </a:xfrm>
          <a:prstGeom prst="line">
            <a:avLst/>
          </a:prstGeom>
          <a:ln w="76200" cmpd="sng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781324" y="4099647"/>
            <a:ext cx="1849452" cy="24658"/>
          </a:xfrm>
          <a:prstGeom prst="line">
            <a:avLst/>
          </a:prstGeom>
          <a:ln w="76200" cmpd="sng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6781324" y="3524636"/>
            <a:ext cx="1849452" cy="24658"/>
          </a:xfrm>
          <a:prstGeom prst="line">
            <a:avLst/>
          </a:prstGeom>
          <a:ln w="76200" cmpd="sng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644402" y="3164356"/>
            <a:ext cx="24659" cy="282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49852" y="6006921"/>
            <a:ext cx="83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49852" y="2702019"/>
            <a:ext cx="83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Einde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47061" y="2555217"/>
            <a:ext cx="2416617" cy="382103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089564" y="2185885"/>
            <a:ext cx="128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Opdracht</a:t>
            </a:r>
            <a:r>
              <a:rPr lang="en-US" dirty="0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752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 smtClean="0"/>
              <a:t>Opdracht</a:t>
            </a:r>
            <a:r>
              <a:rPr lang="en-US" altLang="en-US" dirty="0" smtClean="0"/>
              <a:t> 1: Tel </a:t>
            </a:r>
            <a:r>
              <a:rPr lang="en-US" altLang="en-US" dirty="0" smtClean="0"/>
              <a:t>het </a:t>
            </a:r>
            <a:r>
              <a:rPr lang="en-US" altLang="en-US" dirty="0" err="1" smtClean="0"/>
              <a:t>drukken</a:t>
            </a:r>
            <a:endParaRPr lang="en-US" altLang="en-US" dirty="0" smtClean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05BE49-FB6C-4ECA-AF0F-3248BF262EF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2015 EV3Lessons.com, Last edit 5/26/2015</a:t>
            </a:r>
            <a:endParaRPr lang="en-US"/>
          </a:p>
        </p:txBody>
      </p:sp>
      <p:pic>
        <p:nvPicPr>
          <p:cNvPr id="1027" name="Picture 3" descr="C:\Users\Hulsen 2\Documents\LEGO Creations\vertalingen\gevorderde lessen\New Folder (6)\Tel het drukken.ev3p Diagram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163" y="2197290"/>
            <a:ext cx="8499352" cy="2946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210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4728</TotalTime>
  <Words>700</Words>
  <Application>Microsoft Office PowerPoint</Application>
  <PresentationFormat>Diavoorstelling (4:3)</PresentationFormat>
  <Paragraphs>106</Paragraphs>
  <Slides>12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Spectrum</vt:lpstr>
      <vt:lpstr>Variabelen</vt:lpstr>
      <vt:lpstr>Doelstellingen</vt:lpstr>
      <vt:lpstr>Extra hulpmiddel: tekst weergeven met gegevenverbinding</vt:lpstr>
      <vt:lpstr>Variabele</vt:lpstr>
      <vt:lpstr>Waarom variabelen?</vt:lpstr>
      <vt:lpstr>Variabele blok</vt:lpstr>
      <vt:lpstr>Uitgangen van verschillende typen variabelen</vt:lpstr>
      <vt:lpstr>Opdracht</vt:lpstr>
      <vt:lpstr>Opdracht 1: Tel het drukken</vt:lpstr>
      <vt:lpstr>Oplossing opdacht 2: Tel de lijnen</vt:lpstr>
      <vt:lpstr>Volgende stappen</vt:lpstr>
      <vt:lpstr>Credits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Proportional Control</dc:title>
  <dc:creator>Sanjay Seshan</dc:creator>
  <cp:lastModifiedBy>Hulsen 2</cp:lastModifiedBy>
  <cp:revision>70</cp:revision>
  <dcterms:created xsi:type="dcterms:W3CDTF">2014-10-28T21:59:38Z</dcterms:created>
  <dcterms:modified xsi:type="dcterms:W3CDTF">2015-07-17T18:47:20Z</dcterms:modified>
</cp:coreProperties>
</file>