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83" r:id="rId13"/>
    <p:sldId id="284" r:id="rId14"/>
    <p:sldId id="287" r:id="rId15"/>
    <p:sldId id="288" r:id="rId16"/>
    <p:sldId id="290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2" autoAdjust="0"/>
    <p:restoredTop sz="93234" autoAdjust="0"/>
  </p:normalViewPr>
  <p:slideViewPr>
    <p:cSldViewPr snapToGrid="0" snapToObjects="1">
      <p:cViewPr>
        <p:scale>
          <a:sx n="86" d="100"/>
          <a:sy n="86" d="100"/>
        </p:scale>
        <p:origin x="-62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F67-8630-4344-8EFE-CB845E48C1C3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6E12-9394-4FEC-976D-CCB7BAD3FE9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AE97-C046-4361-AE74-19B1AF52EBB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D4-C839-41DE-B332-D34AB17F31E3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70-1FA3-48B6-9067-6F1E9A217A42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32CD-C86C-4E89-AD9E-8737D266F3C5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3285-5BE4-4993-A5E2-EB83ECCD76DE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AD5A-7313-4CB2-84E8-CBD20F4A9F12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9DD-F70B-4DE7-A650-B9465E0DB346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CA66-E414-4B30-A99F-90201A60AECA}" type="datetime1">
              <a:rPr lang="en-US" smtClean="0"/>
              <a:t>7/10/2015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1AC2-49D3-4021-8316-2BCB78CE374A}" type="datetime1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DB07-755C-45ED-BE16-C1A2539A1004}" type="datetime1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9FE-22CA-4347-AEA7-6ED19F79DFC3}" type="datetime1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F4F8F9-7C95-43B3-B56B-453B352CE59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2/28/2015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FF0000"/>
                </a:solidFill>
              </a:rPr>
              <a:t>Matrizes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LIÇÃO DE PROGRAMAÇÃO EV3 AVANÇADA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1626339" y="553062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4" name="Picture 10" descr="http://www.droidsrobotics.org/images/logo/newdroidsnolin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8" y="5301401"/>
            <a:ext cx="1426641" cy="14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: </a:t>
            </a:r>
            <a:r>
              <a:rPr lang="en-US" dirty="0" err="1" smtClean="0"/>
              <a:t>Contagem</a:t>
            </a:r>
            <a:r>
              <a:rPr lang="en-US" dirty="0" smtClean="0"/>
              <a:t> de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776887" cy="430729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contagem</a:t>
            </a:r>
            <a:r>
              <a:rPr lang="en-US" dirty="0" smtClean="0"/>
              <a:t> de loop </a:t>
            </a:r>
            <a:r>
              <a:rPr lang="en-US" dirty="0" err="1" smtClean="0"/>
              <a:t>gera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que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loop </a:t>
            </a:r>
            <a:r>
              <a:rPr lang="en-US" dirty="0" err="1" smtClean="0"/>
              <a:t>tenham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endParaRPr lang="en-US" dirty="0" smtClean="0"/>
          </a:p>
          <a:p>
            <a:r>
              <a:rPr lang="en-US" dirty="0" err="1" smtClean="0"/>
              <a:t>Isso</a:t>
            </a:r>
            <a:r>
              <a:rPr lang="en-US" dirty="0" smtClean="0"/>
              <a:t> é </a:t>
            </a:r>
            <a:r>
              <a:rPr lang="en-US" dirty="0" err="1" smtClean="0"/>
              <a:t>útil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que execute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loop</a:t>
            </a:r>
            <a:endParaRPr lang="en-US" dirty="0" smtClean="0"/>
          </a:p>
          <a:p>
            <a:r>
              <a:rPr lang="en-US" dirty="0" err="1" smtClean="0"/>
              <a:t>Também</a:t>
            </a:r>
            <a:r>
              <a:rPr lang="en-US" dirty="0" smtClean="0"/>
              <a:t> é </a:t>
            </a:r>
            <a:r>
              <a:rPr lang="en-US" dirty="0" err="1" smtClean="0"/>
              <a:t>útil</a:t>
            </a:r>
            <a:r>
              <a:rPr lang="en-US" dirty="0" smtClean="0"/>
              <a:t> para </a:t>
            </a:r>
            <a:r>
              <a:rPr lang="en-US" dirty="0" err="1" smtClean="0"/>
              <a:t>computação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item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78" y="1820749"/>
            <a:ext cx="4582708" cy="2906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4413" y="2653393"/>
            <a:ext cx="685800" cy="1224643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670585" y="3910694"/>
            <a:ext cx="1948014" cy="12409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Contador de Loop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0841" y="2326822"/>
            <a:ext cx="25799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Exibe</a:t>
            </a:r>
            <a:r>
              <a:rPr lang="en-US" dirty="0" smtClean="0"/>
              <a:t> o </a:t>
            </a:r>
            <a:r>
              <a:rPr lang="en-US" dirty="0" err="1" smtClean="0"/>
              <a:t>contador</a:t>
            </a:r>
            <a:r>
              <a:rPr lang="en-US" dirty="0" smtClean="0"/>
              <a:t> de loop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Nota: </a:t>
            </a:r>
            <a:r>
              <a:rPr lang="en-US" dirty="0" err="1" smtClean="0"/>
              <a:t>Anexe</a:t>
            </a:r>
            <a:r>
              <a:rPr lang="en-US" dirty="0" smtClean="0"/>
              <a:t> vs</a:t>
            </a:r>
            <a:r>
              <a:rPr lang="en-US" dirty="0" smtClean="0"/>
              <a:t>. </a:t>
            </a:r>
            <a:r>
              <a:rPr lang="en-US" dirty="0" err="1" smtClean="0"/>
              <a:t>Escreva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2"/>
            <a:ext cx="3931920" cy="4300537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Anexar</a:t>
            </a:r>
            <a:r>
              <a:rPr lang="en-US" dirty="0" smtClean="0"/>
              <a:t> </a:t>
            </a:r>
            <a:r>
              <a:rPr lang="en-US" dirty="0" err="1" smtClean="0"/>
              <a:t>adiciona</a:t>
            </a:r>
            <a:r>
              <a:rPr lang="en-US" dirty="0" smtClean="0"/>
              <a:t> entradas para o final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cria</a:t>
            </a:r>
            <a:r>
              <a:rPr lang="en-US" dirty="0" smtClean="0"/>
              <a:t> um novo valor de </a:t>
            </a:r>
            <a:r>
              <a:rPr lang="en-US" dirty="0" err="1" smtClean="0"/>
              <a:t>indicador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produz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com 8 entradas (</a:t>
            </a:r>
            <a:r>
              <a:rPr lang="en-US" dirty="0" err="1" smtClean="0"/>
              <a:t>três</a:t>
            </a:r>
            <a:r>
              <a:rPr lang="en-US" dirty="0" smtClean="0"/>
              <a:t> de 0 </a:t>
            </a:r>
            <a:r>
              <a:rPr lang="en-US" dirty="0" err="1" smtClean="0"/>
              <a:t>seguido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5 </a:t>
            </a:r>
            <a:r>
              <a:rPr lang="en-US" dirty="0" err="1" smtClean="0"/>
              <a:t>leituras</a:t>
            </a:r>
            <a:r>
              <a:rPr lang="en-US" dirty="0" smtClean="0"/>
              <a:t> de luz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4300536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Escreva</a:t>
            </a:r>
            <a:r>
              <a:rPr lang="en-US" dirty="0" smtClean="0"/>
              <a:t> </a:t>
            </a:r>
            <a:r>
              <a:rPr lang="en-US" dirty="0" err="1" smtClean="0"/>
              <a:t>substituindo</a:t>
            </a:r>
            <a:r>
              <a:rPr lang="en-US" dirty="0" smtClean="0"/>
              <a:t> a entrada no </a:t>
            </a:r>
            <a:r>
              <a:rPr lang="en-US" dirty="0" err="1" smtClean="0"/>
              <a:t>indicador</a:t>
            </a:r>
            <a:r>
              <a:rPr lang="en-US" dirty="0" smtClean="0"/>
              <a:t> </a:t>
            </a:r>
            <a:r>
              <a:rPr lang="en-US" dirty="0" err="1" smtClean="0"/>
              <a:t>escolhido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produz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matrix com 5 entradas (</a:t>
            </a:r>
            <a:r>
              <a:rPr lang="en-US" dirty="0" err="1" smtClean="0"/>
              <a:t>apenas</a:t>
            </a:r>
            <a:r>
              <a:rPr lang="en-US" dirty="0" smtClean="0"/>
              <a:t> 5 </a:t>
            </a:r>
            <a:r>
              <a:rPr lang="en-US" dirty="0" err="1" smtClean="0"/>
              <a:t>leituras</a:t>
            </a:r>
            <a:r>
              <a:rPr lang="en-US" dirty="0" smtClean="0"/>
              <a:t> de luz)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3117370"/>
            <a:ext cx="4128723" cy="1866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66" y="2952115"/>
            <a:ext cx="3900149" cy="17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que </a:t>
            </a:r>
            <a:r>
              <a:rPr lang="en-US" dirty="0" err="1" smtClean="0"/>
              <a:t>exibe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entradas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. </a:t>
            </a:r>
            <a:r>
              <a:rPr lang="en-US" dirty="0" err="1" smtClean="0"/>
              <a:t>Exiba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indicador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exibição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Dicas</a:t>
            </a:r>
            <a:r>
              <a:rPr lang="en-US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precisará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loops, </a:t>
            </a:r>
            <a:r>
              <a:rPr lang="en-US" dirty="0" err="1" smtClean="0"/>
              <a:t>contagem</a:t>
            </a:r>
            <a:r>
              <a:rPr lang="en-US" dirty="0" smtClean="0"/>
              <a:t> de loop,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matriz</a:t>
            </a:r>
            <a:r>
              <a:rPr lang="en-US" dirty="0" smtClean="0"/>
              <a:t>, </a:t>
            </a:r>
            <a:r>
              <a:rPr lang="en-US" dirty="0" err="1" smtClean="0"/>
              <a:t>operação</a:t>
            </a:r>
            <a:r>
              <a:rPr lang="en-US" dirty="0" smtClean="0"/>
              <a:t> de </a:t>
            </a:r>
            <a:r>
              <a:rPr lang="en-US" dirty="0" err="1" smtClean="0"/>
              <a:t>matrizes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1" y="2653369"/>
            <a:ext cx="8902887" cy="2731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621" y="2985820"/>
            <a:ext cx="132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Crie</a:t>
            </a:r>
            <a:r>
              <a:rPr lang="en-US" sz="1200" dirty="0" smtClean="0"/>
              <a:t>/</a:t>
            </a:r>
            <a:r>
              <a:rPr lang="en-US" sz="1200" dirty="0" err="1" smtClean="0"/>
              <a:t>Escreve</a:t>
            </a:r>
            <a:r>
              <a:rPr lang="en-US" sz="1200" dirty="0" smtClean="0"/>
              <a:t> a </a:t>
            </a:r>
            <a:r>
              <a:rPr lang="en-US" sz="1200" dirty="0" err="1" smtClean="0"/>
              <a:t>exibição</a:t>
            </a:r>
            <a:r>
              <a:rPr lang="en-US" sz="1200" dirty="0" smtClean="0"/>
              <a:t> da </a:t>
            </a:r>
            <a:r>
              <a:rPr lang="en-US" sz="1200" dirty="0" err="1" smtClean="0"/>
              <a:t>matriz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84967" y="2985820"/>
            <a:ext cx="14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Ler</a:t>
            </a:r>
            <a:r>
              <a:rPr lang="en-US" sz="1200" dirty="0" smtClean="0"/>
              <a:t> </a:t>
            </a:r>
            <a:r>
              <a:rPr lang="en-US" sz="1200" dirty="0" err="1" smtClean="0"/>
              <a:t>quantos</a:t>
            </a:r>
            <a:r>
              <a:rPr lang="en-US" sz="1200" dirty="0" smtClean="0"/>
              <a:t> </a:t>
            </a:r>
            <a:r>
              <a:rPr lang="en-US" sz="1200" dirty="0" err="1" smtClean="0"/>
              <a:t>valores</a:t>
            </a:r>
            <a:r>
              <a:rPr lang="en-US" sz="1200" dirty="0" smtClean="0"/>
              <a:t> </a:t>
            </a:r>
            <a:r>
              <a:rPr lang="en-US" sz="1200" dirty="0" err="1" smtClean="0"/>
              <a:t>estão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matriz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42317" y="2985820"/>
            <a:ext cx="18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operações</a:t>
            </a:r>
            <a:r>
              <a:rPr lang="en-US" sz="1200" dirty="0" smtClean="0"/>
              <a:t> de </a:t>
            </a:r>
            <a:r>
              <a:rPr lang="en-US" sz="1200" dirty="0" err="1" smtClean="0"/>
              <a:t>matrizes</a:t>
            </a:r>
            <a:r>
              <a:rPr lang="en-US" sz="1200" dirty="0" smtClean="0"/>
              <a:t> para </a:t>
            </a:r>
            <a:r>
              <a:rPr lang="en-US" sz="1200" dirty="0" err="1" smtClean="0"/>
              <a:t>ler</a:t>
            </a:r>
            <a:r>
              <a:rPr lang="en-US" sz="1200" dirty="0" smtClean="0"/>
              <a:t> </a:t>
            </a:r>
            <a:r>
              <a:rPr lang="en-US" sz="1200" dirty="0" err="1" smtClean="0"/>
              <a:t>cada</a:t>
            </a:r>
            <a:r>
              <a:rPr lang="en-US" sz="1200" dirty="0" smtClean="0"/>
              <a:t> </a:t>
            </a:r>
            <a:r>
              <a:rPr lang="en-US" sz="1200" dirty="0" err="1" smtClean="0"/>
              <a:t>indicador</a:t>
            </a:r>
            <a:r>
              <a:rPr lang="en-US" sz="1200" dirty="0" smtClean="0"/>
              <a:t> para o </a:t>
            </a:r>
            <a:r>
              <a:rPr lang="en-US" sz="1200" dirty="0" err="1" smtClean="0"/>
              <a:t>contador</a:t>
            </a:r>
            <a:r>
              <a:rPr lang="en-US" sz="1200" dirty="0" smtClean="0"/>
              <a:t> de loop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16347" y="2985820"/>
            <a:ext cx="186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Exiba</a:t>
            </a:r>
            <a:r>
              <a:rPr lang="en-US" sz="1200" dirty="0" smtClean="0"/>
              <a:t> o valor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linha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diferente</a:t>
            </a:r>
            <a:r>
              <a:rPr lang="en-US" sz="1200" dirty="0" smtClean="0"/>
              <a:t> para </a:t>
            </a:r>
            <a:r>
              <a:rPr lang="en-US" sz="1200" dirty="0" err="1" smtClean="0"/>
              <a:t>cada</a:t>
            </a:r>
            <a:r>
              <a:rPr lang="en-US" sz="1200" dirty="0" smtClean="0"/>
              <a:t> </a:t>
            </a:r>
            <a:r>
              <a:rPr lang="en-US" sz="1200" dirty="0" err="1" smtClean="0"/>
              <a:t>contador</a:t>
            </a:r>
            <a:r>
              <a:rPr lang="en-US" sz="1200" dirty="0" smtClean="0"/>
              <a:t> de loop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1358" y="2985820"/>
            <a:ext cx="11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Espere</a:t>
            </a:r>
            <a:r>
              <a:rPr lang="en-US" sz="1200" dirty="0" smtClean="0"/>
              <a:t> </a:t>
            </a:r>
            <a:r>
              <a:rPr lang="en-US" sz="1200" dirty="0" err="1" smtClean="0"/>
              <a:t>até</a:t>
            </a:r>
            <a:r>
              <a:rPr lang="en-US" sz="1200" dirty="0" smtClean="0"/>
              <a:t> </a:t>
            </a:r>
            <a:r>
              <a:rPr lang="en-US" sz="1200" dirty="0" err="1" smtClean="0"/>
              <a:t>você</a:t>
            </a:r>
            <a:r>
              <a:rPr lang="en-US" sz="1200" dirty="0" smtClean="0"/>
              <a:t> </a:t>
            </a:r>
            <a:r>
              <a:rPr lang="en-US" sz="1200" dirty="0" err="1" smtClean="0"/>
              <a:t>colidir</a:t>
            </a:r>
            <a:r>
              <a:rPr lang="en-US" sz="1200" dirty="0" smtClean="0"/>
              <a:t> o </a:t>
            </a:r>
            <a:r>
              <a:rPr lang="en-US" sz="1200" dirty="0" err="1" smtClean="0"/>
              <a:t>botão</a:t>
            </a:r>
            <a:r>
              <a:rPr lang="en-US" sz="1200" dirty="0" smtClean="0"/>
              <a:t> para </a:t>
            </a:r>
            <a:r>
              <a:rPr lang="en-US" sz="1200" dirty="0" err="1" smtClean="0"/>
              <a:t>sair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09" y="5384728"/>
            <a:ext cx="133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Termina</a:t>
            </a:r>
            <a:r>
              <a:rPr lang="en-US" sz="1200" dirty="0" smtClean="0"/>
              <a:t> </a:t>
            </a:r>
            <a:r>
              <a:rPr lang="en-US" sz="1200" dirty="0" err="1" smtClean="0"/>
              <a:t>depois</a:t>
            </a:r>
            <a:r>
              <a:rPr lang="en-US" sz="1200" dirty="0" smtClean="0"/>
              <a:t> de </a:t>
            </a:r>
            <a:r>
              <a:rPr lang="en-US" sz="1200" dirty="0" err="1" smtClean="0"/>
              <a:t>todos</a:t>
            </a:r>
            <a:r>
              <a:rPr lang="en-US" sz="1200" dirty="0" smtClean="0"/>
              <a:t> </a:t>
            </a:r>
            <a:r>
              <a:rPr lang="en-US" sz="1200" dirty="0" err="1" smtClean="0"/>
              <a:t>os</a:t>
            </a:r>
            <a:r>
              <a:rPr lang="en-US" sz="1200" dirty="0" smtClean="0"/>
              <a:t> </a:t>
            </a:r>
            <a:r>
              <a:rPr lang="en-US" sz="1200" dirty="0" err="1" smtClean="0"/>
              <a:t>indicadores</a:t>
            </a:r>
            <a:r>
              <a:rPr lang="en-US" sz="1200" dirty="0" smtClean="0"/>
              <a:t> </a:t>
            </a:r>
            <a:r>
              <a:rPr lang="en-US" sz="1200" dirty="0" err="1" smtClean="0"/>
              <a:t>terem</a:t>
            </a:r>
            <a:r>
              <a:rPr lang="en-US" sz="1200" dirty="0" smtClean="0"/>
              <a:t> </a:t>
            </a:r>
            <a:r>
              <a:rPr lang="en-US" sz="1200" dirty="0" err="1" smtClean="0"/>
              <a:t>sido</a:t>
            </a:r>
            <a:r>
              <a:rPr lang="en-US" sz="1200" dirty="0" smtClean="0"/>
              <a:t> </a:t>
            </a:r>
            <a:r>
              <a:rPr lang="en-US" sz="1200" dirty="0" err="1" smtClean="0"/>
              <a:t>exibidos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0614" y="4420753"/>
            <a:ext cx="0" cy="96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que </a:t>
            </a:r>
            <a:r>
              <a:rPr lang="en-US" dirty="0" err="1" smtClean="0"/>
              <a:t>acrescenta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entradas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. </a:t>
            </a:r>
            <a:r>
              <a:rPr lang="en-US" dirty="0" err="1" smtClean="0"/>
              <a:t>Mostre</a:t>
            </a:r>
            <a:r>
              <a:rPr lang="en-US" dirty="0" smtClean="0"/>
              <a:t> a soma. </a:t>
            </a:r>
            <a:endParaRPr lang="en-US" dirty="0" smtClean="0"/>
          </a:p>
          <a:p>
            <a:r>
              <a:rPr lang="en-US" dirty="0" err="1" smtClean="0"/>
              <a:t>Dicas</a:t>
            </a:r>
            <a:r>
              <a:rPr lang="en-US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precisará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loops, </a:t>
            </a:r>
            <a:r>
              <a:rPr lang="en-US" dirty="0" err="1" smtClean="0"/>
              <a:t>contador</a:t>
            </a:r>
            <a:r>
              <a:rPr lang="en-US" dirty="0" smtClean="0"/>
              <a:t> de loops,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matriz</a:t>
            </a:r>
            <a:r>
              <a:rPr lang="en-US" dirty="0" smtClean="0"/>
              <a:t>, </a:t>
            </a:r>
            <a:r>
              <a:rPr lang="en-US" dirty="0" err="1" smtClean="0"/>
              <a:t>operações</a:t>
            </a:r>
            <a:r>
              <a:rPr lang="en-US" dirty="0" smtClean="0"/>
              <a:t> de </a:t>
            </a:r>
            <a:r>
              <a:rPr lang="en-US" dirty="0" err="1" smtClean="0"/>
              <a:t>matriz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80"/>
          <a:stretch/>
        </p:blipFill>
        <p:spPr>
          <a:xfrm>
            <a:off x="131976" y="2957624"/>
            <a:ext cx="8898902" cy="181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17" y="2571502"/>
            <a:ext cx="156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Leia </a:t>
            </a:r>
            <a:r>
              <a:rPr lang="en-US" sz="1200" dirty="0" err="1" smtClean="0"/>
              <a:t>quantos</a:t>
            </a:r>
            <a:r>
              <a:rPr lang="en-US" sz="1200" dirty="0" smtClean="0"/>
              <a:t> </a:t>
            </a:r>
            <a:r>
              <a:rPr lang="en-US" sz="1200" dirty="0" err="1" smtClean="0"/>
              <a:t>valores</a:t>
            </a:r>
            <a:r>
              <a:rPr lang="en-US" sz="1200" dirty="0" smtClean="0"/>
              <a:t> </a:t>
            </a:r>
            <a:r>
              <a:rPr lang="en-US" sz="1200" dirty="0" err="1" smtClean="0"/>
              <a:t>estão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matriz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47442" y="2562975"/>
            <a:ext cx="173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Leia o </a:t>
            </a:r>
            <a:r>
              <a:rPr lang="en-US" sz="1200" dirty="0" err="1" smtClean="0"/>
              <a:t>indicador</a:t>
            </a:r>
            <a:r>
              <a:rPr lang="en-US" sz="1200" dirty="0" smtClean="0"/>
              <a:t> </a:t>
            </a:r>
            <a:r>
              <a:rPr lang="en-US" sz="1200" dirty="0" err="1" smtClean="0"/>
              <a:t>baseado</a:t>
            </a:r>
            <a:r>
              <a:rPr lang="en-US" sz="1200" dirty="0" smtClean="0"/>
              <a:t> no </a:t>
            </a:r>
            <a:r>
              <a:rPr lang="en-US" sz="1200" dirty="0" err="1" smtClean="0"/>
              <a:t>contador</a:t>
            </a:r>
            <a:r>
              <a:rPr lang="en-US" sz="1200" dirty="0" smtClean="0"/>
              <a:t> de loop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89122" y="2563109"/>
            <a:ext cx="213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Adicione</a:t>
            </a:r>
            <a:r>
              <a:rPr lang="en-US" sz="1200" dirty="0" smtClean="0"/>
              <a:t> o valor da </a:t>
            </a:r>
            <a:r>
              <a:rPr lang="en-US" sz="1200" dirty="0" err="1" smtClean="0"/>
              <a:t>matriz</a:t>
            </a:r>
            <a:r>
              <a:rPr lang="en-US" sz="1200" dirty="0" smtClean="0"/>
              <a:t> para a soma dos </a:t>
            </a:r>
            <a:r>
              <a:rPr lang="en-US" sz="1200" dirty="0" err="1" smtClean="0"/>
              <a:t>valores</a:t>
            </a:r>
            <a:r>
              <a:rPr lang="en-US" sz="1200" dirty="0" smtClean="0"/>
              <a:t> do </a:t>
            </a:r>
            <a:r>
              <a:rPr lang="en-US" sz="1200" dirty="0" err="1" smtClean="0"/>
              <a:t>passado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2741" y="2680623"/>
            <a:ext cx="199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Exiba</a:t>
            </a:r>
            <a:r>
              <a:rPr lang="en-US" sz="1200" dirty="0" smtClean="0"/>
              <a:t> a </a:t>
            </a:r>
            <a:r>
              <a:rPr lang="en-US" sz="1200" dirty="0" err="1" smtClean="0"/>
              <a:t>tela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96" y="3863651"/>
            <a:ext cx="8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Crie</a:t>
            </a:r>
            <a:r>
              <a:rPr lang="en-US" sz="1200" dirty="0" smtClean="0"/>
              <a:t> </a:t>
            </a:r>
            <a:r>
              <a:rPr lang="en-US" sz="1200" dirty="0" smtClean="0"/>
              <a:t>a </a:t>
            </a:r>
            <a:r>
              <a:rPr lang="en-US" sz="1200" dirty="0" err="1" smtClean="0"/>
              <a:t>exibição</a:t>
            </a:r>
            <a:r>
              <a:rPr lang="en-US" sz="1200" dirty="0" smtClean="0"/>
              <a:t> da </a:t>
            </a:r>
            <a:r>
              <a:rPr lang="en-US" sz="1200" dirty="0" err="1" smtClean="0"/>
              <a:t>matriz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19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</a:t>
            </a:r>
            <a:r>
              <a:rPr lang="en-US" dirty="0" err="1" smtClean="0"/>
              <a:t>divertidas</a:t>
            </a:r>
            <a:r>
              <a:rPr lang="en-US" dirty="0" smtClean="0"/>
              <a:t> para </a:t>
            </a:r>
            <a:r>
              <a:rPr lang="en-US" dirty="0" err="1" smtClean="0"/>
              <a:t>tentar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para </a:t>
            </a:r>
            <a:r>
              <a:rPr lang="en-US" dirty="0" err="1" smtClean="0"/>
              <a:t>calcular</a:t>
            </a:r>
            <a:r>
              <a:rPr lang="en-US" dirty="0" smtClean="0"/>
              <a:t> o valor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que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salva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últimos</a:t>
            </a:r>
            <a:r>
              <a:rPr lang="en-US" dirty="0" smtClean="0"/>
              <a:t> 4 </a:t>
            </a:r>
            <a:r>
              <a:rPr lang="en-US" dirty="0" err="1" smtClean="0"/>
              <a:t>sensores</a:t>
            </a:r>
            <a:r>
              <a:rPr lang="en-US" dirty="0" smtClean="0"/>
              <a:t> de luz </a:t>
            </a:r>
            <a:r>
              <a:rPr lang="en-US" dirty="0" err="1" smtClean="0"/>
              <a:t>lendo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Crie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que </a:t>
            </a:r>
            <a:r>
              <a:rPr lang="en-US" dirty="0" err="1" smtClean="0"/>
              <a:t>armaze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calibragem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porta de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dirty="0" err="1" smtClean="0"/>
              <a:t>Seshan</a:t>
            </a:r>
            <a:r>
              <a:rPr lang="en-US" dirty="0" smtClean="0"/>
              <a:t> do Droids Robotics </a:t>
            </a:r>
            <a:endParaRPr lang="en-US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GAMETECH CANAÃ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Esse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licensiado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sobre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68816"/>
            <a:ext cx="8245475" cy="885369"/>
          </a:xfrm>
          <a:noFill/>
        </p:spPr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das </a:t>
            </a:r>
            <a:r>
              <a:rPr lang="en-US" dirty="0" err="1" smtClean="0"/>
              <a:t>Lições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447757" cy="45919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cima</a:t>
            </a:r>
            <a:r>
              <a:rPr lang="en-US" dirty="0" smtClean="0"/>
              <a:t> de </a:t>
            </a:r>
            <a:r>
              <a:rPr lang="en-US" dirty="0" err="1" smtClean="0"/>
              <a:t>habilidades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no </a:t>
            </a:r>
            <a:r>
              <a:rPr lang="en-US" dirty="0" err="1" smtClean="0"/>
              <a:t>Intermediário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/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matrizes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r>
              <a:rPr lang="en-US" dirty="0" smtClean="0"/>
              <a:t> de </a:t>
            </a:r>
            <a:r>
              <a:rPr lang="en-US" dirty="0" err="1" smtClean="0"/>
              <a:t>Matrizes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contagem</a:t>
            </a:r>
            <a:r>
              <a:rPr lang="en-US" dirty="0" smtClean="0"/>
              <a:t> de loop </a:t>
            </a:r>
            <a:r>
              <a:rPr lang="en-US" dirty="0" err="1" smtClean="0"/>
              <a:t>em</a:t>
            </a:r>
            <a:r>
              <a:rPr lang="en-US" dirty="0" smtClean="0"/>
              <a:t> loop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Fio</a:t>
            </a:r>
            <a:r>
              <a:rPr lang="en-US" dirty="0" smtClean="0"/>
              <a:t> de Dados, Loops, </a:t>
            </a:r>
            <a:r>
              <a:rPr lang="en-US" dirty="0" err="1" smtClean="0"/>
              <a:t>Variáveis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Simplifica</a:t>
            </a:r>
            <a:r>
              <a:rPr lang="en-US" dirty="0" smtClean="0"/>
              <a:t> </a:t>
            </a:r>
            <a:r>
              <a:rPr lang="en-US" dirty="0" err="1" smtClean="0"/>
              <a:t>programações</a:t>
            </a:r>
            <a:r>
              <a:rPr lang="en-US" dirty="0" smtClean="0"/>
              <a:t>, </a:t>
            </a:r>
            <a:r>
              <a:rPr lang="en-US" dirty="0" err="1" smtClean="0"/>
              <a:t>armazenando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com loops para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programações</a:t>
            </a:r>
            <a:r>
              <a:rPr lang="en-US" dirty="0" smtClean="0"/>
              <a:t> </a:t>
            </a:r>
            <a:r>
              <a:rPr lang="en-US" dirty="0" err="1" smtClean="0"/>
              <a:t>compactas</a:t>
            </a:r>
            <a:r>
              <a:rPr lang="en-US" dirty="0" smtClean="0"/>
              <a:t> e </a:t>
            </a:r>
            <a:r>
              <a:rPr lang="en-US" dirty="0" err="1" smtClean="0"/>
              <a:t>úteis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São </a:t>
            </a:r>
            <a:r>
              <a:rPr lang="en-US" dirty="0" err="1" smtClean="0"/>
              <a:t>úteis</a:t>
            </a:r>
            <a:r>
              <a:rPr lang="en-US" dirty="0" smtClean="0"/>
              <a:t> para </a:t>
            </a:r>
            <a:r>
              <a:rPr lang="en-US" dirty="0" smtClean="0"/>
              <a:t>o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de </a:t>
            </a:r>
            <a:r>
              <a:rPr lang="en-US" dirty="0" err="1" smtClean="0"/>
              <a:t>calibragem</a:t>
            </a:r>
            <a:r>
              <a:rPr lang="en-US" dirty="0" smtClean="0"/>
              <a:t> </a:t>
            </a:r>
            <a:r>
              <a:rPr lang="en-US" dirty="0" err="1" smtClean="0"/>
              <a:t>customizada</a:t>
            </a:r>
            <a:r>
              <a:rPr lang="en-US" dirty="0" smtClean="0"/>
              <a:t> (</a:t>
            </a:r>
            <a:r>
              <a:rPr lang="en-US" dirty="0" err="1" smtClean="0"/>
              <a:t>veja</a:t>
            </a:r>
            <a:r>
              <a:rPr lang="en-US" dirty="0"/>
              <a:t> </a:t>
            </a:r>
            <a:r>
              <a:rPr lang="en-US" dirty="0" smtClean="0"/>
              <a:t>Sensor de Lux NXT no EV3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nossas</a:t>
            </a:r>
            <a:r>
              <a:rPr lang="en-US" dirty="0" smtClean="0"/>
              <a:t> abas de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contribuídas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Matrizes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199" y="2000406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O que é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matriz</a:t>
            </a:r>
            <a:r>
              <a:rPr lang="en-US" altLang="en-US" dirty="0" smtClean="0"/>
              <a:t>?</a:t>
            </a:r>
            <a:endParaRPr lang="en-US" altLang="en-US" dirty="0" smtClean="0"/>
          </a:p>
          <a:p>
            <a:pPr lvl="1"/>
            <a:r>
              <a:rPr lang="en-US" altLang="en-US" b="0" dirty="0" smtClean="0"/>
              <a:t>Uma </a:t>
            </a:r>
            <a:r>
              <a:rPr lang="en-US" altLang="en-US" b="0" dirty="0" err="1" smtClean="0"/>
              <a:t>matriz</a:t>
            </a:r>
            <a:r>
              <a:rPr lang="en-US" altLang="en-US" b="0" dirty="0" smtClean="0"/>
              <a:t> é </a:t>
            </a:r>
            <a:r>
              <a:rPr lang="en-US" altLang="en-US" b="0" dirty="0" err="1" smtClean="0"/>
              <a:t>uma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variável</a:t>
            </a:r>
            <a:r>
              <a:rPr lang="en-US" altLang="en-US" b="0" dirty="0" smtClean="0"/>
              <a:t> que </a:t>
            </a:r>
            <a:r>
              <a:rPr lang="en-US" altLang="en-US" b="0" dirty="0" err="1" smtClean="0"/>
              <a:t>mantém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múltiplos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valores</a:t>
            </a:r>
            <a:endParaRPr lang="en-US" altLang="en-US" b="0" dirty="0" smtClean="0"/>
          </a:p>
          <a:p>
            <a:r>
              <a:rPr lang="en-US" altLang="en-US" dirty="0" err="1" smtClean="0"/>
              <a:t>Há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matrizes</a:t>
            </a:r>
            <a:r>
              <a:rPr lang="en-US" altLang="en-US" dirty="0" smtClean="0"/>
              <a:t>: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Matriz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Numérica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Mantém</a:t>
            </a:r>
            <a:r>
              <a:rPr lang="en-US" altLang="en-US" dirty="0" smtClean="0"/>
              <a:t> um </a:t>
            </a:r>
            <a:r>
              <a:rPr lang="en-US" altLang="en-US" dirty="0" err="1" smtClean="0"/>
              <a:t>conjunto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números</a:t>
            </a:r>
            <a:r>
              <a:rPr lang="en-US" altLang="en-US" dirty="0" smtClean="0"/>
              <a:t>… 1,2,3,10,55)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Matriz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Lógica</a:t>
            </a:r>
            <a:r>
              <a:rPr lang="en-U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Mantém</a:t>
            </a:r>
            <a:r>
              <a:rPr lang="en-US" altLang="en-US" dirty="0" smtClean="0"/>
              <a:t> um </a:t>
            </a:r>
            <a:r>
              <a:rPr lang="en-US" altLang="en-US" dirty="0" err="1" smtClean="0"/>
              <a:t>conjunto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lógica</a:t>
            </a:r>
            <a:r>
              <a:rPr lang="en-US" altLang="en-US" dirty="0" smtClean="0"/>
              <a:t>… </a:t>
            </a:r>
            <a:r>
              <a:rPr lang="en-US" altLang="en-US" dirty="0" err="1" smtClean="0"/>
              <a:t>Verdadeiro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Verdadeiro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Falso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r>
              <a:rPr lang="en-US" altLang="en-US" dirty="0" err="1" smtClean="0"/>
              <a:t>Elas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usadas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como</a:t>
            </a:r>
            <a:r>
              <a:rPr lang="en-US" altLang="en-US" dirty="0" smtClean="0"/>
              <a:t> Entradas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Saídas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que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 smtClean="0"/>
              <a:t>…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Escrever</a:t>
            </a:r>
            <a:r>
              <a:rPr lang="en-US" altLang="en-US" dirty="0"/>
              <a:t> </a:t>
            </a:r>
            <a:r>
              <a:rPr lang="en-US" altLang="en-US" dirty="0" smtClean="0"/>
              <a:t>– </a:t>
            </a:r>
            <a:r>
              <a:rPr lang="en-US" altLang="en-US" dirty="0" err="1" smtClean="0"/>
              <a:t>por</a:t>
            </a:r>
            <a:r>
              <a:rPr lang="en-US" altLang="en-US" dirty="0" smtClean="0"/>
              <a:t> um valor(</a:t>
            </a:r>
            <a:r>
              <a:rPr lang="en-US" altLang="en-US" dirty="0" err="1" smtClean="0"/>
              <a:t>es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matriz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Ler</a:t>
            </a:r>
            <a:r>
              <a:rPr lang="en-US" altLang="en-US" dirty="0" smtClean="0"/>
              <a:t> – </a:t>
            </a:r>
            <a:r>
              <a:rPr lang="en-US" altLang="en-US" dirty="0" err="1" smtClean="0"/>
              <a:t>conseguir</a:t>
            </a:r>
            <a:r>
              <a:rPr lang="en-US" altLang="en-US" dirty="0" smtClean="0"/>
              <a:t> o valor(</a:t>
            </a:r>
            <a:r>
              <a:rPr lang="en-US" altLang="en-US" dirty="0" err="1" smtClean="0"/>
              <a:t>es</a:t>
            </a:r>
            <a:r>
              <a:rPr lang="en-US" altLang="en-US" dirty="0" smtClean="0"/>
              <a:t>) da </a:t>
            </a:r>
            <a:r>
              <a:rPr lang="en-US" altLang="en-US" dirty="0" err="1" smtClean="0"/>
              <a:t>matriz</a:t>
            </a:r>
            <a:r>
              <a:rPr lang="en-US" altLang="en-US" dirty="0" smtClean="0"/>
              <a:t> para fora</a:t>
            </a: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8AA85-A6D8-41C5-ADE8-2A4032FE93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261"/>
          <a:stretch/>
        </p:blipFill>
        <p:spPr>
          <a:xfrm>
            <a:off x="787357" y="630382"/>
            <a:ext cx="3783849" cy="7882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6621" y="772442"/>
            <a:ext cx="795522" cy="749415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White">
          <a:xfrm>
            <a:off x="1713549" y="1911074"/>
            <a:ext cx="2647296" cy="224686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145487" y="2305412"/>
            <a:ext cx="1086508" cy="623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Mudar</a:t>
            </a:r>
            <a:r>
              <a:rPr lang="en-US" sz="1100" dirty="0" smtClean="0"/>
              <a:t> para </a:t>
            </a:r>
            <a:r>
              <a:rPr lang="en-US" sz="1100" dirty="0" err="1" smtClean="0"/>
              <a:t>Modo</a:t>
            </a:r>
            <a:r>
              <a:rPr lang="en-US" sz="1100" dirty="0" smtClean="0"/>
              <a:t> </a:t>
            </a:r>
            <a:r>
              <a:rPr lang="en-US" sz="1100" dirty="0" err="1" smtClean="0"/>
              <a:t>Matriz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535"/>
          <a:stretch/>
        </p:blipFill>
        <p:spPr>
          <a:xfrm>
            <a:off x="4725098" y="4298248"/>
            <a:ext cx="3331480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Blocos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Matriz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Guia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Rápido</a:t>
            </a:r>
            <a:endParaRPr lang="en-US" altLang="en-US" dirty="0" smtClean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6628557" y="2347400"/>
            <a:ext cx="19598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Escreva</a:t>
            </a:r>
            <a:r>
              <a:rPr lang="en-US" altLang="en-US" sz="1400" dirty="0" smtClean="0"/>
              <a:t> (Entradas) tem </a:t>
            </a:r>
            <a:r>
              <a:rPr lang="en-US" altLang="en-US" sz="1400" dirty="0" err="1" smtClean="0"/>
              <a:t>duas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deformações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acima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6628557" y="3070403"/>
            <a:ext cx="2167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Ler</a:t>
            </a:r>
            <a:r>
              <a:rPr lang="en-US" altLang="en-US" sz="1400" dirty="0" smtClean="0"/>
              <a:t> (</a:t>
            </a:r>
            <a:r>
              <a:rPr lang="en-US" altLang="en-US" sz="1400" dirty="0" err="1" smtClean="0"/>
              <a:t>Saídas</a:t>
            </a:r>
            <a:r>
              <a:rPr lang="en-US" altLang="en-US" sz="1400" dirty="0" smtClean="0"/>
              <a:t>) tem </a:t>
            </a:r>
            <a:r>
              <a:rPr lang="en-US" altLang="en-US" sz="1400" dirty="0" err="1" smtClean="0"/>
              <a:t>duas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deformações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em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baixo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480005" y="6030744"/>
            <a:ext cx="418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Identifique</a:t>
            </a:r>
            <a:r>
              <a:rPr lang="en-US" sz="1600" dirty="0" smtClean="0"/>
              <a:t> se as </a:t>
            </a:r>
            <a:r>
              <a:rPr lang="en-US" sz="1600" dirty="0" err="1" smtClean="0"/>
              <a:t>variáveis</a:t>
            </a:r>
            <a:r>
              <a:rPr lang="en-US" sz="1600" dirty="0" smtClean="0"/>
              <a:t> </a:t>
            </a:r>
            <a:r>
              <a:rPr lang="en-US" sz="1600" dirty="0" err="1" smtClean="0"/>
              <a:t>são</a:t>
            </a:r>
            <a:r>
              <a:rPr lang="en-US" sz="1600" dirty="0" smtClean="0"/>
              <a:t> Entradas/</a:t>
            </a:r>
            <a:r>
              <a:rPr lang="en-US" sz="1600" dirty="0" err="1" smtClean="0"/>
              <a:t>Saídas</a:t>
            </a:r>
            <a:r>
              <a:rPr lang="en-US" sz="1600" dirty="0" smtClean="0"/>
              <a:t> e se </a:t>
            </a:r>
            <a:r>
              <a:rPr lang="en-US" sz="1600" dirty="0" err="1" smtClean="0"/>
              <a:t>elas</a:t>
            </a:r>
            <a:r>
              <a:rPr lang="en-US" sz="1600" dirty="0" smtClean="0"/>
              <a:t> </a:t>
            </a:r>
            <a:r>
              <a:rPr lang="en-US" sz="1600" dirty="0" err="1" smtClean="0"/>
              <a:t>são</a:t>
            </a:r>
            <a:r>
              <a:rPr lang="en-US" sz="1600" dirty="0" smtClean="0"/>
              <a:t> </a:t>
            </a:r>
            <a:r>
              <a:rPr lang="en-US" sz="1600" dirty="0" err="1" smtClean="0"/>
              <a:t>Numérica</a:t>
            </a:r>
            <a:r>
              <a:rPr lang="en-US" sz="1600" dirty="0" smtClean="0"/>
              <a:t>/</a:t>
            </a:r>
            <a:r>
              <a:rPr lang="en-US" sz="1600" dirty="0" err="1" smtClean="0"/>
              <a:t>Lógica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9397" t="47559" r="8923" b="12297"/>
          <a:stretch/>
        </p:blipFill>
        <p:spPr>
          <a:xfrm>
            <a:off x="5747799" y="2422235"/>
            <a:ext cx="532435" cy="51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402" t="53353" r="56777" b="14097"/>
          <a:stretch/>
        </p:blipFill>
        <p:spPr>
          <a:xfrm>
            <a:off x="4962478" y="2439596"/>
            <a:ext cx="599041" cy="4492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259" t="46292" r="32007"/>
          <a:stretch/>
        </p:blipFill>
        <p:spPr>
          <a:xfrm>
            <a:off x="4930496" y="3185755"/>
            <a:ext cx="579779" cy="624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82676" t="52331" r="12025"/>
          <a:stretch/>
        </p:blipFill>
        <p:spPr>
          <a:xfrm>
            <a:off x="5840397" y="3185755"/>
            <a:ext cx="603744" cy="624996"/>
          </a:xfrm>
          <a:prstGeom prst="rect">
            <a:avLst/>
          </a:prstGeom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7111738" y="5165687"/>
            <a:ext cx="94484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Escrever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matriz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numérica</a:t>
            </a:r>
            <a:endParaRPr lang="en-US" altLang="en-US" sz="1400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195055" y="5165687"/>
            <a:ext cx="9328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Ler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matriz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numérica</a:t>
            </a:r>
            <a:endParaRPr lang="en-US" altLang="en-US" sz="1400" dirty="0"/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501667" y="5165687"/>
            <a:ext cx="847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Escrever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matriz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lógica</a:t>
            </a:r>
            <a:endParaRPr lang="en-US" altLang="en-US" sz="1400" dirty="0"/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805844" y="5165687"/>
            <a:ext cx="7810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Ler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matriz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lógica</a:t>
            </a:r>
            <a:endParaRPr lang="en-US" altLang="en-US" sz="1400" dirty="0"/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861971" y="1863188"/>
            <a:ext cx="723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Matriz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Lógica</a:t>
            </a:r>
            <a:endParaRPr lang="en-US" altLang="en-US" sz="1400" dirty="0"/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628126" y="1863188"/>
            <a:ext cx="101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Matriz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Numérica</a:t>
            </a:r>
            <a:endParaRPr lang="en-US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31746" y="3513257"/>
            <a:ext cx="1062348" cy="496398"/>
          </a:xfrm>
          <a:prstGeom prst="rect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54" y="4887677"/>
            <a:ext cx="3669381" cy="146623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80168" y="4357078"/>
            <a:ext cx="1338943" cy="6417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</a:rPr>
              <a:t>Cique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em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adicionar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Variável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714" y="172720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5154" y="180691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Modos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5628" y="422656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7068" y="430627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Nomeação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83086" y="1729128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987273" y="1778315"/>
            <a:ext cx="85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FF0000"/>
                </a:solidFill>
              </a:rPr>
              <a:t>Chave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5000" y="4219061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6255" y="4276583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Quiz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Indicadores</a:t>
            </a:r>
            <a:r>
              <a:rPr lang="en-US" dirty="0" smtClean="0"/>
              <a:t> de </a:t>
            </a:r>
            <a:r>
              <a:rPr lang="en-US" dirty="0" err="1" smtClean="0"/>
              <a:t>Matriz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436494" cy="430729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valor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é </a:t>
            </a:r>
            <a:r>
              <a:rPr lang="en-US" dirty="0" err="1" smtClean="0"/>
              <a:t>atribuído</a:t>
            </a:r>
            <a:r>
              <a:rPr lang="en-US" dirty="0" smtClean="0"/>
              <a:t> um </a:t>
            </a:r>
            <a:r>
              <a:rPr lang="en-US" dirty="0" err="1" smtClean="0"/>
              <a:t>indicador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indicador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no </a:t>
            </a:r>
            <a:r>
              <a:rPr lang="en-US" dirty="0" err="1" smtClean="0"/>
              <a:t>índice</a:t>
            </a:r>
            <a:r>
              <a:rPr lang="en-US" dirty="0" smtClean="0"/>
              <a:t> 0</a:t>
            </a:r>
            <a:endParaRPr lang="en-US" dirty="0"/>
          </a:p>
          <a:p>
            <a:r>
              <a:rPr lang="en-US" dirty="0" err="1" smtClean="0"/>
              <a:t>Matrizes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armazenariam</a:t>
            </a:r>
            <a:r>
              <a:rPr lang="en-US" dirty="0" smtClean="0"/>
              <a:t> </a:t>
            </a:r>
            <a:r>
              <a:rPr lang="en-US" dirty="0" err="1" smtClean="0"/>
              <a:t>Verdadeiro</a:t>
            </a:r>
            <a:r>
              <a:rPr lang="en-US" dirty="0" smtClean="0"/>
              <a:t>/</a:t>
            </a:r>
            <a:r>
              <a:rPr lang="en-US" dirty="0" err="1" smtClean="0"/>
              <a:t>Falso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adicionar</a:t>
            </a:r>
            <a:r>
              <a:rPr lang="en-US" dirty="0" smtClean="0"/>
              <a:t> um valor para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clique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+</a:t>
            </a:r>
          </a:p>
          <a:p>
            <a:pPr lvl="1"/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adiciona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entrada no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err="1" smtClean="0"/>
              <a:t>falor</a:t>
            </a:r>
            <a:r>
              <a:rPr lang="en-US" dirty="0" smtClean="0"/>
              <a:t> do </a:t>
            </a:r>
            <a:r>
              <a:rPr lang="en-US" dirty="0" err="1" smtClean="0"/>
              <a:t>indicador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indicador</a:t>
            </a:r>
            <a:r>
              <a:rPr lang="en-US" dirty="0" smtClean="0"/>
              <a:t> 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91" t="966" r="74689" b="47281"/>
          <a:stretch/>
        </p:blipFill>
        <p:spPr>
          <a:xfrm>
            <a:off x="4907202" y="1718222"/>
            <a:ext cx="2080472" cy="3596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829" y="3621670"/>
            <a:ext cx="1261145" cy="1280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Esses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valores</a:t>
            </a:r>
            <a:r>
              <a:rPr lang="en-US" dirty="0" smtClean="0">
                <a:solidFill>
                  <a:schemeClr val="tx1"/>
                </a:solidFill>
              </a:rPr>
              <a:t> para </a:t>
            </a:r>
            <a:r>
              <a:rPr lang="en-US" dirty="0" err="1" smtClean="0">
                <a:solidFill>
                  <a:schemeClr val="tx1"/>
                </a:solidFill>
              </a:rPr>
              <a:t>indicador</a:t>
            </a:r>
            <a:r>
              <a:rPr lang="en-US" dirty="0" smtClean="0">
                <a:solidFill>
                  <a:schemeClr val="tx1"/>
                </a:solidFill>
              </a:rPr>
              <a:t> 0, 1, 2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8" y="3728008"/>
            <a:ext cx="1254365" cy="138212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0658" y="4796570"/>
            <a:ext cx="15575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941" y="3960587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21941" y="4244961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921941" y="4502524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r>
              <a:rPr lang="en-US" dirty="0" smtClean="0"/>
              <a:t>: </a:t>
            </a:r>
            <a:r>
              <a:rPr lang="en-US" dirty="0" err="1" smtClean="0"/>
              <a:t>Operações</a:t>
            </a:r>
            <a:r>
              <a:rPr lang="en-US" dirty="0" smtClean="0"/>
              <a:t> de </a:t>
            </a:r>
            <a:r>
              <a:rPr lang="en-US" dirty="0" err="1" smtClean="0"/>
              <a:t>Matriz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932816" cy="430729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é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Numéricas</a:t>
            </a:r>
            <a:endParaRPr lang="en-US" dirty="0" smtClean="0"/>
          </a:p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Anexar</a:t>
            </a:r>
            <a:r>
              <a:rPr lang="en-US" dirty="0" smtClean="0"/>
              <a:t>: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smtClean="0"/>
              <a:t>entrada </a:t>
            </a:r>
            <a:r>
              <a:rPr lang="en-US" dirty="0" err="1" smtClean="0"/>
              <a:t>depois</a:t>
            </a:r>
            <a:r>
              <a:rPr lang="en-US" dirty="0" smtClean="0"/>
              <a:t> do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indicador</a:t>
            </a:r>
            <a:r>
              <a:rPr lang="en-US" dirty="0" smtClean="0"/>
              <a:t> de </a:t>
            </a:r>
            <a:r>
              <a:rPr lang="en-US" dirty="0" err="1" smtClean="0"/>
              <a:t>matriz</a:t>
            </a:r>
            <a:endParaRPr lang="en-US" dirty="0" smtClean="0"/>
          </a:p>
          <a:p>
            <a:pPr lvl="1"/>
            <a:r>
              <a:rPr lang="en-US" dirty="0" err="1" smtClean="0"/>
              <a:t>Ler</a:t>
            </a:r>
            <a:r>
              <a:rPr lang="en-US" dirty="0" smtClean="0"/>
              <a:t> o </a:t>
            </a:r>
            <a:r>
              <a:rPr lang="en-US" dirty="0" err="1" smtClean="0"/>
              <a:t>indicador</a:t>
            </a:r>
            <a:r>
              <a:rPr lang="en-US" dirty="0" smtClean="0"/>
              <a:t>: Leia o valor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Indcador</a:t>
            </a:r>
            <a:endParaRPr lang="en-US" dirty="0" smtClean="0"/>
          </a:p>
          <a:p>
            <a:pPr lvl="1"/>
            <a:r>
              <a:rPr lang="en-US" dirty="0" err="1" smtClean="0"/>
              <a:t>Escreva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r>
              <a:rPr lang="en-US" dirty="0" smtClean="0"/>
              <a:t>: </a:t>
            </a:r>
            <a:r>
              <a:rPr lang="en-US" dirty="0" err="1" smtClean="0"/>
              <a:t>Escreva</a:t>
            </a:r>
            <a:r>
              <a:rPr lang="en-US" dirty="0" smtClean="0"/>
              <a:t> um novo valor para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indicador</a:t>
            </a:r>
            <a:r>
              <a:rPr lang="en-US" dirty="0" smtClean="0"/>
              <a:t> de </a:t>
            </a:r>
            <a:r>
              <a:rPr lang="en-US" dirty="0" err="1" smtClean="0"/>
              <a:t>matriz</a:t>
            </a:r>
            <a:endParaRPr lang="en-US" dirty="0" smtClean="0"/>
          </a:p>
          <a:p>
            <a:pPr lvl="1"/>
            <a:r>
              <a:rPr lang="en-US" dirty="0" err="1" smtClean="0"/>
              <a:t>Duração</a:t>
            </a:r>
            <a:r>
              <a:rPr lang="en-US" dirty="0" smtClean="0"/>
              <a:t>: </a:t>
            </a:r>
            <a:r>
              <a:rPr lang="en-US" dirty="0" err="1" smtClean="0"/>
              <a:t>quantras</a:t>
            </a:r>
            <a:r>
              <a:rPr lang="en-US" dirty="0" smtClean="0"/>
              <a:t> entradas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endParaRPr lang="en-US" dirty="0" smtClean="0"/>
          </a:p>
          <a:p>
            <a:r>
              <a:rPr lang="en-US" dirty="0" smtClean="0"/>
              <a:t>Ambos </a:t>
            </a:r>
            <a:r>
              <a:rPr lang="en-US" dirty="0" err="1" smtClean="0"/>
              <a:t>escrevem</a:t>
            </a:r>
            <a:r>
              <a:rPr lang="en-US" dirty="0" smtClean="0"/>
              <a:t> e </a:t>
            </a:r>
            <a:r>
              <a:rPr lang="en-US" dirty="0" err="1" smtClean="0"/>
              <a:t>anexam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você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precisará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escrever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matriz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volta</a:t>
            </a:r>
            <a:r>
              <a:rPr lang="en-US" dirty="0" smtClean="0">
                <a:sym typeface="Wingdings" panose="05000000000000000000" pitchFamily="2" charset="2"/>
              </a:rPr>
              <a:t> para a </a:t>
            </a:r>
            <a:r>
              <a:rPr lang="en-US" dirty="0" err="1" smtClean="0">
                <a:sym typeface="Wingdings" panose="05000000000000000000" pitchFamily="2" charset="2"/>
              </a:rPr>
              <a:t>variável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você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quiser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atualizar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 err="1" smtClean="0">
                <a:sym typeface="Wingdings" panose="05000000000000000000" pitchFamily="2" charset="2"/>
              </a:rPr>
              <a:t>matriz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armazenada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veja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escrever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armazenar</a:t>
            </a:r>
            <a:r>
              <a:rPr lang="en-US" dirty="0" smtClean="0">
                <a:sym typeface="Wingdings" panose="05000000000000000000" pitchFamily="2" charset="2"/>
              </a:rPr>
              <a:t> slides)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67867" y="1859690"/>
            <a:ext cx="3173940" cy="2463800"/>
            <a:chOff x="6113991" y="2346325"/>
            <a:chExt cx="2571750" cy="2098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3991" y="2346325"/>
              <a:ext cx="1514475" cy="895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3991" y="3225800"/>
              <a:ext cx="257175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4" y="4461822"/>
            <a:ext cx="6934200" cy="1343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r>
              <a:rPr lang="en-US" dirty="0" smtClean="0"/>
              <a:t> (</a:t>
            </a:r>
            <a:r>
              <a:rPr lang="en-US" dirty="0" err="1" smtClean="0"/>
              <a:t>lendo</a:t>
            </a:r>
            <a:r>
              <a:rPr lang="en-US" dirty="0" smtClean="0"/>
              <a:t>)?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1133852" y="2427278"/>
            <a:ext cx="6924675" cy="174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74" y="3441161"/>
            <a:ext cx="798660" cy="88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4" y="5431738"/>
            <a:ext cx="952500" cy="1047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81313" y="3748546"/>
            <a:ext cx="1483749" cy="830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Leia o </a:t>
            </a:r>
            <a:r>
              <a:rPr lang="en-US" sz="1600" dirty="0" err="1" smtClean="0"/>
              <a:t>indicador</a:t>
            </a:r>
            <a:r>
              <a:rPr lang="en-US" sz="1600" dirty="0" smtClean="0"/>
              <a:t> 1 </a:t>
            </a:r>
            <a:r>
              <a:rPr lang="en-US" sz="1600" dirty="0" err="1" smtClean="0"/>
              <a:t>nas</a:t>
            </a:r>
            <a:r>
              <a:rPr lang="en-US" sz="1600" dirty="0" smtClean="0"/>
              <a:t> </a:t>
            </a:r>
            <a:r>
              <a:rPr lang="en-US" sz="1600" dirty="0" err="1" smtClean="0"/>
              <a:t>matrizes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4723188" y="3436208"/>
            <a:ext cx="0" cy="312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41420" y="4394877"/>
            <a:ext cx="130630" cy="72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3183876" y="5730208"/>
            <a:ext cx="1722860" cy="9806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Use o </a:t>
            </a:r>
            <a:r>
              <a:rPr lang="en-US" sz="1200" dirty="0" err="1" smtClean="0">
                <a:solidFill>
                  <a:srgbClr val="002060"/>
                </a:solidFill>
              </a:rPr>
              <a:t>modo</a:t>
            </a:r>
            <a:endParaRPr lang="en-US" sz="1200" dirty="0" smtClean="0">
              <a:solidFill>
                <a:srgbClr val="002060"/>
              </a:solidFill>
            </a:endParaRP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 “</a:t>
            </a:r>
            <a:r>
              <a:rPr lang="en-US" sz="1200" dirty="0" err="1" smtClean="0">
                <a:solidFill>
                  <a:srgbClr val="002060"/>
                </a:solidFill>
              </a:rPr>
              <a:t>ler</a:t>
            </a:r>
            <a:r>
              <a:rPr lang="en-US" sz="1200" dirty="0" smtClean="0">
                <a:solidFill>
                  <a:srgbClr val="002060"/>
                </a:solidFill>
              </a:rPr>
              <a:t> no </a:t>
            </a:r>
            <a:r>
              <a:rPr lang="en-US" sz="1200" dirty="0" err="1" smtClean="0">
                <a:solidFill>
                  <a:srgbClr val="002060"/>
                </a:solidFill>
              </a:rPr>
              <a:t>indicador</a:t>
            </a:r>
            <a:r>
              <a:rPr lang="en-US" sz="1200" dirty="0" smtClean="0">
                <a:solidFill>
                  <a:srgbClr val="002060"/>
                </a:solidFill>
              </a:rPr>
              <a:t>”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3929" y="1862499"/>
            <a:ext cx="1813075" cy="744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Bloco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Operação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Matriz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6302" y="1862978"/>
            <a:ext cx="2122714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Exiba</a:t>
            </a:r>
            <a:r>
              <a:rPr lang="en-US" sz="1600" dirty="0" smtClean="0">
                <a:solidFill>
                  <a:schemeClr val="tx1"/>
                </a:solidFill>
              </a:rPr>
              <a:t> o valor </a:t>
            </a:r>
            <a:r>
              <a:rPr lang="en-US" sz="1600" dirty="0" err="1" smtClean="0">
                <a:solidFill>
                  <a:schemeClr val="tx1"/>
                </a:solidFill>
              </a:rPr>
              <a:t>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tela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6301" y="3764468"/>
            <a:ext cx="3390959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 </a:t>
            </a:r>
            <a:r>
              <a:rPr lang="en-US" dirty="0" err="1" smtClean="0">
                <a:solidFill>
                  <a:schemeClr val="tx1"/>
                </a:solidFill>
              </a:rPr>
              <a:t>código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acima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exibirá</a:t>
            </a:r>
            <a:r>
              <a:rPr lang="en-US" dirty="0" smtClean="0">
                <a:solidFill>
                  <a:schemeClr val="tx1"/>
                </a:solidFill>
              </a:rPr>
              <a:t> 10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 </a:t>
            </a:r>
            <a:r>
              <a:rPr lang="en-US" dirty="0" err="1" smtClean="0">
                <a:solidFill>
                  <a:schemeClr val="tx1"/>
                </a:solidFill>
              </a:rPr>
              <a:t>código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baixo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exibirá</a:t>
            </a:r>
            <a:r>
              <a:rPr lang="en-US" dirty="0" smtClean="0">
                <a:solidFill>
                  <a:schemeClr val="tx1"/>
                </a:solidFill>
              </a:rPr>
              <a:t> 0 para </a:t>
            </a:r>
            <a:r>
              <a:rPr lang="en-US" dirty="0" err="1" smtClean="0">
                <a:solidFill>
                  <a:schemeClr val="tx1"/>
                </a:solidFill>
              </a:rPr>
              <a:t>falso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1613"/>
          <a:stretch/>
        </p:blipFill>
        <p:spPr>
          <a:xfrm>
            <a:off x="533400" y="1968437"/>
            <a:ext cx="5998633" cy="1983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653"/>
          <a:stretch/>
        </p:blipFill>
        <p:spPr>
          <a:xfrm>
            <a:off x="391886" y="4554229"/>
            <a:ext cx="5998633" cy="2104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r>
              <a:rPr lang="en-US" dirty="0" smtClean="0"/>
              <a:t> (</a:t>
            </a:r>
            <a:r>
              <a:rPr lang="en-US" dirty="0" err="1" smtClean="0"/>
              <a:t>escrevendo</a:t>
            </a:r>
            <a:r>
              <a:rPr lang="en-US" dirty="0" smtClean="0"/>
              <a:t>)?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486" y="3661726"/>
            <a:ext cx="106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Leia a </a:t>
            </a:r>
            <a:r>
              <a:rPr lang="en-US" sz="1400" dirty="0" err="1" smtClean="0"/>
              <a:t>matriz</a:t>
            </a:r>
            <a:r>
              <a:rPr lang="en-US" sz="1400" dirty="0" smtClean="0"/>
              <a:t> que </a:t>
            </a:r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quer</a:t>
            </a:r>
            <a:r>
              <a:rPr lang="en-US" sz="1400" dirty="0" smtClean="0"/>
              <a:t> </a:t>
            </a:r>
            <a:r>
              <a:rPr lang="en-US" sz="1400" dirty="0" err="1" smtClean="0"/>
              <a:t>escrever</a:t>
            </a:r>
            <a:r>
              <a:rPr lang="en-US" sz="1400" dirty="0" smtClean="0"/>
              <a:t> para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1953" y="3661726"/>
            <a:ext cx="1888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</a:t>
            </a:r>
            <a:r>
              <a:rPr lang="en-US" sz="1400" dirty="0" err="1" smtClean="0"/>
              <a:t>operações</a:t>
            </a:r>
            <a:r>
              <a:rPr lang="en-US" sz="1400" dirty="0" smtClean="0"/>
              <a:t> de </a:t>
            </a:r>
            <a:r>
              <a:rPr lang="en-US" sz="1400" dirty="0" err="1" smtClean="0"/>
              <a:t>matrizes</a:t>
            </a:r>
            <a:r>
              <a:rPr lang="en-US" sz="1400" dirty="0" smtClean="0"/>
              <a:t> para </a:t>
            </a:r>
            <a:r>
              <a:rPr lang="en-US" sz="1400" dirty="0" err="1" smtClean="0"/>
              <a:t>escrever</a:t>
            </a:r>
            <a:r>
              <a:rPr lang="en-US" sz="1400" dirty="0" smtClean="0"/>
              <a:t> um valor </a:t>
            </a:r>
            <a:r>
              <a:rPr lang="en-US" sz="1400" dirty="0" err="1" smtClean="0"/>
              <a:t>em</a:t>
            </a:r>
            <a:r>
              <a:rPr lang="en-US" sz="1400" dirty="0" smtClean="0"/>
              <a:t> um </a:t>
            </a:r>
            <a:r>
              <a:rPr lang="en-US" sz="1400" dirty="0" err="1" smtClean="0"/>
              <a:t>certo</a:t>
            </a:r>
            <a:r>
              <a:rPr lang="en-US" sz="1400" dirty="0" smtClean="0"/>
              <a:t> </a:t>
            </a:r>
            <a:r>
              <a:rPr lang="en-US" sz="1400" dirty="0" err="1" smtClean="0"/>
              <a:t>indicador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0019" y="3661726"/>
            <a:ext cx="146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Escreva</a:t>
            </a:r>
            <a:r>
              <a:rPr lang="en-US" sz="1400" dirty="0" smtClean="0"/>
              <a:t> a </a:t>
            </a:r>
            <a:r>
              <a:rPr lang="en-US" sz="1400" dirty="0" err="1" smtClean="0"/>
              <a:t>saída</a:t>
            </a:r>
            <a:r>
              <a:rPr lang="en-US" sz="1400" dirty="0" smtClean="0"/>
              <a:t> de </a:t>
            </a:r>
            <a:r>
              <a:rPr lang="en-US" sz="1400" dirty="0" err="1" smtClean="0"/>
              <a:t>volta</a:t>
            </a:r>
            <a:r>
              <a:rPr lang="en-US" sz="1400" dirty="0" smtClean="0"/>
              <a:t> para a </a:t>
            </a:r>
            <a:r>
              <a:rPr lang="en-US" sz="1400" dirty="0" err="1" smtClean="0"/>
              <a:t>matriz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5268" y="2700029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escreverá</a:t>
            </a:r>
            <a:r>
              <a:rPr lang="en-US" dirty="0" smtClean="0"/>
              <a:t> 700 à </a:t>
            </a:r>
            <a:r>
              <a:rPr lang="en-US" dirty="0" err="1" smtClean="0"/>
              <a:t>matriz</a:t>
            </a:r>
            <a:r>
              <a:rPr lang="en-US" dirty="0" smtClean="0"/>
              <a:t> no </a:t>
            </a:r>
            <a:r>
              <a:rPr lang="en-US" dirty="0" err="1" smtClean="0"/>
              <a:t>indicador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20582" y="4826295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escreverá</a:t>
            </a:r>
            <a:r>
              <a:rPr lang="en-US" dirty="0" smtClean="0"/>
              <a:t> </a:t>
            </a:r>
            <a:r>
              <a:rPr lang="en-US" dirty="0" err="1" smtClean="0"/>
              <a:t>Falso</a:t>
            </a:r>
            <a:r>
              <a:rPr lang="en-US" dirty="0" smtClean="0"/>
              <a:t> para </a:t>
            </a:r>
            <a:r>
              <a:rPr lang="en-US" dirty="0" err="1" smtClean="0"/>
              <a:t>matriz</a:t>
            </a:r>
            <a:r>
              <a:rPr lang="en-US" dirty="0" smtClean="0"/>
              <a:t> no </a:t>
            </a:r>
            <a:r>
              <a:rPr lang="en-US" dirty="0" err="1" smtClean="0"/>
              <a:t>indicador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4185</TotalTime>
  <Words>890</Words>
  <Application>Microsoft Office PowerPoint</Application>
  <PresentationFormat>Apresentação na tela (4:3)</PresentationFormat>
  <Paragraphs>135</Paragraphs>
  <Slides>17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Spectrum</vt:lpstr>
      <vt:lpstr>Matrizes</vt:lpstr>
      <vt:lpstr>Objetivos das Lições</vt:lpstr>
      <vt:lpstr>Por que usar matrizes?</vt:lpstr>
      <vt:lpstr>Matrizes</vt:lpstr>
      <vt:lpstr>Blocos de Matriz: Guia Rápido</vt:lpstr>
      <vt:lpstr>Indicadores de Matriz</vt:lpstr>
      <vt:lpstr>Bloco: Operações de Matriz</vt:lpstr>
      <vt:lpstr>Como você usa Matrizes (lendo)?</vt:lpstr>
      <vt:lpstr>Como você usa Matrizes (escrevendo)? </vt:lpstr>
      <vt:lpstr>Bloco Ambiente: Contagem de Loop</vt:lpstr>
      <vt:lpstr>Nota: Anexe vs. Escreva</vt:lpstr>
      <vt:lpstr>Desafio 1</vt:lpstr>
      <vt:lpstr>Solução do Desafio 1</vt:lpstr>
      <vt:lpstr>Desafio 2</vt:lpstr>
      <vt:lpstr>Solução do Desaio 2</vt:lpstr>
      <vt:lpstr>Próximos Passos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user</cp:lastModifiedBy>
  <cp:revision>56</cp:revision>
  <dcterms:created xsi:type="dcterms:W3CDTF">2014-10-28T21:59:38Z</dcterms:created>
  <dcterms:modified xsi:type="dcterms:W3CDTF">2015-07-10T20:30:58Z</dcterms:modified>
</cp:coreProperties>
</file>