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0" r:id="rId3"/>
    <p:sldId id="283" r:id="rId4"/>
    <p:sldId id="294" r:id="rId5"/>
    <p:sldId id="293" r:id="rId6"/>
    <p:sldId id="297" r:id="rId7"/>
    <p:sldId id="298" r:id="rId8"/>
    <p:sldId id="296" r:id="rId9"/>
    <p:sldId id="299" r:id="rId10"/>
    <p:sldId id="300" r:id="rId11"/>
    <p:sldId id="29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5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9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060F-7991-4C20-BCBF-286281588516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6C29-21F8-48CC-93CF-C06ED550EE23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9B7-E7A4-40FB-B347-4192208D4EA0}" type="datetime1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C0-2013-4269-9B3F-48C2CDDAD521}" type="datetime1">
              <a:rPr lang="en-US" smtClean="0"/>
              <a:t>4/3/2018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8560-4408-49B6-BC83-B7A6E80089F9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E7B-B662-4638-959D-1A83E4140688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2ACB-1660-43C0-A868-2BBF2980BA8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DE09D55-AD78-496B-BF3F-C465BA0D8C3D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242-AC18-4BB8-BD68-0B88E633D91D}" type="datetime1">
              <a:rPr lang="en-US" smtClean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5A9312A-CAAC-4A7D-BBDB-EA255A9392A9}" type="datetime1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Simon_(game)#Gamepla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Bloco Aleatório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or</a:t>
            </a:r>
            <a:r>
              <a:rPr lang="en-US" dirty="0" smtClean="0"/>
              <a:t> Sanjay </a:t>
            </a:r>
            <a:r>
              <a:rPr lang="en-US" dirty="0"/>
              <a:t>e</a:t>
            </a:r>
            <a:r>
              <a:rPr lang="en-US" dirty="0" smtClean="0"/>
              <a:t> Arvind 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# 1, # 2 e # 3 </a:t>
            </a:r>
            <a:r>
              <a:rPr lang="pt-BR" dirty="0" smtClean="0"/>
              <a:t>têm chances iguais </a:t>
            </a:r>
            <a:r>
              <a:rPr lang="pt-BR" dirty="0"/>
              <a:t>de </a:t>
            </a:r>
            <a:r>
              <a:rPr lang="pt-BR" dirty="0" smtClean="0"/>
              <a:t>serem escolhidos </a:t>
            </a:r>
            <a:r>
              <a:rPr lang="pt-BR" dirty="0"/>
              <a:t>de forma aleatória com a nossa </a:t>
            </a:r>
            <a:r>
              <a:rPr lang="pt-BR" dirty="0" smtClean="0"/>
              <a:t>correção.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503125"/>
            <a:ext cx="4626040" cy="45719"/>
          </a:xfrm>
        </p:spPr>
        <p:txBody>
          <a:bodyPr>
            <a:noAutofit/>
          </a:bodyPr>
          <a:lstStyle/>
          <a:p>
            <a:r>
              <a:rPr lang="en-US" sz="1800" dirty="0" smtClean="0"/>
              <a:t>Faça um </a:t>
            </a:r>
            <a:r>
              <a:rPr lang="en-US" sz="1800" dirty="0" err="1" smtClean="0"/>
              <a:t>jogo</a:t>
            </a:r>
            <a:r>
              <a:rPr lang="en-US" sz="1800" dirty="0" smtClean="0"/>
              <a:t> que é similar </a:t>
            </a:r>
            <a:r>
              <a:rPr lang="en-US" sz="1800" dirty="0" err="1" smtClean="0"/>
              <a:t>ao</a:t>
            </a:r>
            <a:r>
              <a:rPr lang="en-US" sz="1800" dirty="0" smtClean="0"/>
              <a:t> Simon Game </a:t>
            </a:r>
            <a:r>
              <a:rPr lang="en-US" sz="1800" dirty="0" err="1" smtClean="0"/>
              <a:t>usando</a:t>
            </a:r>
            <a:r>
              <a:rPr lang="en-US" sz="1800" dirty="0" smtClean="0"/>
              <a:t> o EV3</a:t>
            </a:r>
            <a:endParaRPr lang="en-US" sz="1800" dirty="0"/>
          </a:p>
          <a:p>
            <a:pPr lvl="1"/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conhece</a:t>
            </a:r>
            <a:r>
              <a:rPr lang="en-US" sz="1800" dirty="0" smtClean="0"/>
              <a:t> o </a:t>
            </a:r>
            <a:r>
              <a:rPr lang="en-US" sz="1800" dirty="0" err="1" smtClean="0"/>
              <a:t>jogo</a:t>
            </a:r>
            <a:r>
              <a:rPr lang="en-US" sz="1800" dirty="0" smtClean="0"/>
              <a:t>? </a:t>
            </a:r>
            <a:r>
              <a:rPr lang="en-US" sz="1800" dirty="0" err="1"/>
              <a:t>V</a:t>
            </a:r>
            <a:r>
              <a:rPr lang="en-US" sz="1800" dirty="0" err="1" smtClean="0"/>
              <a:t>eja</a:t>
            </a:r>
            <a:r>
              <a:rPr lang="en-US" sz="1800" dirty="0" smtClean="0"/>
              <a:t>: </a:t>
            </a:r>
            <a:r>
              <a:rPr lang="en-US" sz="1800" dirty="0">
                <a:hlinkClick r:id="rId2"/>
              </a:rPr>
              <a:t>Wikipedia Simon Game</a:t>
            </a:r>
            <a:endParaRPr lang="en-US" sz="1800" dirty="0"/>
          </a:p>
          <a:p>
            <a:r>
              <a:rPr lang="pt-BR" sz="1800" dirty="0" smtClean="0"/>
              <a:t>Você </a:t>
            </a:r>
            <a:r>
              <a:rPr lang="pt-BR" sz="1800" dirty="0"/>
              <a:t>pode usar sensores de toque, </a:t>
            </a:r>
            <a:br>
              <a:rPr lang="pt-BR" sz="1800" dirty="0"/>
            </a:br>
            <a:r>
              <a:rPr lang="pt-BR" sz="1800" dirty="0" smtClean="0"/>
              <a:t>sensores de cor, </a:t>
            </a:r>
            <a:r>
              <a:rPr lang="pt-BR" sz="1800" dirty="0"/>
              <a:t>botões </a:t>
            </a:r>
            <a:r>
              <a:rPr lang="pt-BR" sz="1800" dirty="0" smtClean="0"/>
              <a:t>do bloco</a:t>
            </a:r>
            <a:r>
              <a:rPr lang="pt-BR" sz="1800" dirty="0"/>
              <a:t> (ver Simon</a:t>
            </a:r>
            <a:br>
              <a:rPr lang="pt-BR" sz="1800" dirty="0"/>
            </a:br>
            <a:r>
              <a:rPr lang="pt-BR" sz="1800" dirty="0" smtClean="0"/>
              <a:t>Game</a:t>
            </a:r>
            <a:r>
              <a:rPr lang="pt-BR" sz="1800" dirty="0"/>
              <a:t> por </a:t>
            </a:r>
            <a:r>
              <a:rPr lang="pt-BR" sz="1800" dirty="0" err="1"/>
              <a:t>Damien</a:t>
            </a:r>
            <a:r>
              <a:rPr lang="pt-BR" sz="1800" dirty="0"/>
              <a:t> </a:t>
            </a:r>
            <a:r>
              <a:rPr lang="pt-BR" sz="1800" dirty="0" err="1"/>
              <a:t>Kee</a:t>
            </a:r>
            <a:r>
              <a:rPr lang="pt-BR" sz="1800" dirty="0"/>
              <a:t>), ou mesmo a</a:t>
            </a:r>
            <a:br>
              <a:rPr lang="pt-BR" sz="1800" dirty="0"/>
            </a:br>
            <a:r>
              <a:rPr lang="pt-BR" sz="1800" dirty="0" err="1"/>
              <a:t>Mindsensors</a:t>
            </a:r>
            <a:r>
              <a:rPr lang="pt-BR" sz="1800" dirty="0"/>
              <a:t> PSP-</a:t>
            </a:r>
            <a:r>
              <a:rPr lang="pt-BR" sz="1800" dirty="0" err="1"/>
              <a:t>Nx</a:t>
            </a:r>
            <a:r>
              <a:rPr lang="pt-BR" sz="1800" dirty="0"/>
              <a:t> </a:t>
            </a:r>
            <a:r>
              <a:rPr lang="pt-BR" sz="1800" dirty="0" err="1"/>
              <a:t>Controller</a:t>
            </a:r>
            <a:r>
              <a:rPr lang="pt-BR" sz="1800" dirty="0"/>
              <a:t> (ver</a:t>
            </a:r>
            <a:br>
              <a:rPr lang="pt-BR" sz="1800" dirty="0"/>
            </a:br>
            <a:r>
              <a:rPr lang="pt-BR" sz="1800" dirty="0"/>
              <a:t>Lição PSP-</a:t>
            </a:r>
            <a:r>
              <a:rPr lang="pt-BR" sz="1800" dirty="0" err="1"/>
              <a:t>Nx</a:t>
            </a:r>
            <a:r>
              <a:rPr lang="pt-BR" sz="1800" dirty="0"/>
              <a:t> </a:t>
            </a:r>
            <a:r>
              <a:rPr lang="pt-BR" sz="1800" dirty="0" err="1" smtClean="0"/>
              <a:t>Controller</a:t>
            </a:r>
            <a:r>
              <a:rPr lang="pt-BR" sz="1800" dirty="0" smtClean="0"/>
              <a:t> na aba 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Além</a:t>
            </a:r>
            <a:r>
              <a:rPr lang="pt-BR" sz="1800" dirty="0"/>
              <a:t> </a:t>
            </a:r>
            <a:r>
              <a:rPr lang="pt-BR" sz="1800" dirty="0" smtClean="0"/>
              <a:t>no</a:t>
            </a:r>
            <a:r>
              <a:rPr lang="pt-BR" sz="1800" dirty="0"/>
              <a:t> EV3Lessons.com)</a:t>
            </a:r>
          </a:p>
          <a:p>
            <a:r>
              <a:rPr lang="pt-BR" sz="1800" dirty="0"/>
              <a:t>Nossa versão (ver foto à direita) utiliza quatro sensores de cor. </a:t>
            </a:r>
            <a:r>
              <a:rPr lang="pt-BR" sz="1800" dirty="0" smtClean="0"/>
              <a:t>A programação </a:t>
            </a:r>
            <a:r>
              <a:rPr lang="pt-BR" sz="1800" dirty="0"/>
              <a:t>para jogar o jogo pode ser baixado em </a:t>
            </a:r>
            <a:r>
              <a:rPr lang="pt-BR" sz="1800" dirty="0" smtClean="0"/>
              <a:t>EV3Lessons.com.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Bônus</a:t>
            </a:r>
            <a:r>
              <a:rPr lang="en-US" dirty="0" smtClean="0"/>
              <a:t>: </a:t>
            </a:r>
            <a:r>
              <a:rPr lang="en-US" dirty="0" err="1" smtClean="0"/>
              <a:t>Crie</a:t>
            </a:r>
            <a:r>
              <a:rPr lang="en-US" dirty="0" smtClean="0"/>
              <a:t> um Simon Game.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13" y="2587752"/>
            <a:ext cx="3486912" cy="261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Este tutorial foi criado por Sanjay Seshan e Arvind </a:t>
            </a:r>
            <a:r>
              <a:rPr lang="pt-BR" dirty="0" smtClean="0"/>
              <a:t>Seshan;</a:t>
            </a:r>
          </a:p>
          <a:p>
            <a:pPr lvl="1"/>
            <a:r>
              <a:rPr lang="pt-BR" dirty="0" smtClean="0"/>
              <a:t>Este tutorial foi traduzido por Luiz Gabriel Vieira Costa da equipe TILT;</a:t>
            </a:r>
            <a:endParaRPr lang="pt-BR" dirty="0"/>
          </a:p>
          <a:p>
            <a:pPr lvl="1"/>
            <a:r>
              <a:rPr lang="pt-BR" dirty="0"/>
              <a:t>Mais </a:t>
            </a:r>
            <a:r>
              <a:rPr lang="pt-BR" dirty="0" smtClean="0"/>
              <a:t>lições em </a:t>
            </a:r>
            <a:r>
              <a:rPr lang="pt-BR" dirty="0" smtClean="0">
                <a:hlinkClick r:id="rId3"/>
              </a:rPr>
              <a:t>www.ev3lessons.com</a:t>
            </a:r>
            <a:r>
              <a:rPr lang="pt-BR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Entender o que o Bloco </a:t>
            </a:r>
            <a:r>
              <a:rPr lang="en-US" dirty="0" err="1" smtClean="0"/>
              <a:t>Aleatório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Concertar</a:t>
            </a:r>
            <a:r>
              <a:rPr lang="en-US" dirty="0" smtClean="0"/>
              <a:t> no </a:t>
            </a:r>
            <a:r>
              <a:rPr lang="en-US" dirty="0" err="1"/>
              <a:t>B</a:t>
            </a:r>
            <a:r>
              <a:rPr lang="en-US" dirty="0" err="1" smtClean="0"/>
              <a:t>loco</a:t>
            </a:r>
            <a:r>
              <a:rPr lang="en-US" dirty="0" smtClean="0"/>
              <a:t> </a:t>
            </a:r>
            <a:r>
              <a:rPr lang="en-US" dirty="0" err="1" smtClean="0"/>
              <a:t>Aleatório</a:t>
            </a:r>
            <a:r>
              <a:rPr lang="en-US" dirty="0" smtClean="0"/>
              <a:t> a “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aleatoriedade</a:t>
            </a:r>
            <a:r>
              <a:rPr lang="en-US" dirty="0" smtClean="0"/>
              <a:t>”;</a:t>
            </a:r>
            <a:endParaRPr lang="en-US" dirty="0"/>
          </a:p>
          <a:p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Aleatório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Pré</a:t>
            </a:r>
            <a:r>
              <a:rPr lang="en-US" dirty="0" err="1"/>
              <a:t>-</a:t>
            </a:r>
            <a:r>
              <a:rPr lang="en-US" dirty="0" err="1" smtClean="0"/>
              <a:t>requisitos</a:t>
            </a:r>
            <a:r>
              <a:rPr lang="en-US" dirty="0" smtClean="0"/>
              <a:t>: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Fios</a:t>
            </a:r>
            <a:r>
              <a:rPr lang="en-US" dirty="0" smtClean="0"/>
              <a:t> de Dados,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Constantes</a:t>
            </a:r>
            <a:r>
              <a:rPr lang="en-US" dirty="0"/>
              <a:t>, My Blocks </a:t>
            </a:r>
            <a:r>
              <a:rPr lang="en-US" dirty="0" smtClean="0"/>
              <a:t>com entradas e </a:t>
            </a:r>
            <a:r>
              <a:rPr lang="en-US" dirty="0" err="1" smtClean="0"/>
              <a:t>saídas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smtClean="0"/>
              <a:t>Lição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42314" cy="43072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Bloco Aleatório (</a:t>
            </a:r>
            <a:r>
              <a:rPr lang="en-US" sz="2000" dirty="0" err="1" smtClean="0"/>
              <a:t>Modo</a:t>
            </a:r>
            <a:r>
              <a:rPr lang="en-US" sz="2000" dirty="0" smtClean="0"/>
              <a:t> </a:t>
            </a:r>
            <a:r>
              <a:rPr lang="en-US" sz="2000" dirty="0" err="1" smtClean="0"/>
              <a:t>Numérico</a:t>
            </a:r>
            <a:r>
              <a:rPr lang="en-US" sz="2000" dirty="0" smtClean="0"/>
              <a:t>).</a:t>
            </a:r>
            <a:endParaRPr lang="en-US" sz="2000" dirty="0"/>
          </a:p>
          <a:p>
            <a:pPr lvl="1"/>
            <a:r>
              <a:rPr lang="en-US" sz="2000" dirty="0" err="1" smtClean="0"/>
              <a:t>Duas</a:t>
            </a:r>
            <a:r>
              <a:rPr lang="en-US" sz="2000" dirty="0" smtClean="0"/>
              <a:t> entradas: O </a:t>
            </a:r>
            <a:r>
              <a:rPr lang="en-US" sz="2000" dirty="0" err="1" smtClean="0"/>
              <a:t>máximo</a:t>
            </a:r>
            <a:r>
              <a:rPr lang="en-US" sz="2000" dirty="0" smtClean="0"/>
              <a:t> e o </a:t>
            </a:r>
            <a:r>
              <a:rPr lang="en-US" sz="2000" dirty="0" err="1" smtClean="0"/>
              <a:t>mínimo</a:t>
            </a:r>
            <a:r>
              <a:rPr lang="en-US" sz="2000" dirty="0" smtClean="0"/>
              <a:t> valor para a </a:t>
            </a:r>
            <a:r>
              <a:rPr lang="en-US" sz="2000" dirty="0" err="1" smtClean="0"/>
              <a:t>saída</a:t>
            </a:r>
            <a:r>
              <a:rPr lang="en-US" sz="2000" dirty="0"/>
              <a:t>;</a:t>
            </a:r>
            <a:endParaRPr lang="en-US" sz="2000" dirty="0" smtClean="0"/>
          </a:p>
          <a:p>
            <a:pPr lvl="1"/>
            <a:r>
              <a:rPr lang="en-US" sz="2000" dirty="0" smtClean="0"/>
              <a:t>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</a:t>
            </a:r>
            <a:r>
              <a:rPr lang="en-US" sz="2000" dirty="0" err="1" smtClean="0"/>
              <a:t>produz</a:t>
            </a:r>
            <a:r>
              <a:rPr lang="en-US" sz="2000" dirty="0" smtClean="0"/>
              <a:t> um número entre o </a:t>
            </a:r>
            <a:r>
              <a:rPr lang="en-US" sz="2000" dirty="0" err="1" smtClean="0"/>
              <a:t>intervalo</a:t>
            </a:r>
            <a:r>
              <a:rPr lang="en-US" sz="2000" dirty="0" smtClean="0"/>
              <a:t> </a:t>
            </a:r>
            <a:r>
              <a:rPr lang="en-US" sz="2000" dirty="0" err="1" smtClean="0"/>
              <a:t>especificado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é </a:t>
            </a:r>
            <a:r>
              <a:rPr lang="en-US" sz="2000" dirty="0" err="1" smtClean="0"/>
              <a:t>apenas</a:t>
            </a:r>
            <a:r>
              <a:rPr lang="en-US" sz="2000" dirty="0" smtClean="0"/>
              <a:t> de </a:t>
            </a:r>
            <a:r>
              <a:rPr lang="en-US" sz="2000" dirty="0" err="1" smtClean="0"/>
              <a:t>números</a:t>
            </a:r>
            <a:r>
              <a:rPr lang="en-US" sz="2000" dirty="0" smtClean="0"/>
              <a:t> </a:t>
            </a:r>
            <a:r>
              <a:rPr lang="en-US" sz="2000" dirty="0" err="1" smtClean="0"/>
              <a:t>inteiros</a:t>
            </a:r>
            <a:r>
              <a:rPr lang="en-US" sz="2000" dirty="0" smtClean="0"/>
              <a:t> (</a:t>
            </a:r>
            <a:r>
              <a:rPr lang="en-US" sz="2000" dirty="0" err="1" smtClean="0"/>
              <a:t>sem</a:t>
            </a:r>
            <a:r>
              <a:rPr lang="en-US" sz="2000" dirty="0" smtClean="0"/>
              <a:t> </a:t>
            </a:r>
            <a:r>
              <a:rPr lang="en-US" sz="2000" dirty="0" err="1" smtClean="0"/>
              <a:t>decimais</a:t>
            </a:r>
            <a:r>
              <a:rPr lang="en-US" sz="2000" dirty="0" smtClean="0"/>
              <a:t>/</a:t>
            </a:r>
            <a:r>
              <a:rPr lang="en-US" sz="2000" dirty="0" err="1" smtClean="0"/>
              <a:t>frações</a:t>
            </a:r>
            <a:r>
              <a:rPr lang="en-US" sz="2000" dirty="0" smtClean="0"/>
              <a:t>).</a:t>
            </a:r>
          </a:p>
          <a:p>
            <a:pPr lvl="1"/>
            <a:endParaRPr lang="en-US" sz="2000" dirty="0"/>
          </a:p>
          <a:p>
            <a:r>
              <a:rPr lang="en-US" sz="2000" dirty="0"/>
              <a:t>Bloco Aleatório </a:t>
            </a:r>
            <a:r>
              <a:rPr lang="en-US" sz="2000" dirty="0" smtClean="0"/>
              <a:t>(</a:t>
            </a:r>
            <a:r>
              <a:rPr lang="en-US" sz="2000" dirty="0" err="1" smtClean="0"/>
              <a:t>Modo</a:t>
            </a:r>
            <a:r>
              <a:rPr lang="en-US" sz="2000" dirty="0" smtClean="0"/>
              <a:t> </a:t>
            </a:r>
            <a:r>
              <a:rPr lang="en-US" sz="2000" dirty="0" err="1"/>
              <a:t>L</a:t>
            </a:r>
            <a:r>
              <a:rPr lang="en-US" sz="2000" dirty="0" err="1" smtClean="0"/>
              <a:t>ógico</a:t>
            </a:r>
            <a:r>
              <a:rPr lang="en-US" sz="2000" dirty="0" smtClean="0"/>
              <a:t>).</a:t>
            </a:r>
            <a:endParaRPr lang="en-US" sz="2200" dirty="0" smtClean="0"/>
          </a:p>
          <a:p>
            <a:pPr lvl="1"/>
            <a:r>
              <a:rPr lang="en-US" sz="2000" dirty="0" smtClean="0"/>
              <a:t>Uma entrada: </a:t>
            </a:r>
            <a:r>
              <a:rPr lang="en-US" sz="2000" dirty="0" err="1" smtClean="0"/>
              <a:t>Nela</a:t>
            </a:r>
            <a:r>
              <a:rPr lang="en-US" sz="2000" dirty="0" smtClean="0"/>
              <a:t> é </a:t>
            </a:r>
            <a:r>
              <a:rPr lang="en-US" sz="2000" dirty="0" err="1" smtClean="0"/>
              <a:t>colocada</a:t>
            </a:r>
            <a:r>
              <a:rPr lang="en-US" sz="2000" dirty="0" smtClean="0"/>
              <a:t> a </a:t>
            </a:r>
            <a:r>
              <a:rPr lang="en-US" sz="2000" dirty="0" err="1" smtClean="0"/>
              <a:t>probabilidade</a:t>
            </a:r>
            <a:r>
              <a:rPr lang="en-US" sz="2000" dirty="0" smtClean="0"/>
              <a:t> do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verdadeiro</a:t>
            </a:r>
            <a:r>
              <a:rPr lang="en-US" sz="2000" dirty="0" smtClean="0"/>
              <a:t>; </a:t>
            </a:r>
          </a:p>
          <a:p>
            <a:pPr lvl="1"/>
            <a:r>
              <a:rPr lang="en-US" sz="2000" dirty="0" smtClean="0"/>
              <a:t>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é </a:t>
            </a:r>
            <a:r>
              <a:rPr lang="en-US" sz="2000" dirty="0" err="1" smtClean="0"/>
              <a:t>Verdadeiro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Falso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Aleatório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58" y="1818870"/>
            <a:ext cx="3114064" cy="17934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"/>
          <a:stretch/>
        </p:blipFill>
        <p:spPr>
          <a:xfrm>
            <a:off x="5884589" y="4330321"/>
            <a:ext cx="2835033" cy="1795843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substituição</a:t>
            </a:r>
            <a:r>
              <a:rPr lang="en-US" dirty="0" smtClean="0"/>
              <a:t> para um dado;</a:t>
            </a:r>
          </a:p>
          <a:p>
            <a:r>
              <a:rPr lang="en-US" dirty="0" smtClean="0"/>
              <a:t>Fazer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imprevisível</a:t>
            </a:r>
            <a:r>
              <a:rPr lang="en-US" i="1" dirty="0" smtClean="0"/>
              <a:t> </a:t>
            </a:r>
            <a:r>
              <a:rPr lang="en-US" i="1" dirty="0"/>
              <a:t>(</a:t>
            </a:r>
            <a:r>
              <a:rPr lang="en-US" i="1" dirty="0" err="1" smtClean="0"/>
              <a:t>e.x</a:t>
            </a:r>
            <a:r>
              <a:rPr lang="en-US" i="1" dirty="0" smtClean="0"/>
              <a:t>. </a:t>
            </a:r>
            <a:r>
              <a:rPr lang="en-US" i="1" dirty="0" err="1" smtClean="0"/>
              <a:t>Movimentos</a:t>
            </a:r>
            <a:r>
              <a:rPr lang="en-US" i="1" dirty="0" smtClean="0"/>
              <a:t> </a:t>
            </a:r>
            <a:r>
              <a:rPr lang="en-US" i="1" dirty="0" err="1" smtClean="0"/>
              <a:t>aleatórios</a:t>
            </a:r>
            <a:r>
              <a:rPr lang="en-US" i="1" dirty="0" smtClean="0"/>
              <a:t> dos </a:t>
            </a:r>
            <a:r>
              <a:rPr lang="en-US" i="1" dirty="0" err="1" smtClean="0"/>
              <a:t>animais</a:t>
            </a:r>
            <a:r>
              <a:rPr lang="en-US" i="1" dirty="0" smtClean="0"/>
              <a:t>);</a:t>
            </a:r>
            <a:endParaRPr lang="en-US" i="1" dirty="0"/>
          </a:p>
          <a:p>
            <a:r>
              <a:rPr lang="en-US" dirty="0" smtClean="0"/>
              <a:t>Fazer um Jogo.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Aleatório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Faça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aleatórios</a:t>
            </a:r>
            <a:r>
              <a:rPr lang="en-US" dirty="0" smtClean="0"/>
              <a:t> para  </a:t>
            </a:r>
            <a:r>
              <a:rPr lang="en-US" dirty="0" err="1" smtClean="0"/>
              <a:t>escolher</a:t>
            </a:r>
            <a:r>
              <a:rPr lang="en-US" dirty="0" smtClean="0"/>
              <a:t> um número entre 1 e 3;</a:t>
            </a:r>
            <a:endParaRPr lang="en-US" dirty="0"/>
          </a:p>
          <a:p>
            <a:r>
              <a:rPr lang="pt-BR" dirty="0"/>
              <a:t>Em um loop, </a:t>
            </a:r>
            <a:r>
              <a:rPr lang="pt-BR" dirty="0" smtClean="0"/>
              <a:t>grave </a:t>
            </a:r>
            <a:r>
              <a:rPr lang="pt-BR" dirty="0"/>
              <a:t>quantas vezes você recebe cada número usando três </a:t>
            </a:r>
            <a:r>
              <a:rPr lang="pt-BR" dirty="0" smtClean="0"/>
              <a:t>variáveis;</a:t>
            </a:r>
            <a:endParaRPr lang="en-US" dirty="0"/>
          </a:p>
          <a:p>
            <a:r>
              <a:rPr lang="en-US" dirty="0" smtClean="0"/>
              <a:t>Execute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1000 </a:t>
            </a:r>
            <a:r>
              <a:rPr lang="en-US" dirty="0" err="1" smtClean="0"/>
              <a:t>vezes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Exiba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;</a:t>
            </a:r>
            <a:endParaRPr lang="en-US" dirty="0"/>
          </a:p>
          <a:p>
            <a:r>
              <a:rPr lang="pt-BR" dirty="0"/>
              <a:t>O que você percebe quanto ao número de vezes que você </a:t>
            </a:r>
            <a:r>
              <a:rPr lang="pt-BR" dirty="0" smtClean="0"/>
              <a:t>recebeu #1, #2 e #3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1: O </a:t>
            </a:r>
            <a:r>
              <a:rPr lang="en-US" dirty="0"/>
              <a:t>B</a:t>
            </a:r>
            <a:r>
              <a:rPr lang="en-US" dirty="0" smtClean="0"/>
              <a:t>loco Aleatório é </a:t>
            </a:r>
            <a:r>
              <a:rPr lang="en-US" dirty="0" err="1" smtClean="0"/>
              <a:t>realmente</a:t>
            </a:r>
            <a:r>
              <a:rPr lang="en-US" dirty="0" smtClean="0"/>
              <a:t> aleatório?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 </a:t>
            </a:r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946438"/>
            <a:ext cx="8944302" cy="3556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016" y="3721608"/>
            <a:ext cx="15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Três variáveis - um para cada </a:t>
            </a:r>
            <a:r>
              <a:rPr lang="pt-BR" sz="1200" dirty="0" smtClean="0"/>
              <a:t>número.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1" y="1870055"/>
            <a:ext cx="197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 o loop  1000 </a:t>
            </a:r>
            <a:r>
              <a:rPr lang="en-US" sz="1200" dirty="0" err="1" smtClean="0"/>
              <a:t>vezes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47304" y="3712464"/>
            <a:ext cx="9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Espere</a:t>
            </a:r>
            <a:r>
              <a:rPr lang="en-US" sz="1200" dirty="0" smtClean="0"/>
              <a:t> antes de </a:t>
            </a:r>
            <a:r>
              <a:rPr lang="en-US" sz="1200" dirty="0" err="1" smtClean="0"/>
              <a:t>finalizar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452" y="3634031"/>
            <a:ext cx="125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Obtenha um </a:t>
            </a:r>
            <a:r>
              <a:rPr lang="en-US" sz="1200" dirty="0" err="1" smtClean="0"/>
              <a:t>número</a:t>
            </a:r>
            <a:r>
              <a:rPr lang="en-US" sz="1200" dirty="0" smtClean="0"/>
              <a:t> </a:t>
            </a:r>
            <a:r>
              <a:rPr lang="en-US" sz="1200" dirty="0" err="1" smtClean="0"/>
              <a:t>aleatório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1064" y="3072384"/>
            <a:ext cx="28163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Adicione 1 à variável </a:t>
            </a:r>
            <a:r>
              <a:rPr lang="pt-BR" sz="1100" dirty="0" smtClean="0"/>
              <a:t>decidida </a:t>
            </a:r>
            <a:r>
              <a:rPr lang="pt-BR" sz="1100" dirty="0"/>
              <a:t>pelo bloco aleatório e </a:t>
            </a:r>
            <a:r>
              <a:rPr lang="pt-BR" sz="1100" dirty="0" smtClean="0"/>
              <a:t>mostre na tela.</a:t>
            </a:r>
            <a:endParaRPr lang="en-US" sz="1100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926929"/>
            <a:ext cx="8574087" cy="3874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>Você vai notar </a:t>
            </a:r>
            <a:r>
              <a:rPr lang="pt-BR" dirty="0" smtClean="0"/>
              <a:t>que tem </a:t>
            </a:r>
            <a:r>
              <a:rPr lang="pt-BR" dirty="0"/>
              <a:t>o </a:t>
            </a:r>
            <a:r>
              <a:rPr lang="pt-BR" dirty="0" smtClean="0"/>
              <a:t>#1 </a:t>
            </a:r>
            <a:r>
              <a:rPr lang="pt-BR" dirty="0"/>
              <a:t>e </a:t>
            </a:r>
            <a:r>
              <a:rPr lang="pt-BR" dirty="0" smtClean="0"/>
              <a:t>#3 </a:t>
            </a:r>
            <a:r>
              <a:rPr lang="pt-BR" dirty="0"/>
              <a:t>cerca de 250 vezes cada um. Mas você tem o </a:t>
            </a:r>
            <a:r>
              <a:rPr lang="pt-BR" dirty="0" smtClean="0"/>
              <a:t>#2 </a:t>
            </a:r>
            <a:r>
              <a:rPr lang="pt-BR" dirty="0"/>
              <a:t>em torno de 500 </a:t>
            </a:r>
            <a:r>
              <a:rPr lang="pt-BR" dirty="0" smtClean="0"/>
              <a:t>vezes;</a:t>
            </a:r>
            <a:endParaRPr lang="en-US" dirty="0" smtClean="0"/>
          </a:p>
          <a:p>
            <a:r>
              <a:rPr lang="pt-BR" dirty="0"/>
              <a:t>Isto é devido a um bug no EV3 que faz com que os valores de limite (1 e 3 no nosso exemplo) </a:t>
            </a:r>
            <a:r>
              <a:rPr lang="pt-BR" dirty="0" smtClean="0"/>
              <a:t>ocorram com a metade da frequência dos valores médios (2 </a:t>
            </a:r>
            <a:r>
              <a:rPr lang="pt-BR" dirty="0"/>
              <a:t>em nosso exemplo). Isto </a:t>
            </a:r>
            <a:r>
              <a:rPr lang="pt-BR" dirty="0" smtClean="0"/>
              <a:t>ocorrerá independentemente do  intervalo de números;</a:t>
            </a:r>
          </a:p>
          <a:p>
            <a:r>
              <a:rPr lang="pt-BR" dirty="0"/>
              <a:t>Você </a:t>
            </a:r>
            <a:r>
              <a:rPr lang="pt-BR" dirty="0" smtClean="0"/>
              <a:t>consegue pensar </a:t>
            </a:r>
            <a:r>
              <a:rPr lang="pt-BR" dirty="0"/>
              <a:t>em como você pode corrigir esse problema para obter um melhor número </a:t>
            </a:r>
            <a:r>
              <a:rPr lang="pt-BR" dirty="0" smtClean="0"/>
              <a:t>aleatório?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novo sistema que é mais aleatório na hora de escolher um número no Desafio 1 e </a:t>
            </a:r>
            <a:r>
              <a:rPr lang="pt-BR" dirty="0" smtClean="0"/>
              <a:t>corrigir </a:t>
            </a:r>
            <a:r>
              <a:rPr lang="pt-BR" dirty="0"/>
              <a:t>o erro </a:t>
            </a:r>
            <a:r>
              <a:rPr lang="pt-BR" dirty="0" smtClean="0"/>
              <a:t>na programação do EV3;</a:t>
            </a:r>
            <a:endParaRPr lang="en-US" dirty="0"/>
          </a:p>
          <a:p>
            <a:r>
              <a:rPr lang="pt-BR" dirty="0" smtClean="0"/>
              <a:t>Grave quantas </a:t>
            </a:r>
            <a:r>
              <a:rPr lang="pt-BR" dirty="0"/>
              <a:t>vezes você recebe cada número e </a:t>
            </a:r>
            <a:r>
              <a:rPr lang="pt-BR" dirty="0" smtClean="0"/>
              <a:t>compare os resultados </a:t>
            </a:r>
            <a:r>
              <a:rPr lang="pt-BR" dirty="0"/>
              <a:t>com </a:t>
            </a:r>
            <a:r>
              <a:rPr lang="pt-BR" dirty="0" smtClean="0"/>
              <a:t>os anteriores.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2</a:t>
            </a:r>
            <a:r>
              <a:rPr lang="en-US" dirty="0"/>
              <a:t>: </a:t>
            </a:r>
            <a:r>
              <a:rPr lang="en-US" dirty="0" err="1"/>
              <a:t>Corrigir</a:t>
            </a:r>
            <a:r>
              <a:rPr lang="en-US" dirty="0"/>
              <a:t> a </a:t>
            </a:r>
            <a:r>
              <a:rPr lang="en-US" dirty="0" smtClean="0"/>
              <a:t>“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aleatoriedade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" y="2460663"/>
            <a:ext cx="8604395" cy="17538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990" y="1530153"/>
            <a:ext cx="862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nossa solução, </a:t>
            </a:r>
            <a:r>
              <a:rPr lang="pt-BR" dirty="0" smtClean="0"/>
              <a:t>subtraímos </a:t>
            </a:r>
            <a:r>
              <a:rPr lang="pt-BR" dirty="0"/>
              <a:t>1</a:t>
            </a:r>
            <a:r>
              <a:rPr lang="pt-BR" dirty="0" smtClean="0"/>
              <a:t> do valor mínimo e adicionamos </a:t>
            </a:r>
            <a:r>
              <a:rPr lang="pt-BR" dirty="0"/>
              <a:t>1</a:t>
            </a:r>
            <a:r>
              <a:rPr lang="pt-BR" dirty="0" smtClean="0"/>
              <a:t> </a:t>
            </a:r>
            <a:r>
              <a:rPr lang="pt-BR" dirty="0"/>
              <a:t>para o valor </a:t>
            </a:r>
            <a:r>
              <a:rPr lang="pt-BR" dirty="0" smtClean="0"/>
              <a:t>máximo, </a:t>
            </a:r>
            <a:r>
              <a:rPr lang="pt-BR" dirty="0"/>
              <a:t>e </a:t>
            </a:r>
            <a:r>
              <a:rPr lang="pt-BR" dirty="0" smtClean="0"/>
              <a:t>rejeitamos </a:t>
            </a:r>
            <a:r>
              <a:rPr lang="pt-BR" dirty="0"/>
              <a:t>esses dois valores (de modo que nós eliminamos </a:t>
            </a:r>
            <a:r>
              <a:rPr lang="pt-BR" dirty="0" smtClean="0"/>
              <a:t>os </a:t>
            </a:r>
            <a:r>
              <a:rPr lang="pt-BR" dirty="0"/>
              <a:t>valores de </a:t>
            </a:r>
            <a:r>
              <a:rPr lang="pt-BR" dirty="0" smtClean="0"/>
              <a:t>limite).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6" y="4263982"/>
            <a:ext cx="6542206" cy="25114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1448" y="4989210"/>
            <a:ext cx="710973" cy="42958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698" y="2453483"/>
            <a:ext cx="8728838" cy="1783804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189970" y="4283379"/>
            <a:ext cx="2351478" cy="920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3252421" y="4267693"/>
            <a:ext cx="5666387" cy="936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481" y="2453483"/>
            <a:ext cx="250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Adicione</a:t>
            </a:r>
            <a:r>
              <a:rPr lang="en-US" sz="1200" dirty="0" smtClean="0"/>
              <a:t> e </a:t>
            </a:r>
            <a:r>
              <a:rPr lang="en-US" sz="1200" dirty="0" err="1" smtClean="0"/>
              <a:t>Subtraia</a:t>
            </a:r>
            <a:r>
              <a:rPr lang="en-US" sz="1200" dirty="0" smtClean="0"/>
              <a:t> </a:t>
            </a:r>
            <a:r>
              <a:rPr lang="en-US" sz="1200" dirty="0"/>
              <a:t>1 </a:t>
            </a:r>
            <a:r>
              <a:rPr lang="en-US" sz="1200" dirty="0" smtClean="0"/>
              <a:t>dos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 </a:t>
            </a:r>
            <a:r>
              <a:rPr lang="en-US" sz="1200" dirty="0" err="1" smtClean="0"/>
              <a:t>limites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8476" y="2656952"/>
            <a:ext cx="17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Tenha</a:t>
            </a:r>
            <a:r>
              <a:rPr lang="en-US" sz="1200" dirty="0" smtClean="0"/>
              <a:t> um valor </a:t>
            </a:r>
            <a:r>
              <a:rPr lang="en-US" sz="1200" dirty="0" err="1" smtClean="0"/>
              <a:t>aleatório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11486" y="2649061"/>
            <a:ext cx="363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 o valor é um valor </a:t>
            </a:r>
            <a:r>
              <a:rPr lang="en-US" sz="1400" dirty="0" err="1" smtClean="0"/>
              <a:t>limite</a:t>
            </a:r>
            <a:r>
              <a:rPr lang="en-US" sz="1400" dirty="0" smtClean="0"/>
              <a:t> </a:t>
            </a:r>
            <a:r>
              <a:rPr lang="en-US" sz="1400" dirty="0"/>
              <a:t>-&gt; </a:t>
            </a:r>
            <a:r>
              <a:rPr lang="en-US" sz="1400" dirty="0" err="1"/>
              <a:t>R</a:t>
            </a:r>
            <a:r>
              <a:rPr lang="en-US" sz="1400" dirty="0" err="1" smtClean="0"/>
              <a:t>epita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3249" y="5790701"/>
            <a:ext cx="522122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1, </a:t>
            </a:r>
            <a:r>
              <a:rPr lang="en-US" dirty="0" err="1" smtClean="0"/>
              <a:t>exceto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My Block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 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Aleatório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2016 EV3Lessons.com,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04/03/2018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5423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4383</TotalTime>
  <Words>602</Words>
  <Application>Microsoft Office PowerPoint</Application>
  <PresentationFormat>Apresentação na tela (4:3)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Wingdings</vt:lpstr>
      <vt:lpstr>advanced</vt:lpstr>
      <vt:lpstr>Bloco Aleatório</vt:lpstr>
      <vt:lpstr>Objetivos da Lição</vt:lpstr>
      <vt:lpstr>O que o Bloco Aleatório faz? </vt:lpstr>
      <vt:lpstr>Para que você pode usar o Bloco Aleatório?</vt:lpstr>
      <vt:lpstr>Desafio 1: O Bloco Aleatório é realmente aleatório?</vt:lpstr>
      <vt:lpstr>Solução do Desafio 1 </vt:lpstr>
      <vt:lpstr>Discussão do Desafio 1</vt:lpstr>
      <vt:lpstr>Desafio 2: Corrigir a “falta de aleatoriedade”</vt:lpstr>
      <vt:lpstr>Solução do Desafio 2</vt:lpstr>
      <vt:lpstr>Discussão do Desafio 2</vt:lpstr>
      <vt:lpstr>Desafio Bônus: Crie um Simon Game.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Pedro</dc:creator>
  <cp:lastModifiedBy>Luiz Gabriel Vieira Costa</cp:lastModifiedBy>
  <cp:revision>91</cp:revision>
  <dcterms:created xsi:type="dcterms:W3CDTF">2014-10-28T21:59:38Z</dcterms:created>
  <dcterms:modified xsi:type="dcterms:W3CDTF">2018-04-04T02:31:35Z</dcterms:modified>
</cp:coreProperties>
</file>