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8" r:id="rId1"/>
  </p:sldMasterIdLst>
  <p:notesMasterIdLst>
    <p:notesMasterId r:id="rId16"/>
  </p:notesMasterIdLst>
  <p:handoutMasterIdLst>
    <p:handoutMasterId r:id="rId17"/>
  </p:handoutMasterIdLst>
  <p:sldIdLst>
    <p:sldId id="258" r:id="rId2"/>
    <p:sldId id="286" r:id="rId3"/>
    <p:sldId id="305" r:id="rId4"/>
    <p:sldId id="275" r:id="rId5"/>
    <p:sldId id="297" r:id="rId6"/>
    <p:sldId id="294" r:id="rId7"/>
    <p:sldId id="295" r:id="rId8"/>
    <p:sldId id="296" r:id="rId9"/>
    <p:sldId id="314" r:id="rId10"/>
    <p:sldId id="306" r:id="rId11"/>
    <p:sldId id="307" r:id="rId12"/>
    <p:sldId id="312" r:id="rId13"/>
    <p:sldId id="299" r:id="rId14"/>
    <p:sldId id="31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529" autoAdjust="0"/>
    <p:restoredTop sz="93234" autoAdjust="0"/>
  </p:normalViewPr>
  <p:slideViewPr>
    <p:cSldViewPr snapToGrid="0" snapToObjects="1">
      <p:cViewPr varScale="1">
        <p:scale>
          <a:sx n="91" d="100"/>
          <a:sy n="91" d="100"/>
        </p:scale>
        <p:origin x="773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7" d="100"/>
        <a:sy n="13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90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43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A0A8-2FFD-754D-9352-EE992FBB2942}" type="datetime1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10/25/2015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Advanced Programming Lesson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221C-4313-7141-AF75-47EF41327C46}" type="datetime1">
              <a:rPr lang="en-US" smtClean="0"/>
              <a:t>11/12/2015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10/25/2015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AAB0C-F312-F643-B130-87B62055D109}" type="datetime1">
              <a:rPr lang="en-US" smtClean="0"/>
              <a:t>11/12/2015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10/25/2015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E8FD-5EA4-9C4F-9DB7-B6D8EBBD57C7}" type="datetime1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10/25/2015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489D9-5EF4-C741-9968-FA643669CBA9}" type="datetime1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10/25/2015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5D98-EC6D-7B43-806B-A98C1FD4F891}" type="datetime1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10/25/2015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119A-5D1E-AB4C-9897-F95A82040425}" type="datetime1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10/25/2015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0725A-B50A-F041-AC9B-E0B780078167}" type="datetime1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10/25/2015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493AB-CAA8-D141-A450-E4B927468956}" type="datetime1">
              <a:rPr lang="en-US" smtClean="0"/>
              <a:t>11/12/2015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AF71D-AEB3-064D-81A4-6DB7A005A7FB}" type="datetime1">
              <a:rPr lang="en-US" smtClean="0"/>
              <a:t>11/12/2015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3" name="Group 16"/>
          <p:cNvGrpSpPr/>
          <p:nvPr userDrawn="1"/>
        </p:nvGrpSpPr>
        <p:grpSpPr>
          <a:xfrm>
            <a:off x="284163" y="1585702"/>
            <a:ext cx="8576373" cy="137411"/>
            <a:chOff x="284163" y="1759424"/>
            <a:chExt cx="8576373" cy="137411"/>
          </a:xfrm>
        </p:grpSpPr>
        <p:sp>
          <p:nvSpPr>
            <p:cNvPr id="14" name="Rectangle 13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AD9E5-0276-4248-9F13-591AE022ADEE}" type="datetime1">
              <a:rPr lang="en-US" smtClean="0"/>
              <a:t>11/12/2015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10/25/2015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6"/>
          <p:cNvGrpSpPr/>
          <p:nvPr userDrawn="1"/>
        </p:nvGrpSpPr>
        <p:grpSpPr>
          <a:xfrm>
            <a:off x="284163" y="1593723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6FFE-8476-9C49-A02A-F00AF5008E8D}" type="datetime1">
              <a:rPr lang="en-US" smtClean="0"/>
              <a:t>11/12/2015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10/25/2015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6"/>
          <p:cNvGrpSpPr/>
          <p:nvPr userDrawn="1"/>
        </p:nvGrpSpPr>
        <p:grpSpPr>
          <a:xfrm>
            <a:off x="284163" y="1585702"/>
            <a:ext cx="8576373" cy="137411"/>
            <a:chOff x="284163" y="1759424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3067A-1DDF-6F49-A932-6E3C00B87278}" type="datetime1">
              <a:rPr lang="en-US" smtClean="0"/>
              <a:t>11/12/2015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10/25/2015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163" y="1818870"/>
            <a:ext cx="8574087" cy="4307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843F3092-9268-7547-8C25-0171E7E04DA2}" type="datetime1">
              <a:rPr lang="en-US" smtClean="0"/>
              <a:t>11/12/2015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sk-SK" smtClean="0"/>
              <a:t>© 2015 EV3Lessons.com, Last edit 10/25/2015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9" r:id="rId9"/>
    <p:sldLayoutId id="2147483831" r:id="rId10"/>
    <p:sldLayoutId id="2147483832" r:id="rId11"/>
    <p:sldLayoutId id="2147483833" r:id="rId12"/>
    <p:sldLayoutId id="2147483834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698" y="2974369"/>
            <a:ext cx="7715907" cy="1088237"/>
          </a:xfrm>
        </p:spPr>
        <p:txBody>
          <a:bodyPr>
            <a:normAutofit fontScale="90000"/>
          </a:bodyPr>
          <a:lstStyle/>
          <a:p>
            <a:r>
              <a:rPr lang="en-US" sz="5400" dirty="0" err="1" smtClean="0">
                <a:solidFill>
                  <a:srgbClr val="FF0000"/>
                </a:solidFill>
              </a:rPr>
              <a:t>Registro</a:t>
            </a:r>
            <a:r>
              <a:rPr lang="en-US" sz="5400" dirty="0" smtClean="0">
                <a:solidFill>
                  <a:srgbClr val="FF0000"/>
                </a:solidFill>
              </a:rPr>
              <a:t> De Dados (Parte 1)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9321" y="353342"/>
            <a:ext cx="77542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LIÇÃO DE PROGRAMAÇÃO</a:t>
            </a:r>
          </a:p>
          <a:p>
            <a:r>
              <a:rPr lang="en-US" sz="4800" dirty="0" smtClean="0">
                <a:solidFill>
                  <a:schemeClr val="bg1"/>
                </a:solidFill>
              </a:rPr>
              <a:t>AVANÇADA EV3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</a:t>
            </a:fld>
            <a:endParaRPr lang="en-US"/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763" y="5577133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Subtitle 3"/>
          <p:cNvSpPr txBox="1">
            <a:spLocks/>
          </p:cNvSpPr>
          <p:nvPr/>
        </p:nvSpPr>
        <p:spPr>
          <a:xfrm>
            <a:off x="329321" y="5530628"/>
            <a:ext cx="3749229" cy="484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tx1"/>
                </a:solidFill>
              </a:rPr>
              <a:t>Por</a:t>
            </a:r>
            <a:r>
              <a:rPr lang="en-US" dirty="0" smtClean="0">
                <a:solidFill>
                  <a:schemeClr val="tx1"/>
                </a:solidFill>
              </a:rPr>
              <a:t> Droids Robotics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10/25/2015</a:t>
            </a:r>
            <a:endParaRPr lang="en-US"/>
          </a:p>
        </p:txBody>
      </p:sp>
      <p:pic>
        <p:nvPicPr>
          <p:cNvPr id="4" name="Picture 3" descr="imgres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391" y="4037982"/>
            <a:ext cx="2465378" cy="131273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842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5-10-25 at 6.56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930" y="2031135"/>
            <a:ext cx="4648200" cy="1600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Registro</a:t>
            </a:r>
            <a:r>
              <a:rPr lang="en-US" dirty="0" smtClean="0"/>
              <a:t> De Dados </a:t>
            </a:r>
            <a:r>
              <a:rPr lang="en-US" dirty="0" err="1" smtClean="0"/>
              <a:t>Remoto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4163" y="3100915"/>
            <a:ext cx="2580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PASSO 6: </a:t>
            </a:r>
            <a:r>
              <a:rPr lang="en-US" dirty="0" err="1" smtClean="0"/>
              <a:t>Coloque</a:t>
            </a:r>
            <a:r>
              <a:rPr lang="en-US" dirty="0" smtClean="0"/>
              <a:t>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robô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qualquer</a:t>
            </a:r>
            <a:r>
              <a:rPr lang="en-US" dirty="0" smtClean="0"/>
              <a:t> </a:t>
            </a:r>
            <a:r>
              <a:rPr lang="en-US" dirty="0" err="1" smtClean="0"/>
              <a:t>lugar</a:t>
            </a:r>
            <a:r>
              <a:rPr lang="en-US" dirty="0" smtClean="0"/>
              <a:t> e execute o </a:t>
            </a:r>
            <a:r>
              <a:rPr lang="en-US" dirty="0" err="1" smtClean="0"/>
              <a:t>experimento</a:t>
            </a:r>
            <a:r>
              <a:rPr lang="en-US" dirty="0" smtClean="0"/>
              <a:t> da </a:t>
            </a:r>
            <a:r>
              <a:rPr lang="en-US" dirty="0" err="1" smtClean="0"/>
              <a:t>tela</a:t>
            </a:r>
            <a:r>
              <a:rPr lang="en-US" dirty="0" smtClean="0"/>
              <a:t>.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9931" y="4175143"/>
            <a:ext cx="2890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PASSO 7: </a:t>
            </a:r>
            <a:r>
              <a:rPr lang="en-US" dirty="0" err="1" smtClean="0"/>
              <a:t>Coloque</a:t>
            </a:r>
            <a:r>
              <a:rPr lang="en-US" dirty="0" smtClean="0"/>
              <a:t> o sensor de temperature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líquido</a:t>
            </a:r>
            <a:r>
              <a:rPr lang="en-US" dirty="0" smtClean="0"/>
              <a:t> </a:t>
            </a:r>
            <a:r>
              <a:rPr lang="en-US" dirty="0" err="1" smtClean="0"/>
              <a:t>quente</a:t>
            </a:r>
            <a:r>
              <a:rPr lang="en-US" dirty="0" smtClean="0"/>
              <a:t>/</a:t>
            </a:r>
            <a:r>
              <a:rPr lang="en-US" dirty="0" err="1" smtClean="0"/>
              <a:t>frio</a:t>
            </a:r>
            <a:r>
              <a:rPr lang="en-US" dirty="0" smtClean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5407" y="1767754"/>
            <a:ext cx="2890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PASSO 1-4: </a:t>
            </a:r>
            <a:r>
              <a:rPr lang="en-US" dirty="0" err="1" smtClean="0"/>
              <a:t>Repita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passos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00"/>
                </a:solidFill>
              </a:rPr>
              <a:t>1-4 do </a:t>
            </a:r>
            <a:r>
              <a:rPr lang="en-US" dirty="0" err="1" smtClean="0">
                <a:solidFill>
                  <a:srgbClr val="000000"/>
                </a:solidFill>
              </a:rPr>
              <a:t>Registro</a:t>
            </a:r>
            <a:r>
              <a:rPr lang="en-US" dirty="0" smtClean="0">
                <a:solidFill>
                  <a:srgbClr val="000000"/>
                </a:solidFill>
              </a:rPr>
              <a:t> de Dados “</a:t>
            </a:r>
            <a:r>
              <a:rPr lang="en-US" dirty="0" err="1" smtClean="0">
                <a:solidFill>
                  <a:srgbClr val="000000"/>
                </a:solidFill>
              </a:rPr>
              <a:t>Ao</a:t>
            </a:r>
            <a:r>
              <a:rPr lang="en-US" dirty="0" smtClean="0">
                <a:solidFill>
                  <a:srgbClr val="000000"/>
                </a:solidFill>
              </a:rPr>
              <a:t> Vivo”.</a:t>
            </a:r>
            <a:endParaRPr lang="en-US" dirty="0"/>
          </a:p>
        </p:txBody>
      </p:sp>
      <p:sp>
        <p:nvSpPr>
          <p:cNvPr id="17" name="Frame 16"/>
          <p:cNvSpPr/>
          <p:nvPr/>
        </p:nvSpPr>
        <p:spPr>
          <a:xfrm>
            <a:off x="7571994" y="3073583"/>
            <a:ext cx="521136" cy="557150"/>
          </a:xfrm>
          <a:prstGeom prst="frame">
            <a:avLst>
              <a:gd name="adj1" fmla="val 22800"/>
            </a:avLst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ame 17"/>
          <p:cNvSpPr/>
          <p:nvPr/>
        </p:nvSpPr>
        <p:spPr>
          <a:xfrm>
            <a:off x="7571994" y="2361400"/>
            <a:ext cx="521136" cy="469835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6957" y="4976969"/>
            <a:ext cx="25807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PASSO 8: </a:t>
            </a:r>
            <a:r>
              <a:rPr lang="en-US" dirty="0" err="1" smtClean="0"/>
              <a:t>Conecte</a:t>
            </a:r>
            <a:r>
              <a:rPr lang="en-US" dirty="0" smtClean="0"/>
              <a:t>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robô</a:t>
            </a:r>
            <a:r>
              <a:rPr lang="en-US" dirty="0" smtClean="0"/>
              <a:t> e clique no </a:t>
            </a:r>
            <a:r>
              <a:rPr lang="en-US" dirty="0" err="1" smtClean="0"/>
              <a:t>ícone</a:t>
            </a:r>
            <a:r>
              <a:rPr lang="en-US" dirty="0" smtClean="0"/>
              <a:t> de </a:t>
            </a:r>
            <a:r>
              <a:rPr lang="en-US" dirty="0" err="1" smtClean="0"/>
              <a:t>transferência</a:t>
            </a:r>
            <a:r>
              <a:rPr lang="en-US" dirty="0" smtClean="0"/>
              <a:t>. No </a:t>
            </a:r>
            <a:r>
              <a:rPr lang="en-US" dirty="0" err="1" smtClean="0"/>
              <a:t>gerenciador</a:t>
            </a:r>
            <a:r>
              <a:rPr lang="en-US" dirty="0" smtClean="0"/>
              <a:t> de </a:t>
            </a:r>
            <a:r>
              <a:rPr lang="en-US" dirty="0" err="1" smtClean="0"/>
              <a:t>arquivos</a:t>
            </a:r>
            <a:r>
              <a:rPr lang="en-US" dirty="0" smtClean="0"/>
              <a:t> de log de dados, </a:t>
            </a:r>
            <a:r>
              <a:rPr lang="en-US" dirty="0" err="1" smtClean="0"/>
              <a:t>selecione</a:t>
            </a:r>
            <a:r>
              <a:rPr lang="en-US" dirty="0" smtClean="0"/>
              <a:t> o </a:t>
            </a:r>
            <a:r>
              <a:rPr lang="en-US" dirty="0" err="1" smtClean="0"/>
              <a:t>arquivo</a:t>
            </a:r>
            <a:r>
              <a:rPr lang="en-US" dirty="0" smtClean="0"/>
              <a:t>.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83343" y="3602583"/>
            <a:ext cx="1571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Ícone</a:t>
            </a:r>
            <a:r>
              <a:rPr lang="en-US" dirty="0" smtClean="0"/>
              <a:t> de </a:t>
            </a:r>
            <a:r>
              <a:rPr lang="en-US" dirty="0" err="1" smtClean="0"/>
              <a:t>tranferência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001601" y="1897637"/>
            <a:ext cx="1713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Ícone</a:t>
            </a:r>
            <a:r>
              <a:rPr lang="en-US" dirty="0" smtClean="0"/>
              <a:t> de download.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199698" y="6513040"/>
            <a:ext cx="6124902" cy="365125"/>
          </a:xfrm>
        </p:spPr>
        <p:txBody>
          <a:bodyPr/>
          <a:lstStyle/>
          <a:p>
            <a:r>
              <a:rPr lang="sk-SK" dirty="0" smtClean="0"/>
              <a:t>© 2015 EV3Lessons.com, Last edit 10/25/2015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55409" y="2570380"/>
            <a:ext cx="2890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PASSO 5: </a:t>
            </a:r>
            <a:r>
              <a:rPr lang="en-US" dirty="0" smtClean="0">
                <a:solidFill>
                  <a:srgbClr val="000000"/>
                </a:solidFill>
              </a:rPr>
              <a:t>Clique no </a:t>
            </a:r>
            <a:r>
              <a:rPr lang="en-US" dirty="0" err="1" smtClean="0">
                <a:solidFill>
                  <a:srgbClr val="000000"/>
                </a:solidFill>
              </a:rPr>
              <a:t>ícone</a:t>
            </a:r>
            <a:r>
              <a:rPr lang="en-US" dirty="0" smtClean="0">
                <a:solidFill>
                  <a:srgbClr val="000000"/>
                </a:solidFill>
              </a:rPr>
              <a:t> de download.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49419" y="3602583"/>
            <a:ext cx="40339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2"/>
                </a:solidFill>
              </a:rPr>
              <a:t>Estes </a:t>
            </a:r>
            <a:r>
              <a:rPr lang="en-US" i="1" dirty="0" err="1" smtClean="0">
                <a:solidFill>
                  <a:schemeClr val="accent2"/>
                </a:solidFill>
              </a:rPr>
              <a:t>ícones</a:t>
            </a:r>
            <a:r>
              <a:rPr lang="en-US" i="1" dirty="0" smtClean="0">
                <a:solidFill>
                  <a:schemeClr val="accent2"/>
                </a:solidFill>
              </a:rPr>
              <a:t> </a:t>
            </a:r>
            <a:r>
              <a:rPr lang="en-US" i="1" dirty="0" err="1" smtClean="0">
                <a:solidFill>
                  <a:schemeClr val="accent2"/>
                </a:solidFill>
              </a:rPr>
              <a:t>só</a:t>
            </a:r>
            <a:r>
              <a:rPr lang="en-US" i="1" dirty="0" smtClean="0">
                <a:solidFill>
                  <a:schemeClr val="accent2"/>
                </a:solidFill>
              </a:rPr>
              <a:t> </a:t>
            </a:r>
            <a:r>
              <a:rPr lang="en-US" i="1" dirty="0" err="1" smtClean="0">
                <a:solidFill>
                  <a:schemeClr val="accent2"/>
                </a:solidFill>
              </a:rPr>
              <a:t>aparecem</a:t>
            </a:r>
            <a:r>
              <a:rPr lang="en-US" i="1" dirty="0" smtClean="0">
                <a:solidFill>
                  <a:schemeClr val="accent2"/>
                </a:solidFill>
              </a:rPr>
              <a:t> </a:t>
            </a:r>
            <a:r>
              <a:rPr lang="en-US" i="1" dirty="0" err="1" smtClean="0">
                <a:solidFill>
                  <a:schemeClr val="accent2"/>
                </a:solidFill>
              </a:rPr>
              <a:t>quando</a:t>
            </a:r>
            <a:r>
              <a:rPr lang="en-US" i="1" dirty="0" smtClean="0">
                <a:solidFill>
                  <a:schemeClr val="accent2"/>
                </a:solidFill>
              </a:rPr>
              <a:t> </a:t>
            </a:r>
            <a:r>
              <a:rPr lang="en-US" i="1" dirty="0" err="1" smtClean="0">
                <a:solidFill>
                  <a:schemeClr val="accent2"/>
                </a:solidFill>
              </a:rPr>
              <a:t>você</a:t>
            </a:r>
            <a:r>
              <a:rPr lang="en-US" i="1" dirty="0" smtClean="0">
                <a:solidFill>
                  <a:schemeClr val="accent2"/>
                </a:solidFill>
              </a:rPr>
              <a:t> </a:t>
            </a:r>
            <a:r>
              <a:rPr lang="en-US" i="1" dirty="0" err="1" smtClean="0">
                <a:solidFill>
                  <a:schemeClr val="accent2"/>
                </a:solidFill>
              </a:rPr>
              <a:t>está</a:t>
            </a:r>
            <a:r>
              <a:rPr lang="en-US" i="1" dirty="0" smtClean="0">
                <a:solidFill>
                  <a:schemeClr val="accent2"/>
                </a:solidFill>
              </a:rPr>
              <a:t> com um EXPERIMENTO </a:t>
            </a:r>
            <a:r>
              <a:rPr lang="en-US" i="1" dirty="0" err="1" smtClean="0">
                <a:solidFill>
                  <a:schemeClr val="accent2"/>
                </a:solidFill>
              </a:rPr>
              <a:t>aberto</a:t>
            </a:r>
            <a:r>
              <a:rPr lang="en-US" i="1" dirty="0" smtClean="0">
                <a:solidFill>
                  <a:schemeClr val="accent2"/>
                </a:solidFill>
              </a:rPr>
              <a:t> (</a:t>
            </a:r>
            <a:r>
              <a:rPr lang="en-US" i="1" dirty="0" err="1" smtClean="0">
                <a:solidFill>
                  <a:schemeClr val="accent2"/>
                </a:solidFill>
              </a:rPr>
              <a:t>não</a:t>
            </a:r>
            <a:r>
              <a:rPr lang="en-US" i="1" dirty="0" smtClean="0">
                <a:solidFill>
                  <a:schemeClr val="accent2"/>
                </a:solidFill>
              </a:rPr>
              <a:t> um PROJETO).</a:t>
            </a:r>
            <a:endParaRPr lang="en-US" i="1" dirty="0">
              <a:solidFill>
                <a:schemeClr val="accent2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749" y="4514742"/>
            <a:ext cx="4452815" cy="199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60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Shot 2015-10-25 at 7.15.01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50" y="4969057"/>
            <a:ext cx="1850657" cy="14964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Usando</a:t>
            </a:r>
            <a:r>
              <a:rPr lang="en-US" dirty="0" smtClean="0"/>
              <a:t> o </a:t>
            </a:r>
            <a:r>
              <a:rPr lang="en-US" dirty="0" err="1" smtClean="0"/>
              <a:t>Registro</a:t>
            </a:r>
            <a:r>
              <a:rPr lang="en-US" dirty="0" smtClean="0"/>
              <a:t> de Dados no </a:t>
            </a:r>
            <a:r>
              <a:rPr lang="en-US" dirty="0" err="1"/>
              <a:t>B</a:t>
            </a:r>
            <a:r>
              <a:rPr lang="en-US" dirty="0" err="1" smtClean="0"/>
              <a:t>loco</a:t>
            </a:r>
            <a:r>
              <a:rPr lang="en-US" dirty="0" smtClean="0"/>
              <a:t> (Part 1).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4163" y="4190715"/>
            <a:ext cx="3925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PASSO 2: </a:t>
            </a:r>
            <a:r>
              <a:rPr lang="en-US" dirty="0" smtClean="0"/>
              <a:t>Clique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chave</a:t>
            </a:r>
            <a:r>
              <a:rPr lang="en-US" dirty="0" smtClean="0"/>
              <a:t> para </a:t>
            </a:r>
            <a:r>
              <a:rPr lang="en-US" dirty="0" err="1" smtClean="0"/>
              <a:t>configurar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sensores</a:t>
            </a:r>
            <a:r>
              <a:rPr lang="en-US" dirty="0" smtClean="0"/>
              <a:t>.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10297" y="4195289"/>
            <a:ext cx="2890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PASSO 4: </a:t>
            </a:r>
            <a:r>
              <a:rPr lang="en-US" dirty="0" err="1" smtClean="0"/>
              <a:t>Coloque</a:t>
            </a:r>
            <a:r>
              <a:rPr lang="en-US" dirty="0" smtClean="0"/>
              <a:t> o sensor de temperature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líquido</a:t>
            </a:r>
            <a:r>
              <a:rPr lang="en-US" dirty="0" smtClean="0"/>
              <a:t> </a:t>
            </a:r>
            <a:r>
              <a:rPr lang="en-US" dirty="0" err="1" smtClean="0"/>
              <a:t>quente</a:t>
            </a:r>
            <a:r>
              <a:rPr lang="en-US" dirty="0" smtClean="0"/>
              <a:t>/</a:t>
            </a:r>
            <a:r>
              <a:rPr lang="en-US" dirty="0" err="1" smtClean="0"/>
              <a:t>frio</a:t>
            </a:r>
            <a:r>
              <a:rPr lang="en-US" dirty="0" smtClean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6957" y="1971456"/>
            <a:ext cx="3925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PASSO 1: </a:t>
            </a:r>
            <a:r>
              <a:rPr lang="en-US" dirty="0" err="1" smtClean="0"/>
              <a:t>Vá</a:t>
            </a:r>
            <a:r>
              <a:rPr lang="en-US" dirty="0" smtClean="0"/>
              <a:t> para a </a:t>
            </a:r>
            <a:r>
              <a:rPr lang="en-US" dirty="0" err="1" smtClean="0"/>
              <a:t>terceira</a:t>
            </a:r>
            <a:r>
              <a:rPr lang="en-US" dirty="0" smtClean="0"/>
              <a:t> aba no Menu do </a:t>
            </a:r>
            <a:r>
              <a:rPr lang="en-US" dirty="0" err="1" smtClean="0"/>
              <a:t>Bloco</a:t>
            </a:r>
            <a:r>
              <a:rPr lang="en-US" dirty="0" smtClean="0"/>
              <a:t> e clique </a:t>
            </a:r>
            <a:r>
              <a:rPr lang="en-US" dirty="0" err="1" smtClean="0"/>
              <a:t>em</a:t>
            </a:r>
            <a:r>
              <a:rPr lang="en-US" dirty="0" smtClean="0"/>
              <a:t> Brick </a:t>
            </a:r>
            <a:r>
              <a:rPr lang="en-US" dirty="0" err="1" smtClean="0"/>
              <a:t>Datalog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8" name="Frame 17"/>
          <p:cNvSpPr/>
          <p:nvPr/>
        </p:nvSpPr>
        <p:spPr>
          <a:xfrm>
            <a:off x="1535777" y="5794257"/>
            <a:ext cx="309985" cy="313538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10297" y="5158869"/>
            <a:ext cx="19397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PASSO 5: </a:t>
            </a:r>
            <a:r>
              <a:rPr lang="en-US" dirty="0" smtClean="0">
                <a:solidFill>
                  <a:srgbClr val="000000"/>
                </a:solidFill>
              </a:rPr>
              <a:t>Clique no </a:t>
            </a:r>
            <a:r>
              <a:rPr lang="en-US" dirty="0" err="1" smtClean="0">
                <a:solidFill>
                  <a:srgbClr val="000000"/>
                </a:solidFill>
              </a:rPr>
              <a:t>ícone</a:t>
            </a:r>
            <a:r>
              <a:rPr lang="en-US" dirty="0" smtClean="0">
                <a:solidFill>
                  <a:srgbClr val="000000"/>
                </a:solidFill>
              </a:rPr>
              <a:t> da </a:t>
            </a:r>
            <a:r>
              <a:rPr lang="en-US" dirty="0" err="1" smtClean="0">
                <a:solidFill>
                  <a:srgbClr val="000000"/>
                </a:solidFill>
              </a:rPr>
              <a:t>esfera</a:t>
            </a:r>
            <a:r>
              <a:rPr lang="en-US" dirty="0" smtClean="0">
                <a:solidFill>
                  <a:srgbClr val="000000"/>
                </a:solidFill>
              </a:rPr>
              <a:t> para </a:t>
            </a:r>
            <a:r>
              <a:rPr lang="en-US" dirty="0" err="1" smtClean="0">
                <a:solidFill>
                  <a:srgbClr val="000000"/>
                </a:solidFill>
              </a:rPr>
              <a:t>começar</a:t>
            </a:r>
            <a:r>
              <a:rPr lang="en-US" dirty="0" smtClean="0">
                <a:solidFill>
                  <a:srgbClr val="000000"/>
                </a:solidFill>
              </a:rPr>
              <a:t> e </a:t>
            </a:r>
            <a:r>
              <a:rPr lang="en-US" dirty="0" err="1" smtClean="0">
                <a:solidFill>
                  <a:srgbClr val="000000"/>
                </a:solidFill>
              </a:rPr>
              <a:t>parar</a:t>
            </a:r>
            <a:r>
              <a:rPr lang="en-US" dirty="0" smtClean="0">
                <a:solidFill>
                  <a:srgbClr val="000000"/>
                </a:solidFill>
              </a:rPr>
              <a:t> a </a:t>
            </a:r>
            <a:r>
              <a:rPr lang="en-US" dirty="0" err="1" smtClean="0">
                <a:solidFill>
                  <a:srgbClr val="000000"/>
                </a:solidFill>
              </a:rPr>
              <a:t>coleta</a:t>
            </a:r>
            <a:r>
              <a:rPr lang="en-US" dirty="0" smtClean="0">
                <a:solidFill>
                  <a:srgbClr val="000000"/>
                </a:solidFill>
              </a:rPr>
              <a:t> de dados.</a:t>
            </a:r>
          </a:p>
        </p:txBody>
      </p:sp>
      <p:pic>
        <p:nvPicPr>
          <p:cNvPr id="3" name="Picture 2" descr="Screen Shot 2015-10-25 at 7.14.54 P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587" y="2617729"/>
            <a:ext cx="1712154" cy="1368085"/>
          </a:xfrm>
          <a:prstGeom prst="rect">
            <a:avLst/>
          </a:prstGeom>
        </p:spPr>
      </p:pic>
      <p:pic>
        <p:nvPicPr>
          <p:cNvPr id="9" name="Picture 8" descr="Screen Shot 2015-10-25 at 7.15.14 PM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618" y="4969057"/>
            <a:ext cx="1832947" cy="149646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932883" y="1746998"/>
            <a:ext cx="3655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PASSO 3: </a:t>
            </a:r>
            <a:r>
              <a:rPr lang="en-US" dirty="0" smtClean="0"/>
              <a:t>Clique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ícones</a:t>
            </a:r>
            <a:r>
              <a:rPr lang="en-US" dirty="0" smtClean="0"/>
              <a:t> com </a:t>
            </a:r>
            <a:r>
              <a:rPr lang="en-US" dirty="0" err="1" smtClean="0"/>
              <a:t>números</a:t>
            </a:r>
            <a:r>
              <a:rPr lang="en-US" dirty="0" smtClean="0"/>
              <a:t> para </a:t>
            </a:r>
            <a:r>
              <a:rPr lang="en-US" dirty="0" err="1" smtClean="0"/>
              <a:t>ver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dados de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sensores</a:t>
            </a:r>
            <a:r>
              <a:rPr lang="en-US" dirty="0" smtClean="0"/>
              <a:t>.</a:t>
            </a:r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23" name="Picture 22" descr="Screen Shot 2015-10-25 at 7.15.01 PM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035" y="2637347"/>
            <a:ext cx="1643313" cy="1328803"/>
          </a:xfrm>
          <a:prstGeom prst="rect">
            <a:avLst/>
          </a:prstGeom>
        </p:spPr>
      </p:pic>
      <p:sp>
        <p:nvSpPr>
          <p:cNvPr id="24" name="Frame 23"/>
          <p:cNvSpPr/>
          <p:nvPr/>
        </p:nvSpPr>
        <p:spPr>
          <a:xfrm>
            <a:off x="5987597" y="3329534"/>
            <a:ext cx="568119" cy="156769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5" name="Picture 24" descr="Screen Shot 2015-10-25 at 7.15.01 PM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023" y="5158869"/>
            <a:ext cx="1617648" cy="1308050"/>
          </a:xfrm>
          <a:prstGeom prst="rect">
            <a:avLst/>
          </a:prstGeom>
        </p:spPr>
      </p:pic>
      <p:sp>
        <p:nvSpPr>
          <p:cNvPr id="26" name="Frame 25"/>
          <p:cNvSpPr/>
          <p:nvPr/>
        </p:nvSpPr>
        <p:spPr>
          <a:xfrm>
            <a:off x="7988305" y="5909708"/>
            <a:ext cx="190908" cy="165517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4721139" y="1978188"/>
            <a:ext cx="12829" cy="46412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10/25/2015</a:t>
            </a:r>
            <a:endParaRPr lang="en-US"/>
          </a:p>
        </p:txBody>
      </p:sp>
      <p:pic>
        <p:nvPicPr>
          <p:cNvPr id="19" name="Picture 18" descr="imgres.jp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27" y="4329890"/>
            <a:ext cx="1133872" cy="60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4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Registro</a:t>
            </a:r>
            <a:r>
              <a:rPr lang="en-US" dirty="0" smtClean="0"/>
              <a:t> de Dados no </a:t>
            </a:r>
            <a:r>
              <a:rPr lang="en-US" dirty="0" err="1" smtClean="0"/>
              <a:t>Bloco</a:t>
            </a:r>
            <a:r>
              <a:rPr lang="en-US" dirty="0" smtClean="0"/>
              <a:t> (Parte 2).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 descr="Screen Shot 2015-10-25 at 6.56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717" y="2614036"/>
            <a:ext cx="4648200" cy="1600200"/>
          </a:xfrm>
          <a:prstGeom prst="rect">
            <a:avLst/>
          </a:prstGeom>
        </p:spPr>
      </p:pic>
      <p:sp>
        <p:nvSpPr>
          <p:cNvPr id="6" name="Frame 5"/>
          <p:cNvSpPr/>
          <p:nvPr/>
        </p:nvSpPr>
        <p:spPr>
          <a:xfrm>
            <a:off x="7074391" y="3657086"/>
            <a:ext cx="521136" cy="557150"/>
          </a:xfrm>
          <a:prstGeom prst="frame">
            <a:avLst>
              <a:gd name="adj1" fmla="val 22800"/>
            </a:avLst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95527" y="3898837"/>
            <a:ext cx="1571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Ícone</a:t>
            </a:r>
            <a:r>
              <a:rPr lang="en-US" dirty="0" smtClean="0"/>
              <a:t> para </a:t>
            </a:r>
            <a:r>
              <a:rPr lang="en-US" dirty="0" err="1" smtClean="0"/>
              <a:t>tranferência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3967" y="4105151"/>
            <a:ext cx="25807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PASSO 7: </a:t>
            </a:r>
            <a:r>
              <a:rPr lang="en-US" dirty="0" err="1" smtClean="0"/>
              <a:t>Conecte</a:t>
            </a:r>
            <a:r>
              <a:rPr lang="en-US" dirty="0" smtClean="0"/>
              <a:t>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robô</a:t>
            </a:r>
            <a:r>
              <a:rPr lang="en-US" dirty="0" smtClean="0"/>
              <a:t> e clique e clique no </a:t>
            </a:r>
            <a:r>
              <a:rPr lang="en-US" dirty="0" err="1" smtClean="0"/>
              <a:t>botão</a:t>
            </a:r>
            <a:r>
              <a:rPr lang="en-US" dirty="0" smtClean="0"/>
              <a:t> </a:t>
            </a:r>
            <a:r>
              <a:rPr lang="en-US" dirty="0" err="1" smtClean="0"/>
              <a:t>Transferir</a:t>
            </a:r>
            <a:r>
              <a:rPr lang="en-US" dirty="0" smtClean="0"/>
              <a:t> </a:t>
            </a:r>
            <a:r>
              <a:rPr lang="en-US" dirty="0" err="1" smtClean="0"/>
              <a:t>depois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estiver</a:t>
            </a:r>
            <a:r>
              <a:rPr lang="en-US" dirty="0" smtClean="0"/>
              <a:t> no </a:t>
            </a:r>
            <a:r>
              <a:rPr lang="en-US" dirty="0" err="1" smtClean="0"/>
              <a:t>Experimento</a:t>
            </a:r>
            <a:r>
              <a:rPr lang="en-US" dirty="0"/>
              <a:t>. No </a:t>
            </a:r>
            <a:r>
              <a:rPr lang="en-US" dirty="0" err="1"/>
              <a:t>gerenciador</a:t>
            </a:r>
            <a:r>
              <a:rPr lang="en-US" dirty="0"/>
              <a:t> de </a:t>
            </a:r>
            <a:r>
              <a:rPr lang="en-US" dirty="0" err="1"/>
              <a:t>arquivos</a:t>
            </a:r>
            <a:r>
              <a:rPr lang="en-US" dirty="0"/>
              <a:t> de log de dados, </a:t>
            </a:r>
            <a:r>
              <a:rPr lang="en-US" dirty="0" err="1"/>
              <a:t>selecione</a:t>
            </a:r>
            <a:r>
              <a:rPr lang="en-US" dirty="0"/>
              <a:t> o </a:t>
            </a:r>
            <a:r>
              <a:rPr lang="en-US" dirty="0" err="1" smtClean="0"/>
              <a:t>arquivo</a:t>
            </a:r>
            <a:r>
              <a:rPr lang="en-US" dirty="0" smtClean="0"/>
              <a:t> para </a:t>
            </a:r>
            <a:r>
              <a:rPr lang="en-US" dirty="0" err="1" smtClean="0"/>
              <a:t>tranferir</a:t>
            </a:r>
            <a:r>
              <a:rPr lang="en-US" dirty="0" smtClean="0"/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3967" y="2150360"/>
            <a:ext cx="2580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PASSO 6: </a:t>
            </a:r>
            <a:r>
              <a:rPr lang="en-US" dirty="0" err="1" smtClean="0">
                <a:solidFill>
                  <a:srgbClr val="000000"/>
                </a:solidFill>
              </a:rPr>
              <a:t>Escolha</a:t>
            </a:r>
            <a:r>
              <a:rPr lang="en-US" dirty="0" smtClean="0">
                <a:solidFill>
                  <a:srgbClr val="000000"/>
                </a:solidFill>
              </a:rPr>
              <a:t> um </a:t>
            </a:r>
            <a:r>
              <a:rPr lang="en-US" dirty="0" err="1" smtClean="0">
                <a:solidFill>
                  <a:srgbClr val="000000"/>
                </a:solidFill>
              </a:rPr>
              <a:t>nome</a:t>
            </a:r>
            <a:r>
              <a:rPr lang="en-US" dirty="0" smtClean="0">
                <a:solidFill>
                  <a:srgbClr val="000000"/>
                </a:solidFill>
              </a:rPr>
              <a:t> para o </a:t>
            </a:r>
            <a:r>
              <a:rPr lang="en-US" dirty="0" err="1" smtClean="0">
                <a:solidFill>
                  <a:srgbClr val="000000"/>
                </a:solidFill>
              </a:rPr>
              <a:t>seu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bloco</a:t>
            </a:r>
            <a:r>
              <a:rPr lang="en-US" dirty="0" smtClean="0">
                <a:solidFill>
                  <a:srgbClr val="000000"/>
                </a:solidFill>
              </a:rPr>
              <a:t> LEGO.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© 2015 EV3Lessons.com, Last edit 10/25/2015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954717" y="4155197"/>
            <a:ext cx="40339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solidFill>
                  <a:schemeClr val="accent2"/>
                </a:solidFill>
              </a:rPr>
              <a:t>Esses</a:t>
            </a:r>
            <a:r>
              <a:rPr lang="en-US" i="1" dirty="0" smtClean="0">
                <a:solidFill>
                  <a:schemeClr val="accent2"/>
                </a:solidFill>
              </a:rPr>
              <a:t> </a:t>
            </a:r>
            <a:r>
              <a:rPr lang="en-US" i="1" dirty="0" err="1" smtClean="0">
                <a:solidFill>
                  <a:schemeClr val="accent2"/>
                </a:solidFill>
              </a:rPr>
              <a:t>ícones</a:t>
            </a:r>
            <a:r>
              <a:rPr lang="en-US" i="1" dirty="0" smtClean="0">
                <a:solidFill>
                  <a:schemeClr val="accent2"/>
                </a:solidFill>
              </a:rPr>
              <a:t> </a:t>
            </a:r>
            <a:r>
              <a:rPr lang="en-US" i="1" dirty="0" err="1" smtClean="0">
                <a:solidFill>
                  <a:schemeClr val="accent2"/>
                </a:solidFill>
              </a:rPr>
              <a:t>aparecem</a:t>
            </a:r>
            <a:r>
              <a:rPr lang="en-US" i="1" dirty="0" smtClean="0">
                <a:solidFill>
                  <a:schemeClr val="accent2"/>
                </a:solidFill>
              </a:rPr>
              <a:t> </a:t>
            </a:r>
            <a:r>
              <a:rPr lang="en-US" i="1" dirty="0" err="1" smtClean="0">
                <a:solidFill>
                  <a:schemeClr val="accent2"/>
                </a:solidFill>
              </a:rPr>
              <a:t>somente</a:t>
            </a:r>
            <a:r>
              <a:rPr lang="en-US" i="1" dirty="0" smtClean="0">
                <a:solidFill>
                  <a:schemeClr val="accent2"/>
                </a:solidFill>
              </a:rPr>
              <a:t> </a:t>
            </a:r>
            <a:r>
              <a:rPr lang="en-US" i="1" dirty="0" err="1" smtClean="0">
                <a:solidFill>
                  <a:schemeClr val="accent2"/>
                </a:solidFill>
              </a:rPr>
              <a:t>quando</a:t>
            </a:r>
            <a:r>
              <a:rPr lang="en-US" i="1" dirty="0" smtClean="0">
                <a:solidFill>
                  <a:schemeClr val="accent2"/>
                </a:solidFill>
              </a:rPr>
              <a:t> </a:t>
            </a:r>
            <a:r>
              <a:rPr lang="en-US" i="1" dirty="0" err="1" smtClean="0">
                <a:solidFill>
                  <a:schemeClr val="accent2"/>
                </a:solidFill>
              </a:rPr>
              <a:t>você</a:t>
            </a:r>
            <a:r>
              <a:rPr lang="en-US" i="1" dirty="0" smtClean="0">
                <a:solidFill>
                  <a:schemeClr val="accent2"/>
                </a:solidFill>
              </a:rPr>
              <a:t> </a:t>
            </a:r>
            <a:r>
              <a:rPr lang="en-US" i="1" dirty="0" err="1" smtClean="0">
                <a:solidFill>
                  <a:schemeClr val="accent2"/>
                </a:solidFill>
              </a:rPr>
              <a:t>esta</a:t>
            </a:r>
            <a:r>
              <a:rPr lang="en-US" i="1" dirty="0" smtClean="0">
                <a:solidFill>
                  <a:schemeClr val="accent2"/>
                </a:solidFill>
              </a:rPr>
              <a:t> com um EXPERIMENTO </a:t>
            </a:r>
            <a:r>
              <a:rPr lang="en-US" i="1" dirty="0" err="1" smtClean="0">
                <a:solidFill>
                  <a:schemeClr val="accent2"/>
                </a:solidFill>
              </a:rPr>
              <a:t>aberto</a:t>
            </a:r>
            <a:r>
              <a:rPr lang="en-US" i="1" dirty="0" smtClean="0">
                <a:solidFill>
                  <a:schemeClr val="accent2"/>
                </a:solidFill>
              </a:rPr>
              <a:t> (</a:t>
            </a:r>
            <a:r>
              <a:rPr lang="en-US" i="1" dirty="0" err="1" smtClean="0">
                <a:solidFill>
                  <a:schemeClr val="accent2"/>
                </a:solidFill>
              </a:rPr>
              <a:t>não</a:t>
            </a:r>
            <a:r>
              <a:rPr lang="en-US" i="1" dirty="0" smtClean="0">
                <a:solidFill>
                  <a:schemeClr val="accent2"/>
                </a:solidFill>
              </a:rPr>
              <a:t> com um PROGRAMA).</a:t>
            </a:r>
            <a:endParaRPr lang="en-US" i="1" dirty="0">
              <a:solidFill>
                <a:schemeClr val="accent2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630" y="5010046"/>
            <a:ext cx="3477620" cy="168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75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Próximos</a:t>
            </a:r>
            <a:r>
              <a:rPr lang="en-US" dirty="0" smtClean="0"/>
              <a:t> </a:t>
            </a:r>
            <a:r>
              <a:rPr lang="en-US" dirty="0" err="1" smtClean="0"/>
              <a:t>Passos</a:t>
            </a:r>
            <a:r>
              <a:rPr lang="en-US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18870"/>
            <a:ext cx="5719895" cy="4307294"/>
          </a:xfrm>
        </p:spPr>
        <p:txBody>
          <a:bodyPr>
            <a:normAutofit/>
          </a:bodyPr>
          <a:lstStyle/>
          <a:p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pensar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outras</a:t>
            </a:r>
            <a:r>
              <a:rPr lang="en-US" dirty="0" smtClean="0"/>
              <a:t> </a:t>
            </a:r>
            <a:r>
              <a:rPr lang="en-US" dirty="0" err="1" smtClean="0"/>
              <a:t>experiências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Tente</a:t>
            </a:r>
            <a:r>
              <a:rPr lang="en-US" dirty="0" smtClean="0"/>
              <a:t> registrar dados </a:t>
            </a:r>
            <a:r>
              <a:rPr lang="en-US" dirty="0" err="1" smtClean="0"/>
              <a:t>usando</a:t>
            </a:r>
            <a:r>
              <a:rPr lang="en-US" dirty="0" smtClean="0"/>
              <a:t> outros </a:t>
            </a:r>
            <a:r>
              <a:rPr lang="en-US" dirty="0" err="1" smtClean="0"/>
              <a:t>sensores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Tente</a:t>
            </a:r>
            <a:r>
              <a:rPr lang="en-US" dirty="0" smtClean="0"/>
              <a:t> </a:t>
            </a:r>
            <a:r>
              <a:rPr lang="en-US" dirty="0" err="1" smtClean="0"/>
              <a:t>exporar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dados </a:t>
            </a:r>
            <a:r>
              <a:rPr lang="en-US" dirty="0" err="1" smtClean="0"/>
              <a:t>pelo</a:t>
            </a:r>
            <a:r>
              <a:rPr lang="en-US" dirty="0" smtClean="0"/>
              <a:t> Excel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outra</a:t>
            </a:r>
            <a:r>
              <a:rPr lang="en-US" dirty="0" smtClean="0"/>
              <a:t> </a:t>
            </a:r>
            <a:r>
              <a:rPr lang="en-US" dirty="0" err="1" smtClean="0"/>
              <a:t>ferramenta</a:t>
            </a:r>
            <a:r>
              <a:rPr lang="en-US" dirty="0" smtClean="0"/>
              <a:t> de </a:t>
            </a:r>
            <a:r>
              <a:rPr lang="en-US" dirty="0" err="1" smtClean="0"/>
              <a:t>planilha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Aprenda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o </a:t>
            </a:r>
            <a:r>
              <a:rPr lang="en-US" dirty="0" err="1" smtClean="0"/>
              <a:t>registro</a:t>
            </a:r>
            <a:r>
              <a:rPr lang="en-US" dirty="0" smtClean="0"/>
              <a:t> de dados </a:t>
            </a:r>
            <a:r>
              <a:rPr lang="en-US" dirty="0" err="1" smtClean="0"/>
              <a:t>autonomicamente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segunda</a:t>
            </a:r>
            <a:r>
              <a:rPr lang="en-US" dirty="0" smtClean="0"/>
              <a:t> parte das </a:t>
            </a:r>
            <a:r>
              <a:rPr lang="en-US" dirty="0" err="1" smtClean="0"/>
              <a:t>lições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/>
              <a:t>R</a:t>
            </a:r>
            <a:r>
              <a:rPr lang="en-US" dirty="0" err="1" smtClean="0"/>
              <a:t>egistro</a:t>
            </a:r>
            <a:r>
              <a:rPr lang="en-US" dirty="0" smtClean="0"/>
              <a:t> de Dados.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10/25/2015</a:t>
            </a:r>
            <a:endParaRPr lang="en-US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178" y="1958935"/>
            <a:ext cx="2619741" cy="191344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179" y="4035193"/>
            <a:ext cx="2821902" cy="264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91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+mn-lt"/>
              </a:rPr>
              <a:t>Creditos</a:t>
            </a:r>
            <a:r>
              <a:rPr lang="en-US" dirty="0" smtClean="0">
                <a:latin typeface="+mn-lt"/>
              </a:rPr>
              <a:t>.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2" y="1915912"/>
            <a:ext cx="8574087" cy="3581400"/>
          </a:xfrm>
        </p:spPr>
        <p:txBody>
          <a:bodyPr>
            <a:normAutofit/>
          </a:bodyPr>
          <a:lstStyle/>
          <a:p>
            <a:pPr marL="454025" lvl="1" indent="-454025">
              <a:spcBef>
                <a:spcPts val="2000"/>
              </a:spcBef>
              <a:buClr>
                <a:schemeClr val="bg1">
                  <a:lumMod val="65000"/>
                </a:schemeClr>
              </a:buClr>
            </a:pPr>
            <a:r>
              <a:rPr lang="en-US" sz="2400" dirty="0" err="1" smtClean="0"/>
              <a:t>Esta</a:t>
            </a:r>
            <a:r>
              <a:rPr lang="en-US" sz="2400" dirty="0" smtClean="0"/>
              <a:t> </a:t>
            </a:r>
            <a:r>
              <a:rPr lang="en-US" sz="2400" dirty="0" err="1" smtClean="0"/>
              <a:t>lição</a:t>
            </a:r>
            <a:r>
              <a:rPr lang="en-US" sz="2400" dirty="0" smtClean="0"/>
              <a:t> </a:t>
            </a:r>
            <a:r>
              <a:rPr lang="en-US" sz="2400" dirty="0" err="1" smtClean="0"/>
              <a:t>foi</a:t>
            </a:r>
            <a:r>
              <a:rPr lang="en-US" sz="2400" dirty="0" smtClean="0"/>
              <a:t> </a:t>
            </a:r>
            <a:r>
              <a:rPr lang="en-US" sz="2400" dirty="0" err="1" smtClean="0"/>
              <a:t>escrita</a:t>
            </a:r>
            <a:r>
              <a:rPr lang="en-US" sz="2400" dirty="0" smtClean="0"/>
              <a:t> </a:t>
            </a:r>
            <a:r>
              <a:rPr lang="en-US" sz="2400" dirty="0" err="1" smtClean="0"/>
              <a:t>por</a:t>
            </a:r>
            <a:r>
              <a:rPr lang="en-US" sz="2400" dirty="0" smtClean="0"/>
              <a:t> Sanjay e </a:t>
            </a:r>
            <a:r>
              <a:rPr lang="en-US" sz="2400" dirty="0" err="1" smtClean="0"/>
              <a:t>Arvind</a:t>
            </a:r>
            <a:r>
              <a:rPr lang="en-US" sz="2400" dirty="0" smtClean="0"/>
              <a:t> </a:t>
            </a:r>
            <a:r>
              <a:rPr lang="en-US" sz="2400" dirty="0" err="1" smtClean="0"/>
              <a:t>Seshan</a:t>
            </a:r>
            <a:r>
              <a:rPr lang="en-US" sz="2400" dirty="0" smtClean="0"/>
              <a:t> do Droids Robotics.</a:t>
            </a:r>
            <a:r>
              <a:rPr lang="en-US" dirty="0" smtClean="0"/>
              <a:t> </a:t>
            </a:r>
          </a:p>
          <a:p>
            <a:pPr marL="454025" lvl="1" indent="-454025">
              <a:spcBef>
                <a:spcPts val="2000"/>
              </a:spcBef>
              <a:buClr>
                <a:schemeClr val="bg1">
                  <a:lumMod val="65000"/>
                </a:schemeClr>
              </a:buClr>
            </a:pPr>
            <a:r>
              <a:rPr lang="en-US" sz="2400" dirty="0" err="1"/>
              <a:t>Esta</a:t>
            </a:r>
            <a:r>
              <a:rPr lang="en-US" sz="2400" dirty="0"/>
              <a:t> </a:t>
            </a:r>
            <a:r>
              <a:rPr lang="en-US" sz="2400" dirty="0" err="1"/>
              <a:t>lição</a:t>
            </a:r>
            <a:r>
              <a:rPr lang="en-US" sz="2400" dirty="0"/>
              <a:t> </a:t>
            </a:r>
            <a:r>
              <a:rPr lang="en-US" sz="2400" dirty="0" err="1"/>
              <a:t>foi</a:t>
            </a:r>
            <a:r>
              <a:rPr lang="en-US" sz="2400" dirty="0"/>
              <a:t> </a:t>
            </a:r>
            <a:r>
              <a:rPr lang="en-US" sz="2400" dirty="0" err="1"/>
              <a:t>traduzida</a:t>
            </a:r>
            <a:r>
              <a:rPr lang="en-US" sz="2400" dirty="0"/>
              <a:t> </a:t>
            </a:r>
            <a:r>
              <a:rPr lang="en-US" sz="2400" dirty="0" err="1"/>
              <a:t>por</a:t>
            </a:r>
            <a:r>
              <a:rPr lang="en-US" sz="2400" dirty="0"/>
              <a:t> Luiz Gabriel Vieira Costa da </a:t>
            </a:r>
            <a:r>
              <a:rPr lang="en-US" sz="2400" dirty="0" err="1"/>
              <a:t>Equipe</a:t>
            </a:r>
            <a:r>
              <a:rPr lang="en-US" sz="2400" dirty="0"/>
              <a:t> TILT</a:t>
            </a:r>
            <a:r>
              <a:rPr lang="en-US" sz="2400" dirty="0" smtClean="0"/>
              <a:t>.</a:t>
            </a:r>
          </a:p>
          <a:p>
            <a:pPr marL="454025" lvl="1" indent="-454025">
              <a:spcBef>
                <a:spcPts val="2000"/>
              </a:spcBef>
              <a:buClr>
                <a:schemeClr val="bg1">
                  <a:lumMod val="65000"/>
                </a:schemeClr>
              </a:buClr>
            </a:pPr>
            <a:r>
              <a:rPr lang="en-US" sz="2400" dirty="0" err="1" smtClean="0"/>
              <a:t>Mais</a:t>
            </a:r>
            <a:r>
              <a:rPr lang="en-US" sz="2400" dirty="0" smtClean="0"/>
              <a:t> </a:t>
            </a:r>
            <a:r>
              <a:rPr lang="en-US" sz="2400" dirty="0" err="1" smtClean="0"/>
              <a:t>lições</a:t>
            </a:r>
            <a:r>
              <a:rPr lang="en-US" sz="2400" dirty="0" smtClean="0"/>
              <a:t> </a:t>
            </a:r>
            <a:r>
              <a:rPr lang="en-US" sz="2400" dirty="0" err="1" smtClean="0"/>
              <a:t>estão</a:t>
            </a:r>
            <a:r>
              <a:rPr lang="en-US" sz="2400" dirty="0" smtClean="0"/>
              <a:t> </a:t>
            </a:r>
            <a:r>
              <a:rPr lang="en-US" sz="2400" dirty="0" err="1" smtClean="0"/>
              <a:t>disponíveis</a:t>
            </a:r>
            <a:r>
              <a:rPr lang="en-US" sz="2400" dirty="0" smtClean="0"/>
              <a:t> </a:t>
            </a:r>
            <a:r>
              <a:rPr lang="en-US" sz="2400" dirty="0" err="1" smtClean="0"/>
              <a:t>em</a:t>
            </a:r>
            <a:r>
              <a:rPr lang="en-US" sz="2400" dirty="0" smtClean="0"/>
              <a:t> www.ev3lessons.com</a:t>
            </a:r>
            <a:endParaRPr lang="en-US" sz="24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Este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trabalho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é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licenciado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por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480" y="4416052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10/25/2015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0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201" y="568816"/>
            <a:ext cx="8245475" cy="885369"/>
          </a:xfrm>
          <a:noFill/>
        </p:spPr>
        <p:txBody>
          <a:bodyPr/>
          <a:lstStyle/>
          <a:p>
            <a:r>
              <a:rPr lang="en-US" dirty="0" err="1" smtClean="0"/>
              <a:t>Objetivos</a:t>
            </a:r>
            <a:r>
              <a:rPr lang="en-US" dirty="0" smtClean="0"/>
              <a:t> Da </a:t>
            </a:r>
            <a:r>
              <a:rPr lang="en-US" dirty="0" err="1"/>
              <a:t>L</a:t>
            </a:r>
            <a:r>
              <a:rPr lang="en-US" dirty="0" err="1" smtClean="0"/>
              <a:t>ição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919" y="1807737"/>
            <a:ext cx="8447757" cy="4591935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dirty="0" err="1" smtClean="0"/>
              <a:t>Aprender</a:t>
            </a:r>
            <a:r>
              <a:rPr lang="en-US" dirty="0" smtClean="0"/>
              <a:t> o </a:t>
            </a:r>
            <a:r>
              <a:rPr lang="en-US" dirty="0" err="1" smtClean="0"/>
              <a:t>que</a:t>
            </a:r>
            <a:r>
              <a:rPr lang="en-US" dirty="0" smtClean="0"/>
              <a:t> é </a:t>
            </a:r>
            <a:r>
              <a:rPr lang="en-US" dirty="0" err="1" smtClean="0"/>
              <a:t>registro</a:t>
            </a:r>
            <a:r>
              <a:rPr lang="en-US" dirty="0" smtClean="0"/>
              <a:t> de dados.</a:t>
            </a:r>
          </a:p>
          <a:p>
            <a:pPr marL="457200" indent="-457200">
              <a:buAutoNum type="arabicPeriod"/>
            </a:pPr>
            <a:r>
              <a:rPr lang="en-US" dirty="0" err="1" smtClean="0"/>
              <a:t>Aprender</a:t>
            </a:r>
            <a:r>
              <a:rPr lang="en-US" dirty="0" smtClean="0"/>
              <a:t> as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maneiras</a:t>
            </a:r>
            <a:r>
              <a:rPr lang="en-US" dirty="0" smtClean="0"/>
              <a:t> de registrar dados no EV3.</a:t>
            </a:r>
          </a:p>
          <a:p>
            <a:pPr marL="457200" indent="-457200">
              <a:buAutoNum type="arabicPeriod"/>
            </a:pPr>
            <a:r>
              <a:rPr lang="en-US" dirty="0" err="1" smtClean="0"/>
              <a:t>Aprender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o </a:t>
            </a:r>
            <a:r>
              <a:rPr lang="en-US" dirty="0" err="1" smtClean="0"/>
              <a:t>Registro</a:t>
            </a:r>
            <a:r>
              <a:rPr lang="en-US" dirty="0" smtClean="0"/>
              <a:t> de Dados “</a:t>
            </a:r>
            <a:r>
              <a:rPr lang="en-US" dirty="0" err="1" smtClean="0"/>
              <a:t>Ao</a:t>
            </a:r>
            <a:r>
              <a:rPr lang="en-US" dirty="0" smtClean="0"/>
              <a:t> Vivo”, </a:t>
            </a:r>
            <a:r>
              <a:rPr lang="en-US" dirty="0" err="1" smtClean="0"/>
              <a:t>Registro</a:t>
            </a:r>
            <a:r>
              <a:rPr lang="en-US" dirty="0" smtClean="0"/>
              <a:t> de Dados </a:t>
            </a:r>
            <a:r>
              <a:rPr lang="en-US" dirty="0" err="1" smtClean="0"/>
              <a:t>Remoto</a:t>
            </a:r>
            <a:r>
              <a:rPr lang="en-US" dirty="0" smtClean="0"/>
              <a:t> e </a:t>
            </a:r>
            <a:r>
              <a:rPr lang="en-US" dirty="0" err="1" smtClean="0"/>
              <a:t>Registro</a:t>
            </a:r>
            <a:r>
              <a:rPr lang="en-US" dirty="0" smtClean="0"/>
              <a:t> de Dados no </a:t>
            </a:r>
            <a:r>
              <a:rPr lang="en-US" dirty="0" err="1" smtClean="0"/>
              <a:t>Bloco</a:t>
            </a:r>
            <a:r>
              <a:rPr lang="en-US" dirty="0"/>
              <a:t> </a:t>
            </a:r>
            <a:r>
              <a:rPr lang="en-US" dirty="0" err="1" smtClean="0"/>
              <a:t>usando</a:t>
            </a:r>
            <a:r>
              <a:rPr lang="en-US" dirty="0" smtClean="0"/>
              <a:t> sensor de </a:t>
            </a:r>
            <a:r>
              <a:rPr lang="en-US" dirty="0" err="1" smtClean="0"/>
              <a:t>temperatura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/>
              <a:t>Pré-requisitos</a:t>
            </a:r>
            <a:r>
              <a:rPr lang="en-US" dirty="0" smtClean="0"/>
              <a:t>: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ter</a:t>
            </a:r>
            <a:r>
              <a:rPr lang="en-US" dirty="0" smtClean="0"/>
              <a:t> um Sensor de </a:t>
            </a:r>
            <a:r>
              <a:rPr lang="en-US" dirty="0" err="1" smtClean="0"/>
              <a:t>Temperatura</a:t>
            </a:r>
            <a:r>
              <a:rPr lang="en-US" dirty="0" smtClean="0"/>
              <a:t> do NXT, </a:t>
            </a:r>
            <a:r>
              <a:rPr lang="en-US" dirty="0" err="1" smtClean="0"/>
              <a:t>Também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ter</a:t>
            </a:r>
            <a:r>
              <a:rPr lang="en-US" dirty="0" smtClean="0"/>
              <a:t> a </a:t>
            </a:r>
            <a:r>
              <a:rPr lang="en-US" dirty="0" err="1" smtClean="0"/>
              <a:t>versão</a:t>
            </a:r>
            <a:r>
              <a:rPr lang="en-US" dirty="0" smtClean="0"/>
              <a:t> Edu do software EV3 e a </a:t>
            </a:r>
            <a:r>
              <a:rPr lang="en-US" dirty="0" err="1" smtClean="0"/>
              <a:t>versão</a:t>
            </a:r>
            <a:r>
              <a:rPr lang="en-US" dirty="0" smtClean="0"/>
              <a:t> Edu do brick firmware.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10/25/2015</a:t>
            </a:r>
            <a:endParaRPr lang="en-US"/>
          </a:p>
        </p:txBody>
      </p:sp>
      <p:pic>
        <p:nvPicPr>
          <p:cNvPr id="6" name="Picture 5" descr="imgres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715" y="5599767"/>
            <a:ext cx="1783932" cy="94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35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 </a:t>
            </a:r>
            <a:r>
              <a:rPr lang="en-US" dirty="0" err="1"/>
              <a:t>Q</a:t>
            </a:r>
            <a:r>
              <a:rPr lang="en-US" dirty="0" err="1" smtClean="0"/>
              <a:t>ue</a:t>
            </a:r>
            <a:r>
              <a:rPr lang="en-US" dirty="0" smtClean="0"/>
              <a:t> É </a:t>
            </a:r>
            <a:r>
              <a:rPr lang="en-US" dirty="0" err="1" smtClean="0"/>
              <a:t>Registro</a:t>
            </a:r>
            <a:r>
              <a:rPr lang="en-US" dirty="0" smtClean="0"/>
              <a:t> De Dados?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 software EV3 </a:t>
            </a:r>
            <a:r>
              <a:rPr lang="en-US" dirty="0" err="1" smtClean="0"/>
              <a:t>providencia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maneira</a:t>
            </a:r>
            <a:r>
              <a:rPr lang="en-US" dirty="0" smtClean="0"/>
              <a:t> simples de </a:t>
            </a:r>
            <a:r>
              <a:rPr lang="en-US" dirty="0" err="1" smtClean="0"/>
              <a:t>gravr</a:t>
            </a:r>
            <a:r>
              <a:rPr lang="en-US" dirty="0" smtClean="0"/>
              <a:t> </a:t>
            </a:r>
            <a:r>
              <a:rPr lang="en-US" dirty="0" err="1" smtClean="0"/>
              <a:t>continuamente</a:t>
            </a:r>
            <a:r>
              <a:rPr lang="en-US" dirty="0" smtClean="0"/>
              <a:t> a </a:t>
            </a:r>
            <a:r>
              <a:rPr lang="en-US" dirty="0" err="1" smtClean="0"/>
              <a:t>leitura</a:t>
            </a:r>
            <a:r>
              <a:rPr lang="en-US" dirty="0" smtClean="0"/>
              <a:t> dos </a:t>
            </a:r>
            <a:r>
              <a:rPr lang="en-US" dirty="0" err="1" smtClean="0"/>
              <a:t>sensores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arquivo</a:t>
            </a:r>
            <a:r>
              <a:rPr lang="en-US" dirty="0" smtClean="0"/>
              <a:t> e </a:t>
            </a:r>
            <a:r>
              <a:rPr lang="en-US" dirty="0" err="1" smtClean="0"/>
              <a:t>traçar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depois</a:t>
            </a:r>
            <a:r>
              <a:rPr lang="en-US" dirty="0" smtClean="0"/>
              <a:t>. </a:t>
            </a:r>
            <a:r>
              <a:rPr lang="en-US" dirty="0" err="1" smtClean="0"/>
              <a:t>Isto</a:t>
            </a:r>
            <a:r>
              <a:rPr lang="en-US" dirty="0" smtClean="0"/>
              <a:t> é </a:t>
            </a:r>
            <a:r>
              <a:rPr lang="en-US" dirty="0" err="1" smtClean="0"/>
              <a:t>chamado</a:t>
            </a:r>
            <a:r>
              <a:rPr lang="en-US" dirty="0"/>
              <a:t> </a:t>
            </a:r>
            <a:r>
              <a:rPr lang="en-US" i="1" dirty="0" err="1" smtClean="0"/>
              <a:t>Registro</a:t>
            </a:r>
            <a:r>
              <a:rPr lang="en-US" i="1" dirty="0" smtClean="0"/>
              <a:t> de Dados.</a:t>
            </a:r>
            <a:endParaRPr lang="en-US" dirty="0" smtClean="0"/>
          </a:p>
          <a:p>
            <a:r>
              <a:rPr lang="en-US" dirty="0" err="1" smtClean="0"/>
              <a:t>Porque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dirty="0" err="1" smtClean="0"/>
              <a:t>Registro</a:t>
            </a:r>
            <a:r>
              <a:rPr lang="en-US" dirty="0" smtClean="0"/>
              <a:t> de Dados:</a:t>
            </a:r>
          </a:p>
          <a:p>
            <a:pPr lvl="1"/>
            <a:r>
              <a:rPr lang="en-US" dirty="0" err="1" smtClean="0"/>
              <a:t>Ótimo</a:t>
            </a:r>
            <a:r>
              <a:rPr lang="en-US" dirty="0" smtClean="0"/>
              <a:t> para </a:t>
            </a:r>
            <a:r>
              <a:rPr lang="en-US" dirty="0" err="1" smtClean="0"/>
              <a:t>experimentos</a:t>
            </a:r>
            <a:r>
              <a:rPr lang="en-US" dirty="0" smtClean="0"/>
              <a:t> </a:t>
            </a:r>
            <a:r>
              <a:rPr lang="en-US" dirty="0" err="1" smtClean="0"/>
              <a:t>científicos</a:t>
            </a:r>
            <a:r>
              <a:rPr lang="en-US" dirty="0" smtClean="0"/>
              <a:t>. </a:t>
            </a:r>
            <a:r>
              <a:rPr lang="en-US" dirty="0" err="1" smtClean="0"/>
              <a:t>Nessa</a:t>
            </a:r>
            <a:r>
              <a:rPr lang="en-US" dirty="0" smtClean="0"/>
              <a:t> </a:t>
            </a:r>
            <a:r>
              <a:rPr lang="en-US" dirty="0" err="1" smtClean="0"/>
              <a:t>lição</a:t>
            </a:r>
            <a:r>
              <a:rPr lang="en-US" dirty="0" smtClean="0"/>
              <a:t>, </a:t>
            </a:r>
            <a:r>
              <a:rPr lang="en-US" dirty="0" err="1" smtClean="0"/>
              <a:t>nós</a:t>
            </a:r>
            <a:r>
              <a:rPr lang="en-US" dirty="0" smtClean="0"/>
              <a:t> </a:t>
            </a:r>
            <a:r>
              <a:rPr lang="en-US" dirty="0" err="1" smtClean="0"/>
              <a:t>mostraremos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registrar </a:t>
            </a:r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de </a:t>
            </a:r>
            <a:r>
              <a:rPr lang="en-US" dirty="0" err="1" smtClean="0"/>
              <a:t>temperatura</a:t>
            </a:r>
            <a:r>
              <a:rPr lang="en-US" dirty="0" smtClean="0"/>
              <a:t> para </a:t>
            </a:r>
            <a:r>
              <a:rPr lang="en-US" dirty="0" err="1" smtClean="0"/>
              <a:t>estes</a:t>
            </a:r>
            <a:r>
              <a:rPr lang="en-US" dirty="0" smtClean="0"/>
              <a:t> </a:t>
            </a:r>
            <a:r>
              <a:rPr lang="en-US" dirty="0" err="1" smtClean="0"/>
              <a:t>experimentos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Ótimo</a:t>
            </a:r>
            <a:r>
              <a:rPr lang="en-US" dirty="0" smtClean="0"/>
              <a:t> para </a:t>
            </a:r>
            <a:r>
              <a:rPr lang="en-US" dirty="0" err="1" smtClean="0"/>
              <a:t>entender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blocos</a:t>
            </a:r>
            <a:r>
              <a:rPr lang="en-US" dirty="0" smtClean="0"/>
              <a:t> </a:t>
            </a:r>
            <a:r>
              <a:rPr lang="en-US" dirty="0" err="1" smtClean="0"/>
              <a:t>programáveis</a:t>
            </a:r>
            <a:r>
              <a:rPr lang="en-US" dirty="0" smtClean="0"/>
              <a:t> do </a:t>
            </a:r>
            <a:r>
              <a:rPr lang="en-US" dirty="0" err="1" smtClean="0"/>
              <a:t>robô</a:t>
            </a:r>
            <a:r>
              <a:rPr lang="en-US" dirty="0" smtClean="0"/>
              <a:t>. Na </a:t>
            </a:r>
            <a:r>
              <a:rPr lang="en-US" dirty="0" err="1" smtClean="0"/>
              <a:t>próxima</a:t>
            </a:r>
            <a:r>
              <a:rPr lang="en-US" dirty="0" smtClean="0"/>
              <a:t> </a:t>
            </a:r>
            <a:r>
              <a:rPr lang="en-US" dirty="0" err="1" smtClean="0"/>
              <a:t>lição</a:t>
            </a:r>
            <a:r>
              <a:rPr lang="en-US" dirty="0" smtClean="0"/>
              <a:t>, </a:t>
            </a:r>
            <a:r>
              <a:rPr lang="en-US" dirty="0" err="1" smtClean="0"/>
              <a:t>nós</a:t>
            </a:r>
            <a:r>
              <a:rPr lang="en-US" dirty="0" smtClean="0"/>
              <a:t> </a:t>
            </a:r>
            <a:r>
              <a:rPr lang="en-US" dirty="0" err="1" smtClean="0"/>
              <a:t>mostraremos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usr</a:t>
            </a:r>
            <a:r>
              <a:rPr lang="en-US" dirty="0" smtClean="0"/>
              <a:t> o </a:t>
            </a:r>
            <a:r>
              <a:rPr lang="en-US" dirty="0" err="1" smtClean="0"/>
              <a:t>registro</a:t>
            </a:r>
            <a:r>
              <a:rPr lang="en-US" dirty="0" smtClean="0"/>
              <a:t> de dados para </a:t>
            </a:r>
            <a:r>
              <a:rPr lang="en-US" dirty="0" err="1" smtClean="0"/>
              <a:t>medir</a:t>
            </a:r>
            <a:r>
              <a:rPr lang="en-US" dirty="0" smtClean="0"/>
              <a:t> as </a:t>
            </a:r>
            <a:r>
              <a:rPr lang="en-US" dirty="0" err="1" smtClean="0"/>
              <a:t>diferenças</a:t>
            </a:r>
            <a:r>
              <a:rPr lang="en-US" dirty="0" smtClean="0"/>
              <a:t> entre as </a:t>
            </a:r>
            <a:r>
              <a:rPr lang="en-US" dirty="0" err="1" smtClean="0"/>
              <a:t>curvas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Ótimo</a:t>
            </a:r>
            <a:r>
              <a:rPr lang="en-US" dirty="0" smtClean="0"/>
              <a:t> para </a:t>
            </a:r>
            <a:r>
              <a:rPr lang="en-US" dirty="0" err="1" smtClean="0"/>
              <a:t>entender</a:t>
            </a:r>
            <a:r>
              <a:rPr lang="en-US" dirty="0" smtClean="0"/>
              <a:t> o </a:t>
            </a:r>
            <a:r>
              <a:rPr lang="en-US" dirty="0" err="1" smtClean="0"/>
              <a:t>comportamento</a:t>
            </a:r>
            <a:r>
              <a:rPr lang="en-US" dirty="0" smtClean="0"/>
              <a:t> do sensor. Na Terceira </a:t>
            </a:r>
            <a:r>
              <a:rPr lang="en-US" dirty="0" err="1" smtClean="0"/>
              <a:t>lição</a:t>
            </a:r>
            <a:r>
              <a:rPr lang="en-US" dirty="0" smtClean="0"/>
              <a:t>, </a:t>
            </a:r>
            <a:r>
              <a:rPr lang="en-US" dirty="0" err="1" smtClean="0"/>
              <a:t>nós</a:t>
            </a:r>
            <a:r>
              <a:rPr lang="en-US" dirty="0" smtClean="0"/>
              <a:t> </a:t>
            </a:r>
            <a:r>
              <a:rPr lang="en-US" dirty="0" err="1" smtClean="0"/>
              <a:t>mostraremos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o </a:t>
            </a:r>
            <a:r>
              <a:rPr lang="en-US" dirty="0" err="1" smtClean="0"/>
              <a:t>registro</a:t>
            </a:r>
            <a:r>
              <a:rPr lang="en-US" dirty="0" smtClean="0"/>
              <a:t> de dados para </a:t>
            </a:r>
            <a:r>
              <a:rPr lang="en-US" dirty="0" err="1" smtClean="0"/>
              <a:t>poder</a:t>
            </a:r>
            <a:r>
              <a:rPr lang="en-US" dirty="0" smtClean="0"/>
              <a:t> </a:t>
            </a:r>
            <a:r>
              <a:rPr lang="en-US" dirty="0" err="1" smtClean="0"/>
              <a:t>entender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detalhes</a:t>
            </a:r>
            <a:r>
              <a:rPr lang="en-US" dirty="0" smtClean="0"/>
              <a:t> dos </a:t>
            </a:r>
            <a:r>
              <a:rPr lang="en-US" dirty="0" err="1" smtClean="0"/>
              <a:t>sensores</a:t>
            </a:r>
            <a:r>
              <a:rPr lang="en-US" dirty="0" smtClean="0"/>
              <a:t>, </a:t>
            </a:r>
            <a:r>
              <a:rPr lang="en-US" dirty="0" err="1" smtClean="0"/>
              <a:t>como</a:t>
            </a:r>
            <a:r>
              <a:rPr lang="en-US" dirty="0" smtClean="0"/>
              <a:t> o </a:t>
            </a:r>
            <a:r>
              <a:rPr lang="en-US" dirty="0" err="1" smtClean="0"/>
              <a:t>giroscópio</a:t>
            </a:r>
            <a:r>
              <a:rPr lang="en-US" dirty="0" smtClean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© 2015 EV3Lessons.com, Last edit 10/25/2015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53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Como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Registra</a:t>
            </a:r>
            <a:r>
              <a:rPr lang="en-US" dirty="0" smtClean="0"/>
              <a:t> Dados No EV3?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0036" y="2537227"/>
            <a:ext cx="6908214" cy="4307294"/>
          </a:xfrm>
        </p:spPr>
        <p:txBody>
          <a:bodyPr>
            <a:normAutofit lnSpcReduction="10000"/>
          </a:bodyPr>
          <a:lstStyle/>
          <a:p>
            <a:pPr marL="917575" lvl="1">
              <a:buFont typeface="+mj-lt"/>
              <a:buAutoNum type="arabicPeriod"/>
            </a:pPr>
            <a:r>
              <a:rPr lang="en-US" dirty="0" err="1" smtClean="0"/>
              <a:t>Registro</a:t>
            </a:r>
            <a:r>
              <a:rPr lang="en-US" dirty="0" smtClean="0"/>
              <a:t> de Dados “</a:t>
            </a:r>
            <a:r>
              <a:rPr lang="en-US" dirty="0" err="1" smtClean="0"/>
              <a:t>Ao</a:t>
            </a:r>
            <a:r>
              <a:rPr lang="en-US" dirty="0" smtClean="0"/>
              <a:t> Vivo”: É </a:t>
            </a:r>
            <a:r>
              <a:rPr lang="en-US" dirty="0" err="1" smtClean="0"/>
              <a:t>quando</a:t>
            </a:r>
            <a:r>
              <a:rPr lang="en-US" dirty="0" smtClean="0"/>
              <a:t> se </a:t>
            </a:r>
            <a:r>
              <a:rPr lang="en-US" dirty="0" err="1" smtClean="0"/>
              <a:t>coleta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tempo real dados </a:t>
            </a:r>
            <a:r>
              <a:rPr lang="en-US" dirty="0" err="1" smtClean="0"/>
              <a:t>diretamente</a:t>
            </a:r>
            <a:r>
              <a:rPr lang="en-US" dirty="0" smtClean="0"/>
              <a:t> no software EV3.</a:t>
            </a:r>
          </a:p>
          <a:p>
            <a:pPr marL="917575" lvl="1">
              <a:buFont typeface="+mj-lt"/>
              <a:buAutoNum type="arabicPeriod"/>
            </a:pPr>
            <a:r>
              <a:rPr lang="en-US" dirty="0" err="1" smtClean="0"/>
              <a:t>Registro</a:t>
            </a:r>
            <a:r>
              <a:rPr lang="en-US" dirty="0" smtClean="0"/>
              <a:t> de Dados </a:t>
            </a:r>
            <a:r>
              <a:rPr lang="en-US" dirty="0" err="1" smtClean="0"/>
              <a:t>Remoto</a:t>
            </a:r>
            <a:r>
              <a:rPr lang="en-US" dirty="0" smtClean="0"/>
              <a:t>: </a:t>
            </a:r>
            <a:r>
              <a:rPr lang="en-US" dirty="0" err="1" smtClean="0"/>
              <a:t>Usa</a:t>
            </a:r>
            <a:r>
              <a:rPr lang="en-US" dirty="0" smtClean="0"/>
              <a:t> um </a:t>
            </a:r>
            <a:r>
              <a:rPr lang="en-US" dirty="0" err="1" smtClean="0"/>
              <a:t>bloco</a:t>
            </a:r>
            <a:r>
              <a:rPr lang="en-US" dirty="0" smtClean="0"/>
              <a:t> para </a:t>
            </a:r>
            <a:r>
              <a:rPr lang="en-US" dirty="0" err="1" smtClean="0"/>
              <a:t>coletar</a:t>
            </a:r>
            <a:r>
              <a:rPr lang="en-US" dirty="0" smtClean="0"/>
              <a:t> dados e </a:t>
            </a:r>
            <a:r>
              <a:rPr lang="en-US" dirty="0" err="1" smtClean="0"/>
              <a:t>transfere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dados para o </a:t>
            </a:r>
            <a:r>
              <a:rPr lang="en-US" dirty="0" err="1" smtClean="0"/>
              <a:t>computador</a:t>
            </a:r>
            <a:r>
              <a:rPr lang="en-US" dirty="0" smtClean="0"/>
              <a:t> para </a:t>
            </a:r>
            <a:r>
              <a:rPr lang="en-US" dirty="0" err="1" smtClean="0"/>
              <a:t>fazer</a:t>
            </a:r>
            <a:r>
              <a:rPr lang="en-US" dirty="0" smtClean="0"/>
              <a:t> </a:t>
            </a:r>
            <a:r>
              <a:rPr lang="en-US" dirty="0" err="1" smtClean="0"/>
              <a:t>análises</a:t>
            </a:r>
            <a:r>
              <a:rPr lang="en-US" dirty="0" smtClean="0"/>
              <a:t>.</a:t>
            </a:r>
          </a:p>
          <a:p>
            <a:pPr marL="917575" lvl="1">
              <a:buFont typeface="+mj-lt"/>
              <a:buAutoNum type="arabicPeriod"/>
            </a:pPr>
            <a:r>
              <a:rPr lang="en-US" dirty="0" err="1" smtClean="0"/>
              <a:t>Registro</a:t>
            </a:r>
            <a:r>
              <a:rPr lang="en-US" dirty="0" smtClean="0"/>
              <a:t> de Dados no </a:t>
            </a:r>
            <a:r>
              <a:rPr lang="en-US" dirty="0" err="1" smtClean="0"/>
              <a:t>Bloco</a:t>
            </a:r>
            <a:r>
              <a:rPr lang="en-US" dirty="0" smtClean="0"/>
              <a:t>:  Execute o </a:t>
            </a:r>
            <a:r>
              <a:rPr lang="en-US" dirty="0" err="1" smtClean="0"/>
              <a:t>experimento</a:t>
            </a:r>
            <a:r>
              <a:rPr lang="en-US" dirty="0" smtClean="0"/>
              <a:t> </a:t>
            </a:r>
            <a:r>
              <a:rPr lang="en-US" dirty="0" err="1" smtClean="0"/>
              <a:t>diretamente</a:t>
            </a:r>
            <a:r>
              <a:rPr lang="en-US" dirty="0" smtClean="0"/>
              <a:t> no </a:t>
            </a:r>
            <a:r>
              <a:rPr lang="en-US" dirty="0" err="1" smtClean="0"/>
              <a:t>bloco</a:t>
            </a:r>
            <a:r>
              <a:rPr lang="en-US" dirty="0" smtClean="0"/>
              <a:t>.</a:t>
            </a:r>
          </a:p>
          <a:p>
            <a:pPr marL="917575" lvl="1">
              <a:buFont typeface="+mj-lt"/>
              <a:buAutoNum type="arabicPeriod"/>
            </a:pPr>
            <a:endParaRPr lang="en-US" dirty="0" smtClean="0"/>
          </a:p>
          <a:p>
            <a:pPr marL="917575" lvl="1">
              <a:buFont typeface="+mj-lt"/>
              <a:buAutoNum type="arabicPeriod"/>
            </a:pPr>
            <a:r>
              <a:rPr lang="en-US" dirty="0" err="1" smtClean="0"/>
              <a:t>Autônomo</a:t>
            </a:r>
            <a:r>
              <a:rPr lang="en-US" dirty="0" smtClean="0"/>
              <a:t>. </a:t>
            </a:r>
            <a:r>
              <a:rPr lang="en-US" dirty="0" err="1" smtClean="0"/>
              <a:t>Colecte</a:t>
            </a:r>
            <a:r>
              <a:rPr lang="en-US" dirty="0" smtClean="0"/>
              <a:t> </a:t>
            </a:r>
            <a:r>
              <a:rPr lang="en-US" dirty="0" err="1"/>
              <a:t>o</a:t>
            </a:r>
            <a:r>
              <a:rPr lang="en-US" dirty="0" err="1" smtClean="0"/>
              <a:t>s</a:t>
            </a:r>
            <a:r>
              <a:rPr lang="en-US" dirty="0" smtClean="0"/>
              <a:t> dados com o </a:t>
            </a:r>
            <a:r>
              <a:rPr lang="en-US" dirty="0" err="1" smtClean="0"/>
              <a:t>bloco</a:t>
            </a:r>
            <a:r>
              <a:rPr lang="en-US" dirty="0" smtClean="0"/>
              <a:t> de </a:t>
            </a:r>
            <a:r>
              <a:rPr lang="en-US" dirty="0" err="1" smtClean="0"/>
              <a:t>Registro</a:t>
            </a:r>
            <a:r>
              <a:rPr lang="en-US" dirty="0" smtClean="0"/>
              <a:t> de Dados. </a:t>
            </a:r>
            <a:r>
              <a:rPr lang="en-US" dirty="0" err="1" smtClean="0"/>
              <a:t>Os</a:t>
            </a:r>
            <a:r>
              <a:rPr lang="en-US" dirty="0" smtClean="0"/>
              <a:t> dados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guardados</a:t>
            </a:r>
            <a:r>
              <a:rPr lang="en-US" dirty="0" smtClean="0"/>
              <a:t> no </a:t>
            </a:r>
            <a:r>
              <a:rPr lang="en-US" dirty="0" err="1" smtClean="0"/>
              <a:t>bloco</a:t>
            </a:r>
            <a:r>
              <a:rPr lang="en-US" dirty="0" smtClean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7314" y="2591192"/>
            <a:ext cx="1590818" cy="21678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Lição</a:t>
            </a:r>
            <a:r>
              <a:rPr lang="en-US" dirty="0" smtClean="0"/>
              <a:t> 1: </a:t>
            </a:r>
            <a:r>
              <a:rPr lang="en-US" dirty="0" err="1" smtClean="0"/>
              <a:t>Experimento</a:t>
            </a:r>
            <a:r>
              <a:rPr lang="en-US" dirty="0" smtClean="0"/>
              <a:t> com Sensor de </a:t>
            </a:r>
            <a:r>
              <a:rPr lang="en-US" dirty="0" err="1" smtClean="0"/>
              <a:t>Temperatura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7314" y="5282448"/>
            <a:ext cx="1590818" cy="1121835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Lição</a:t>
            </a:r>
            <a:r>
              <a:rPr lang="en-US" dirty="0" smtClean="0"/>
              <a:t> 2: </a:t>
            </a:r>
            <a:r>
              <a:rPr lang="en-US" dirty="0" err="1" smtClean="0"/>
              <a:t>Diferenças</a:t>
            </a:r>
            <a:r>
              <a:rPr lang="en-US" dirty="0" smtClean="0"/>
              <a:t> entre </a:t>
            </a:r>
            <a:r>
              <a:rPr lang="en-US" dirty="0" err="1" smtClean="0"/>
              <a:t>curvas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5266" y="1860011"/>
            <a:ext cx="8729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Há</a:t>
            </a:r>
            <a:r>
              <a:rPr lang="en-US" dirty="0" smtClean="0"/>
              <a:t> 4 </a:t>
            </a:r>
            <a:r>
              <a:rPr lang="en-US" dirty="0" err="1" smtClean="0"/>
              <a:t>maneiras</a:t>
            </a:r>
            <a:r>
              <a:rPr lang="en-US" dirty="0" smtClean="0"/>
              <a:t> para registrar dados </a:t>
            </a:r>
            <a:r>
              <a:rPr lang="en-US" dirty="0" err="1" smtClean="0"/>
              <a:t>usando</a:t>
            </a:r>
            <a:r>
              <a:rPr lang="en-US" dirty="0" smtClean="0"/>
              <a:t> o EV3 MINDSTORMS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10/25/2015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6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Registro</a:t>
            </a:r>
            <a:r>
              <a:rPr lang="en-US" dirty="0" smtClean="0"/>
              <a:t> De Dados “</a:t>
            </a:r>
            <a:r>
              <a:rPr lang="en-US" dirty="0" err="1" smtClean="0"/>
              <a:t>Ao</a:t>
            </a:r>
            <a:r>
              <a:rPr lang="en-US" dirty="0" smtClean="0"/>
              <a:t> Vivo”.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Desafio</a:t>
            </a:r>
            <a:r>
              <a:rPr lang="en-US" dirty="0" smtClean="0"/>
              <a:t>: </a:t>
            </a:r>
            <a:r>
              <a:rPr lang="en-US" dirty="0" err="1" smtClean="0"/>
              <a:t>Nós</a:t>
            </a:r>
            <a:r>
              <a:rPr lang="en-US" dirty="0" smtClean="0"/>
              <a:t> </a:t>
            </a:r>
            <a:r>
              <a:rPr lang="en-US" dirty="0" err="1" smtClean="0"/>
              <a:t>usaremos</a:t>
            </a:r>
            <a:r>
              <a:rPr lang="en-US" dirty="0" smtClean="0"/>
              <a:t> um sensor de </a:t>
            </a:r>
            <a:r>
              <a:rPr lang="en-US" dirty="0" err="1" smtClean="0"/>
              <a:t>temperatura</a:t>
            </a:r>
            <a:r>
              <a:rPr lang="en-US" dirty="0" smtClean="0"/>
              <a:t> para </a:t>
            </a:r>
            <a:r>
              <a:rPr lang="en-US" dirty="0" err="1" smtClean="0"/>
              <a:t>captar</a:t>
            </a:r>
            <a:r>
              <a:rPr lang="en-US" dirty="0" smtClean="0"/>
              <a:t> a </a:t>
            </a:r>
            <a:r>
              <a:rPr lang="en-US" dirty="0" err="1" smtClean="0"/>
              <a:t>mudança</a:t>
            </a:r>
            <a:r>
              <a:rPr lang="en-US" dirty="0" smtClean="0"/>
              <a:t> de </a:t>
            </a:r>
            <a:r>
              <a:rPr lang="en-US" dirty="0" err="1" smtClean="0"/>
              <a:t>temperatura</a:t>
            </a:r>
            <a:r>
              <a:rPr lang="en-US" dirty="0" smtClean="0"/>
              <a:t> do tempo.</a:t>
            </a:r>
          </a:p>
          <a:p>
            <a:r>
              <a:rPr lang="en-US" dirty="0" err="1" smtClean="0"/>
              <a:t>Faça</a:t>
            </a:r>
            <a:r>
              <a:rPr lang="en-US" dirty="0" smtClean="0"/>
              <a:t>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próprio</a:t>
            </a:r>
            <a:r>
              <a:rPr lang="en-US" dirty="0" smtClean="0"/>
              <a:t> </a:t>
            </a:r>
            <a:r>
              <a:rPr lang="en-US" dirty="0" err="1" smtClean="0"/>
              <a:t>experimento</a:t>
            </a:r>
            <a:r>
              <a:rPr lang="en-US" dirty="0" smtClean="0"/>
              <a:t>. 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exemplo</a:t>
            </a:r>
            <a:r>
              <a:rPr lang="en-US" dirty="0" smtClean="0"/>
              <a:t>,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tentar</a:t>
            </a:r>
            <a:r>
              <a:rPr lang="en-US" dirty="0" smtClean="0"/>
              <a:t> </a:t>
            </a:r>
            <a:r>
              <a:rPr lang="en-US" dirty="0" err="1" smtClean="0"/>
              <a:t>colocar</a:t>
            </a:r>
            <a:r>
              <a:rPr lang="en-US" dirty="0" smtClean="0"/>
              <a:t> o sensor de </a:t>
            </a:r>
            <a:r>
              <a:rPr lang="en-US" dirty="0" err="1" smtClean="0"/>
              <a:t>temperatura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temperatura</a:t>
            </a:r>
            <a:r>
              <a:rPr lang="en-US" dirty="0" smtClean="0"/>
              <a:t> </a:t>
            </a:r>
            <a:r>
              <a:rPr lang="en-US" dirty="0" err="1" smtClean="0"/>
              <a:t>ambiente</a:t>
            </a:r>
            <a:r>
              <a:rPr lang="en-US" dirty="0" smtClean="0"/>
              <a:t>, </a:t>
            </a:r>
            <a:r>
              <a:rPr lang="en-US" dirty="0" err="1" smtClean="0"/>
              <a:t>então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água</a:t>
            </a:r>
            <a:r>
              <a:rPr lang="en-US" dirty="0" smtClean="0"/>
              <a:t> </a:t>
            </a:r>
            <a:r>
              <a:rPr lang="en-US" dirty="0" err="1" smtClean="0"/>
              <a:t>fervente</a:t>
            </a:r>
            <a:r>
              <a:rPr lang="en-US" dirty="0" smtClean="0"/>
              <a:t> e </a:t>
            </a:r>
            <a:r>
              <a:rPr lang="en-US" dirty="0" err="1" smtClean="0"/>
              <a:t>depois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lugar</a:t>
            </a:r>
            <a:r>
              <a:rPr lang="en-US" dirty="0" smtClean="0"/>
              <a:t> </a:t>
            </a:r>
            <a:r>
              <a:rPr lang="en-US" dirty="0" err="1" smtClean="0"/>
              <a:t>frio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10/25/2015</a:t>
            </a:r>
            <a:endParaRPr lang="en-US"/>
          </a:p>
        </p:txBody>
      </p:sp>
      <p:pic>
        <p:nvPicPr>
          <p:cNvPr id="6" name="Picture 5" descr="imgres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715" y="5599767"/>
            <a:ext cx="1783932" cy="94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1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Registro</a:t>
            </a:r>
            <a:r>
              <a:rPr lang="en-US" dirty="0" smtClean="0"/>
              <a:t> De Dados “</a:t>
            </a:r>
            <a:r>
              <a:rPr lang="en-US" dirty="0" err="1" smtClean="0"/>
              <a:t>Ao</a:t>
            </a:r>
            <a:r>
              <a:rPr lang="en-US" dirty="0" smtClean="0"/>
              <a:t> Vivo” (Sensor De </a:t>
            </a:r>
            <a:r>
              <a:rPr lang="en-US" dirty="0" err="1" smtClean="0"/>
              <a:t>Temperatura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4163" y="2086429"/>
            <a:ext cx="28908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PASSO 1:</a:t>
            </a:r>
          </a:p>
          <a:p>
            <a:r>
              <a:rPr lang="en-US" dirty="0" err="1" smtClean="0"/>
              <a:t>Inicie</a:t>
            </a:r>
            <a:r>
              <a:rPr lang="en-US" dirty="0" smtClean="0"/>
              <a:t> um novo </a:t>
            </a:r>
            <a:r>
              <a:rPr lang="en-US" dirty="0" err="1" smtClean="0"/>
              <a:t>experimento</a:t>
            </a:r>
            <a:r>
              <a:rPr lang="en-US" dirty="0" smtClean="0"/>
              <a:t> </a:t>
            </a:r>
            <a:r>
              <a:rPr lang="en-US" dirty="0" err="1" smtClean="0"/>
              <a:t>num</a:t>
            </a:r>
            <a:r>
              <a:rPr lang="en-US" dirty="0" smtClean="0"/>
              <a:t>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já</a:t>
            </a:r>
            <a:r>
              <a:rPr lang="en-US" dirty="0" smtClean="0"/>
              <a:t> </a:t>
            </a:r>
            <a:r>
              <a:rPr lang="en-US" dirty="0" err="1" smtClean="0"/>
              <a:t>existente</a:t>
            </a:r>
            <a:r>
              <a:rPr lang="en-US" dirty="0" smtClean="0"/>
              <a:t>.</a:t>
            </a:r>
            <a:endParaRPr lang="en-US" dirty="0"/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6957" y="3866978"/>
            <a:ext cx="28908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PASSO 2:</a:t>
            </a:r>
          </a:p>
          <a:p>
            <a:r>
              <a:rPr lang="en-US" dirty="0" err="1" smtClean="0"/>
              <a:t>Desligue</a:t>
            </a:r>
            <a:r>
              <a:rPr lang="en-US" dirty="0" smtClean="0"/>
              <a:t> o </a:t>
            </a:r>
            <a:r>
              <a:rPr lang="en-US" dirty="0" err="1" smtClean="0"/>
              <a:t>modo</a:t>
            </a:r>
            <a:r>
              <a:rPr lang="en-US" dirty="0" smtClean="0"/>
              <a:t> </a:t>
            </a:r>
            <a:r>
              <a:rPr lang="en-US" dirty="0" err="1" smtClean="0"/>
              <a:t>osciloscópio</a:t>
            </a:r>
            <a:r>
              <a:rPr lang="en-US" dirty="0" smtClean="0"/>
              <a:t>.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endParaRPr lang="en-US" dirty="0"/>
          </a:p>
        </p:txBody>
      </p:sp>
      <p:pic>
        <p:nvPicPr>
          <p:cNvPr id="10" name="Picture 9" descr="Screen Shot 2015-10-25 at 4.54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748" y="4107543"/>
            <a:ext cx="5397500" cy="7493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84164" y="5285826"/>
            <a:ext cx="2454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PASSO 3: </a:t>
            </a:r>
            <a:r>
              <a:rPr lang="en-US" dirty="0" err="1" smtClean="0"/>
              <a:t>Escolha</a:t>
            </a:r>
            <a:r>
              <a:rPr lang="en-US" dirty="0" smtClean="0"/>
              <a:t>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duração</a:t>
            </a:r>
            <a:r>
              <a:rPr lang="en-US" dirty="0" smtClean="0"/>
              <a:t>, taxa de </a:t>
            </a:r>
            <a:r>
              <a:rPr lang="en-US" dirty="0" err="1" smtClean="0"/>
              <a:t>amostragem</a:t>
            </a:r>
            <a:r>
              <a:rPr lang="en-US" dirty="0" smtClean="0"/>
              <a:t>, sensor e </a:t>
            </a:r>
            <a:r>
              <a:rPr lang="en-US" dirty="0" err="1" smtClean="0"/>
              <a:t>unidade</a:t>
            </a:r>
            <a:r>
              <a:rPr lang="en-US" dirty="0" smtClean="0"/>
              <a:t> de </a:t>
            </a:r>
            <a:r>
              <a:rPr lang="en-US" dirty="0" err="1" smtClean="0"/>
              <a:t>medida</a:t>
            </a:r>
            <a:r>
              <a:rPr lang="en-US" dirty="0" smtClean="0"/>
              <a:t>.</a:t>
            </a:r>
          </a:p>
        </p:txBody>
      </p:sp>
      <p:sp>
        <p:nvSpPr>
          <p:cNvPr id="21" name="Frame 20"/>
          <p:cNvSpPr/>
          <p:nvPr/>
        </p:nvSpPr>
        <p:spPr>
          <a:xfrm>
            <a:off x="3380406" y="4092637"/>
            <a:ext cx="521136" cy="578616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10/25/2015</a:t>
            </a:r>
            <a:endParaRPr lang="en-US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806" y="5381893"/>
            <a:ext cx="6198274" cy="104319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0" y="1806121"/>
            <a:ext cx="2570101" cy="1122855"/>
          </a:xfrm>
          <a:prstGeom prst="rect">
            <a:avLst/>
          </a:prstGeom>
        </p:spPr>
      </p:pic>
      <p:sp>
        <p:nvSpPr>
          <p:cNvPr id="13" name="Quadro 12"/>
          <p:cNvSpPr/>
          <p:nvPr/>
        </p:nvSpPr>
        <p:spPr>
          <a:xfrm>
            <a:off x="4458555" y="2234270"/>
            <a:ext cx="1216458" cy="243726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472" y="1780617"/>
            <a:ext cx="2175987" cy="2086361"/>
          </a:xfrm>
          <a:prstGeom prst="rect">
            <a:avLst/>
          </a:prstGeom>
        </p:spPr>
      </p:pic>
      <p:sp>
        <p:nvSpPr>
          <p:cNvPr id="22" name="Quadro 21"/>
          <p:cNvSpPr/>
          <p:nvPr/>
        </p:nvSpPr>
        <p:spPr>
          <a:xfrm>
            <a:off x="6130471" y="2245685"/>
            <a:ext cx="2175987" cy="243726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74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dirty="0" err="1"/>
              <a:t>Registro</a:t>
            </a:r>
            <a:r>
              <a:rPr lang="en-US" sz="3800" dirty="0"/>
              <a:t> De Dados “</a:t>
            </a:r>
            <a:r>
              <a:rPr lang="en-US" sz="3800" dirty="0" err="1"/>
              <a:t>Ao</a:t>
            </a:r>
            <a:r>
              <a:rPr lang="en-US" sz="3800" dirty="0"/>
              <a:t> Vivo” (Sensor De </a:t>
            </a:r>
            <a:r>
              <a:rPr lang="en-US" sz="3800" dirty="0" err="1"/>
              <a:t>Temperatura</a:t>
            </a:r>
            <a:r>
              <a:rPr lang="en-US" sz="3800" dirty="0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6958" y="1897127"/>
            <a:ext cx="25807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PASSO 4:</a:t>
            </a:r>
          </a:p>
          <a:p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sensores</a:t>
            </a:r>
            <a:r>
              <a:rPr lang="en-US" dirty="0" smtClean="0"/>
              <a:t> </a:t>
            </a:r>
            <a:r>
              <a:rPr lang="en-US" dirty="0" err="1" smtClean="0"/>
              <a:t>conectados</a:t>
            </a:r>
            <a:r>
              <a:rPr lang="en-US" dirty="0" smtClean="0"/>
              <a:t> no EV3 </a:t>
            </a:r>
            <a:r>
              <a:rPr lang="en-US" dirty="0" err="1" smtClean="0"/>
              <a:t>serão</a:t>
            </a:r>
            <a:r>
              <a:rPr lang="en-US" dirty="0" smtClean="0"/>
              <a:t> </a:t>
            </a:r>
            <a:r>
              <a:rPr lang="en-US" dirty="0" err="1" smtClean="0"/>
              <a:t>automaticamente</a:t>
            </a:r>
            <a:r>
              <a:rPr lang="en-US" dirty="0" smtClean="0"/>
              <a:t> </a:t>
            </a:r>
            <a:r>
              <a:rPr lang="en-US" dirty="0" err="1" smtClean="0"/>
              <a:t>adicionados</a:t>
            </a:r>
            <a:r>
              <a:rPr lang="en-US" dirty="0" smtClean="0"/>
              <a:t>. Se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quiser</a:t>
            </a:r>
            <a:r>
              <a:rPr lang="en-US" dirty="0" smtClean="0"/>
              <a:t> </a:t>
            </a:r>
            <a:r>
              <a:rPr lang="en-US" dirty="0" err="1" smtClean="0"/>
              <a:t>coletar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dados de um sensor </a:t>
            </a:r>
            <a:r>
              <a:rPr lang="en-US" dirty="0" err="1" smtClean="0"/>
              <a:t>em</a:t>
            </a:r>
            <a:r>
              <a:rPr lang="en-US" dirty="0" smtClean="0"/>
              <a:t> particular,  </a:t>
            </a:r>
            <a:r>
              <a:rPr lang="en-US" dirty="0" err="1" smtClean="0"/>
              <a:t>pressione</a:t>
            </a:r>
            <a:r>
              <a:rPr lang="en-US" dirty="0" smtClean="0"/>
              <a:t> o </a:t>
            </a:r>
            <a:r>
              <a:rPr lang="en-US" dirty="0" err="1" smtClean="0"/>
              <a:t>botão</a:t>
            </a:r>
            <a:r>
              <a:rPr lang="en-US" dirty="0" smtClean="0"/>
              <a:t> “X”.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6957" y="4981809"/>
            <a:ext cx="28908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PASSO 6: </a:t>
            </a:r>
            <a:r>
              <a:rPr lang="en-US" dirty="0" err="1" smtClean="0"/>
              <a:t>Coloque</a:t>
            </a:r>
            <a:r>
              <a:rPr lang="en-US" dirty="0" smtClean="0"/>
              <a:t> o sensor de temperature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líquido</a:t>
            </a:r>
            <a:r>
              <a:rPr lang="en-US" dirty="0" smtClean="0"/>
              <a:t> </a:t>
            </a:r>
            <a:r>
              <a:rPr lang="en-US" dirty="0" err="1" smtClean="0"/>
              <a:t>quente</a:t>
            </a:r>
            <a:r>
              <a:rPr lang="en-US" dirty="0" smtClean="0"/>
              <a:t>/</a:t>
            </a:r>
            <a:r>
              <a:rPr lang="en-US" dirty="0" err="1" smtClean="0"/>
              <a:t>frio</a:t>
            </a:r>
            <a:r>
              <a:rPr lang="en-US" dirty="0" smtClean="0"/>
              <a:t> e </a:t>
            </a:r>
            <a:r>
              <a:rPr lang="en-US" dirty="0" err="1" smtClean="0"/>
              <a:t>veja</a:t>
            </a:r>
            <a:r>
              <a:rPr lang="en-US" dirty="0" smtClean="0"/>
              <a:t> o </a:t>
            </a:r>
            <a:r>
              <a:rPr lang="en-US" dirty="0" err="1" smtClean="0"/>
              <a:t>gráfico</a:t>
            </a:r>
            <a:r>
              <a:rPr lang="en-US" dirty="0" smtClean="0"/>
              <a:t> (</a:t>
            </a:r>
            <a:r>
              <a:rPr lang="en-US" dirty="0" err="1" smtClean="0"/>
              <a:t>veja</a:t>
            </a:r>
            <a:r>
              <a:rPr lang="en-US" dirty="0" smtClean="0"/>
              <a:t> o </a:t>
            </a:r>
            <a:r>
              <a:rPr lang="en-US" dirty="0" err="1" smtClean="0"/>
              <a:t>próximo</a:t>
            </a:r>
            <a:r>
              <a:rPr lang="en-US" dirty="0" smtClean="0"/>
              <a:t> slide).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6957" y="4525951"/>
            <a:ext cx="2890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PASSO 5: </a:t>
            </a:r>
            <a:r>
              <a:rPr lang="en-US" dirty="0" err="1" smtClean="0"/>
              <a:t>Baixe</a:t>
            </a:r>
            <a:r>
              <a:rPr lang="en-US" dirty="0" smtClean="0"/>
              <a:t> e execute!</a:t>
            </a:r>
          </a:p>
          <a:p>
            <a:pPr marL="342900" indent="-342900">
              <a:buAutoNum type="arabicParenR"/>
            </a:pP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10/25/2015</a:t>
            </a:r>
            <a:endParaRPr lang="en-US"/>
          </a:p>
        </p:txBody>
      </p:sp>
      <p:pic>
        <p:nvPicPr>
          <p:cNvPr id="12" name="Picture 11" descr="imgres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186" y="5599767"/>
            <a:ext cx="1783932" cy="94988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706" y="2051059"/>
            <a:ext cx="6020544" cy="843476"/>
          </a:xfrm>
          <a:prstGeom prst="rect">
            <a:avLst/>
          </a:prstGeom>
        </p:spPr>
      </p:pic>
      <p:sp>
        <p:nvSpPr>
          <p:cNvPr id="7" name="Quadro 6"/>
          <p:cNvSpPr/>
          <p:nvPr/>
        </p:nvSpPr>
        <p:spPr>
          <a:xfrm rot="5400000">
            <a:off x="8460362" y="2246014"/>
            <a:ext cx="397888" cy="347729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726" y="3929949"/>
            <a:ext cx="4597400" cy="1394105"/>
          </a:xfrm>
          <a:prstGeom prst="rect">
            <a:avLst/>
          </a:prstGeom>
        </p:spPr>
      </p:pic>
      <p:sp>
        <p:nvSpPr>
          <p:cNvPr id="9" name="Quadro 8"/>
          <p:cNvSpPr/>
          <p:nvPr/>
        </p:nvSpPr>
        <p:spPr>
          <a:xfrm>
            <a:off x="8165206" y="4482450"/>
            <a:ext cx="453920" cy="455858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73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experiment.JP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86"/>
          <a:stretch/>
        </p:blipFill>
        <p:spPr>
          <a:xfrm>
            <a:off x="423364" y="1806316"/>
            <a:ext cx="6645516" cy="47278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Resultados</a:t>
            </a:r>
            <a:r>
              <a:rPr lang="en-US" dirty="0" smtClean="0"/>
              <a:t>/</a:t>
            </a:r>
            <a:r>
              <a:rPr lang="en-US" dirty="0" err="1" smtClean="0"/>
              <a:t>Solução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22989" y="4338771"/>
            <a:ext cx="2089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Temperatura</a:t>
            </a:r>
            <a:r>
              <a:rPr lang="en-US" dirty="0" smtClean="0"/>
              <a:t> </a:t>
            </a:r>
            <a:r>
              <a:rPr lang="en-US" dirty="0" err="1" smtClean="0"/>
              <a:t>ambiente</a:t>
            </a:r>
            <a:r>
              <a:rPr lang="en-US" dirty="0" smtClean="0"/>
              <a:t> e </a:t>
            </a:r>
            <a:r>
              <a:rPr lang="en-US" dirty="0" err="1" smtClean="0"/>
              <a:t>depois</a:t>
            </a:r>
            <a:r>
              <a:rPr lang="en-US" dirty="0" smtClean="0"/>
              <a:t> </a:t>
            </a:r>
            <a:r>
              <a:rPr lang="en-US" dirty="0" err="1" smtClean="0"/>
              <a:t>colocado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/>
              <a:t>á</a:t>
            </a:r>
            <a:r>
              <a:rPr lang="en-US" dirty="0" err="1" smtClean="0"/>
              <a:t>gua</a:t>
            </a:r>
            <a:r>
              <a:rPr lang="en-US" dirty="0" smtClean="0"/>
              <a:t> </a:t>
            </a:r>
            <a:r>
              <a:rPr lang="en-US" dirty="0" err="1" smtClean="0"/>
              <a:t>fervente</a:t>
            </a:r>
            <a:r>
              <a:rPr lang="en-US" dirty="0" smtClean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77954" y="2885023"/>
            <a:ext cx="1872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</a:t>
            </a:r>
            <a:r>
              <a:rPr lang="en-US" dirty="0" err="1" smtClean="0"/>
              <a:t>Aumento</a:t>
            </a:r>
            <a:r>
              <a:rPr lang="en-US" dirty="0" smtClean="0"/>
              <a:t> da </a:t>
            </a:r>
            <a:r>
              <a:rPr lang="en-US" dirty="0" err="1" smtClean="0"/>
              <a:t>temperatura</a:t>
            </a:r>
            <a:r>
              <a:rPr lang="en-US" dirty="0" smtClean="0"/>
              <a:t>.</a:t>
            </a:r>
          </a:p>
          <a:p>
            <a:pPr marL="342900" indent="-342900">
              <a:buAutoNum type="arabicParenR"/>
            </a:pP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457936" y="2432050"/>
            <a:ext cx="16036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</a:t>
            </a:r>
            <a:r>
              <a:rPr lang="en-US" dirty="0" err="1" smtClean="0"/>
              <a:t>Removido</a:t>
            </a:r>
            <a:r>
              <a:rPr lang="en-US" dirty="0" smtClean="0"/>
              <a:t> da </a:t>
            </a:r>
            <a:r>
              <a:rPr lang="en-US" dirty="0" err="1" smtClean="0"/>
              <a:t>água</a:t>
            </a:r>
            <a:r>
              <a:rPr lang="en-US" dirty="0"/>
              <a:t> </a:t>
            </a:r>
            <a:r>
              <a:rPr lang="en-US" dirty="0" smtClean="0"/>
              <a:t>e </a:t>
            </a:r>
            <a:r>
              <a:rPr lang="en-US" dirty="0" err="1" smtClean="0"/>
              <a:t>colocado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lugar</a:t>
            </a:r>
            <a:r>
              <a:rPr lang="en-US" dirty="0" smtClean="0"/>
              <a:t> </a:t>
            </a:r>
            <a:r>
              <a:rPr lang="en-US" dirty="0" err="1" smtClean="0"/>
              <a:t>frio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53755" y="2155051"/>
            <a:ext cx="12059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Um </a:t>
            </a:r>
            <a:r>
              <a:rPr lang="en-US" dirty="0" err="1" smtClean="0"/>
              <a:t>gráfico</a:t>
            </a:r>
            <a:r>
              <a:rPr lang="en-US" dirty="0" smtClean="0"/>
              <a:t> similar </a:t>
            </a:r>
            <a:r>
              <a:rPr lang="en-US" dirty="0" err="1" smtClean="0"/>
              <a:t>aparecerá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tela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10/25/2015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8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Outras</a:t>
            </a:r>
            <a:r>
              <a:rPr lang="en-US" dirty="0" smtClean="0"/>
              <a:t> </a:t>
            </a:r>
            <a:r>
              <a:rPr lang="en-US" dirty="0" err="1" smtClean="0"/>
              <a:t>Maneiras</a:t>
            </a:r>
            <a:r>
              <a:rPr lang="en-US" dirty="0" smtClean="0"/>
              <a:t> De </a:t>
            </a:r>
            <a:r>
              <a:rPr lang="en-US" dirty="0" err="1" smtClean="0"/>
              <a:t>Coletar</a:t>
            </a:r>
            <a:r>
              <a:rPr lang="en-US" dirty="0" smtClean="0"/>
              <a:t> Dados.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Agora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nós</a:t>
            </a:r>
            <a:r>
              <a:rPr lang="en-US" dirty="0" smtClean="0"/>
              <a:t> </a:t>
            </a:r>
            <a:r>
              <a:rPr lang="en-US" dirty="0" err="1" smtClean="0"/>
              <a:t>tentamos</a:t>
            </a:r>
            <a:r>
              <a:rPr lang="en-US" dirty="0" smtClean="0"/>
              <a:t> o </a:t>
            </a:r>
            <a:r>
              <a:rPr lang="en-US" dirty="0" err="1" smtClean="0"/>
              <a:t>Registro</a:t>
            </a:r>
            <a:r>
              <a:rPr lang="en-US" dirty="0" smtClean="0"/>
              <a:t> de Dados “</a:t>
            </a:r>
            <a:r>
              <a:rPr lang="en-US" dirty="0" err="1" smtClean="0"/>
              <a:t>Ao</a:t>
            </a:r>
            <a:r>
              <a:rPr lang="en-US" dirty="0" smtClean="0"/>
              <a:t> Vivo”, </a:t>
            </a:r>
            <a:r>
              <a:rPr lang="en-US" dirty="0" err="1" smtClean="0"/>
              <a:t>vamos</a:t>
            </a:r>
            <a:r>
              <a:rPr lang="en-US" dirty="0" smtClean="0"/>
              <a:t> </a:t>
            </a:r>
            <a:r>
              <a:rPr lang="en-US" dirty="0" err="1" smtClean="0"/>
              <a:t>mostrar</a:t>
            </a:r>
            <a:r>
              <a:rPr lang="en-US" dirty="0" smtClean="0"/>
              <a:t> </a:t>
            </a:r>
            <a:r>
              <a:rPr lang="en-US" dirty="0" err="1" smtClean="0"/>
              <a:t>outras</a:t>
            </a:r>
            <a:r>
              <a:rPr lang="en-US" dirty="0" smtClean="0"/>
              <a:t> </a:t>
            </a:r>
            <a:r>
              <a:rPr lang="en-US" dirty="0" err="1" smtClean="0"/>
              <a:t>duas</a:t>
            </a:r>
            <a:r>
              <a:rPr lang="en-US" dirty="0" smtClean="0"/>
              <a:t> </a:t>
            </a:r>
            <a:r>
              <a:rPr lang="en-US" dirty="0" err="1" smtClean="0"/>
              <a:t>maneiras</a:t>
            </a:r>
            <a:r>
              <a:rPr lang="en-US" dirty="0" smtClean="0"/>
              <a:t> de se </a:t>
            </a:r>
            <a:r>
              <a:rPr lang="en-US" dirty="0" err="1" smtClean="0"/>
              <a:t>coletar</a:t>
            </a:r>
            <a:r>
              <a:rPr lang="en-US" dirty="0" smtClean="0"/>
              <a:t> dados </a:t>
            </a:r>
            <a:r>
              <a:rPr lang="en-US" dirty="0" err="1" smtClean="0"/>
              <a:t>quando</a:t>
            </a:r>
            <a:r>
              <a:rPr lang="en-US" dirty="0" smtClean="0"/>
              <a:t> o </a:t>
            </a:r>
            <a:r>
              <a:rPr lang="en-US" dirty="0" err="1" smtClean="0"/>
              <a:t>computador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perto</a:t>
            </a:r>
            <a:r>
              <a:rPr lang="en-US" dirty="0" smtClean="0"/>
              <a:t>. 	</a:t>
            </a:r>
          </a:p>
          <a:p>
            <a:pPr lvl="1"/>
            <a:r>
              <a:rPr lang="en-US" dirty="0" err="1" smtClean="0"/>
              <a:t>Registro</a:t>
            </a:r>
            <a:r>
              <a:rPr lang="en-US" dirty="0" smtClean="0"/>
              <a:t> de Dados </a:t>
            </a:r>
            <a:r>
              <a:rPr lang="en-US" dirty="0" err="1" smtClean="0"/>
              <a:t>Remoto</a:t>
            </a:r>
            <a:r>
              <a:rPr lang="en-US" dirty="0" smtClean="0"/>
              <a:t>: Use o </a:t>
            </a:r>
            <a:r>
              <a:rPr lang="en-US" dirty="0" err="1" smtClean="0"/>
              <a:t>bloco</a:t>
            </a:r>
            <a:r>
              <a:rPr lang="en-US" dirty="0" smtClean="0"/>
              <a:t> para </a:t>
            </a:r>
            <a:r>
              <a:rPr lang="en-US" dirty="0" err="1" smtClean="0"/>
              <a:t>coletar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dados, e </a:t>
            </a:r>
            <a:r>
              <a:rPr lang="en-US" dirty="0" err="1" smtClean="0"/>
              <a:t>depois</a:t>
            </a:r>
            <a:r>
              <a:rPr lang="en-US" dirty="0" smtClean="0"/>
              <a:t> </a:t>
            </a:r>
            <a:r>
              <a:rPr lang="en-US" dirty="0" err="1" smtClean="0"/>
              <a:t>transfira</a:t>
            </a:r>
            <a:r>
              <a:rPr lang="en-US" dirty="0" smtClean="0"/>
              <a:t> para o </a:t>
            </a:r>
            <a:r>
              <a:rPr lang="en-US" dirty="0" err="1" smtClean="0"/>
              <a:t>computador</a:t>
            </a:r>
            <a:r>
              <a:rPr lang="en-US" dirty="0" smtClean="0"/>
              <a:t> para </a:t>
            </a:r>
            <a:r>
              <a:rPr lang="en-US" dirty="0" err="1" smtClean="0"/>
              <a:t>fazer</a:t>
            </a:r>
            <a:r>
              <a:rPr lang="en-US" dirty="0" smtClean="0"/>
              <a:t> </a:t>
            </a:r>
            <a:r>
              <a:rPr lang="en-US" dirty="0" err="1" smtClean="0"/>
              <a:t>análises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Registro</a:t>
            </a:r>
            <a:r>
              <a:rPr lang="en-US" dirty="0" smtClean="0"/>
              <a:t> de Dados no </a:t>
            </a:r>
            <a:r>
              <a:rPr lang="en-US" dirty="0" err="1" smtClean="0"/>
              <a:t>Bloco</a:t>
            </a:r>
            <a:r>
              <a:rPr lang="en-US" dirty="0" smtClean="0"/>
              <a:t>: Execute o experiment </a:t>
            </a:r>
            <a:r>
              <a:rPr lang="en-US" dirty="0" err="1" smtClean="0"/>
              <a:t>diretamente</a:t>
            </a:r>
            <a:r>
              <a:rPr lang="en-US" dirty="0" smtClean="0"/>
              <a:t> do </a:t>
            </a:r>
            <a:r>
              <a:rPr lang="en-US" dirty="0" err="1" smtClean="0"/>
              <a:t>bloco</a:t>
            </a:r>
            <a:r>
              <a:rPr lang="en-US" dirty="0" smtClean="0"/>
              <a:t> LEGO.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10/25/2015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4917</TotalTime>
  <Words>1043</Words>
  <Application>Microsoft Office PowerPoint</Application>
  <PresentationFormat>On-screen Show (4:3)</PresentationFormat>
  <Paragraphs>109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Corbel</vt:lpstr>
      <vt:lpstr>Helvetica Neue</vt:lpstr>
      <vt:lpstr>Wingdings</vt:lpstr>
      <vt:lpstr>Spectrum</vt:lpstr>
      <vt:lpstr>Registro De Dados (Parte 1)</vt:lpstr>
      <vt:lpstr>Objetivos Da Lição.</vt:lpstr>
      <vt:lpstr>O Que É Registro De Dados?</vt:lpstr>
      <vt:lpstr>Como Você Registra Dados No EV3?</vt:lpstr>
      <vt:lpstr>Registro De Dados “Ao Vivo”.</vt:lpstr>
      <vt:lpstr>Registro De Dados “Ao Vivo” (Sensor De Temperatura).</vt:lpstr>
      <vt:lpstr>Registro De Dados “Ao Vivo” (Sensor De Temperatura).</vt:lpstr>
      <vt:lpstr>Resultados/Solução.</vt:lpstr>
      <vt:lpstr>Outras Maneiras De Coletar Dados.</vt:lpstr>
      <vt:lpstr>Registro De Dados Remoto.</vt:lpstr>
      <vt:lpstr>Usando o Registro de Dados no Bloco (Part 1).</vt:lpstr>
      <vt:lpstr>Registro de Dados no Bloco (Parte 2).</vt:lpstr>
      <vt:lpstr>Próximos Passos.</vt:lpstr>
      <vt:lpstr>Creditos.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Gyro Turns</dc:title>
  <dc:creator>Sanjay Seshan</dc:creator>
  <cp:lastModifiedBy>Sanjay Seshan</cp:lastModifiedBy>
  <cp:revision>125</cp:revision>
  <dcterms:created xsi:type="dcterms:W3CDTF">2014-10-28T21:59:38Z</dcterms:created>
  <dcterms:modified xsi:type="dcterms:W3CDTF">2015-11-12T21:45:28Z</dcterms:modified>
</cp:coreProperties>
</file>