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3" r:id="rId3"/>
    <p:sldId id="281" r:id="rId4"/>
    <p:sldId id="264" r:id="rId5"/>
    <p:sldId id="265" r:id="rId6"/>
    <p:sldId id="282" r:id="rId7"/>
    <p:sldId id="285" r:id="rId8"/>
    <p:sldId id="286" r:id="rId9"/>
    <p:sldId id="287" r:id="rId10"/>
    <p:sldId id="288" r:id="rId11"/>
    <p:sldId id="289" r:id="rId12"/>
    <p:sldId id="290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FDC1-3A3E-B14A-BE59-0D49CFF19DA6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4D8C-5A6F-9D4A-9DDA-55D4F60362EB}" type="datetime1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52163" y="52710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1953174" y="52710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4694864" y="52710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91DC-45D4-1E42-B70D-A2658038E701}" type="datetime1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5A11-2ECB-C04C-B9D8-FB150D50D13A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78B-DF02-2343-ACF3-98867B431A09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EDF8-A33E-7043-BDCF-141E64BFC470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A02B-2BB3-6041-B408-172412BB1148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93A-014F-CF40-A6FB-B20AAB5F9367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4C8-CFBD-8640-96F5-5DA8C77E1E38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51E9-AE7A-6C4A-B2E2-400EE2ABA3E8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E5B1-1AE3-614C-8406-E4210DFD84AB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3EA5-CC40-1F46-8357-AB98E69345F9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7532-F0FB-3D43-AEE1-E230C93F93E0}" type="datetime1">
              <a:rPr lang="en-US" smtClean="0"/>
              <a:t>6/20/2015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340F-7A4E-A043-8256-21B5E4A35F96}" type="datetime1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B77C-F47A-DB46-AEDB-BF037C7E2BDA}" type="datetime1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029C-1995-F34F-9EDB-315A7C2B2DD2}" type="datetime1">
              <a:rPr lang="en-US" smtClean="0"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0707" y="559753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1961718" y="559753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 userDrawn="1"/>
        </p:nvSpPr>
        <p:spPr>
          <a:xfrm>
            <a:off x="4703408" y="559753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2133600"/>
            <a:ext cx="857408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359FDC2-F866-A847-B4CC-5F143D7F561C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Contribuição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código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Hoosier </a:t>
            </a:r>
            <a:r>
              <a:rPr lang="en-US" dirty="0" err="1" smtClean="0">
                <a:solidFill>
                  <a:schemeClr val="tx1"/>
                </a:solidFill>
              </a:rPr>
              <a:t>Girlz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36875"/>
            <a:ext cx="7810967" cy="177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 err="1" smtClean="0">
                <a:solidFill>
                  <a:srgbClr val="FF0000"/>
                </a:solidFill>
              </a:rPr>
              <a:t>Usando</a:t>
            </a:r>
            <a:r>
              <a:rPr lang="en-US" sz="4800" dirty="0" smtClean="0">
                <a:solidFill>
                  <a:srgbClr val="FF0000"/>
                </a:solidFill>
              </a:rPr>
              <a:t> o Sensor Gyro e </a:t>
            </a:r>
            <a:r>
              <a:rPr lang="en-US" sz="4800" dirty="0" err="1">
                <a:solidFill>
                  <a:srgbClr val="FF0000"/>
                </a:solidFill>
              </a:rPr>
              <a:t>L</a:t>
            </a:r>
            <a:r>
              <a:rPr lang="en-US" sz="4800" dirty="0" err="1" smtClean="0">
                <a:solidFill>
                  <a:srgbClr val="FF0000"/>
                </a:solidFill>
              </a:rPr>
              <a:t>idando</a:t>
            </a:r>
            <a:r>
              <a:rPr lang="en-US" sz="4800" dirty="0" smtClean="0">
                <a:solidFill>
                  <a:srgbClr val="FF0000"/>
                </a:solidFill>
              </a:rPr>
              <a:t> com a </a:t>
            </a:r>
            <a:r>
              <a:rPr lang="en-US" sz="4800" dirty="0" err="1">
                <a:solidFill>
                  <a:srgbClr val="FF0000"/>
                </a:solidFill>
              </a:rPr>
              <a:t>I</a:t>
            </a:r>
            <a:r>
              <a:rPr lang="en-US" sz="4800" dirty="0" err="1" smtClean="0">
                <a:solidFill>
                  <a:srgbClr val="FF0000"/>
                </a:solidFill>
              </a:rPr>
              <a:t>nstabilidade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0" y="353342"/>
            <a:ext cx="8179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Lição</a:t>
            </a:r>
            <a:r>
              <a:rPr lang="en-US" sz="4800" dirty="0">
                <a:solidFill>
                  <a:schemeClr val="bg1"/>
                </a:solidFill>
              </a:rPr>
              <a:t> de </a:t>
            </a:r>
            <a:r>
              <a:rPr lang="en-US" sz="4800" dirty="0" err="1">
                <a:solidFill>
                  <a:schemeClr val="bg1"/>
                </a:solidFill>
              </a:rPr>
              <a:t>Programação</a:t>
            </a:r>
            <a:r>
              <a:rPr lang="en-US" sz="4800" dirty="0">
                <a:solidFill>
                  <a:schemeClr val="bg1"/>
                </a:solidFill>
              </a:rPr>
              <a:t> EV3</a:t>
            </a:r>
          </a:p>
          <a:p>
            <a:r>
              <a:rPr lang="en-US" sz="4800" dirty="0" err="1">
                <a:solidFill>
                  <a:schemeClr val="bg1"/>
                </a:solidFill>
              </a:rPr>
              <a:t>Avançada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54080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Estratégia</a:t>
            </a:r>
            <a:r>
              <a:rPr lang="en-US" dirty="0" smtClean="0"/>
              <a:t> 3 </a:t>
            </a:r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49874" y="4682705"/>
            <a:ext cx="3508375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Note </a:t>
            </a:r>
            <a:r>
              <a:rPr lang="en-US" dirty="0" err="1" smtClean="0">
                <a:solidFill>
                  <a:srgbClr val="3366FF"/>
                </a:solidFill>
              </a:rPr>
              <a:t>que</a:t>
            </a:r>
            <a:r>
              <a:rPr lang="en-US" dirty="0" smtClean="0">
                <a:solidFill>
                  <a:srgbClr val="3366FF"/>
                </a:solidFill>
              </a:rPr>
              <a:t> no </a:t>
            </a:r>
            <a:r>
              <a:rPr lang="en-US" dirty="0" err="1" smtClean="0">
                <a:solidFill>
                  <a:srgbClr val="3366FF"/>
                </a:solidFill>
              </a:rPr>
              <a:t>resto</a:t>
            </a:r>
            <a:r>
              <a:rPr lang="en-US" dirty="0" smtClean="0">
                <a:solidFill>
                  <a:srgbClr val="3366FF"/>
                </a:solidFill>
              </a:rPr>
              <a:t> do </a:t>
            </a:r>
            <a:r>
              <a:rPr lang="en-US" dirty="0" err="1" smtClean="0">
                <a:solidFill>
                  <a:srgbClr val="3366FF"/>
                </a:solidFill>
              </a:rPr>
              <a:t>seu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programa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você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deveria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usar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somente</a:t>
            </a:r>
            <a:r>
              <a:rPr lang="en-US" dirty="0" smtClean="0">
                <a:solidFill>
                  <a:srgbClr val="3366FF"/>
                </a:solidFill>
              </a:rPr>
              <a:t> o </a:t>
            </a:r>
            <a:r>
              <a:rPr lang="en-US" dirty="0" err="1" smtClean="0">
                <a:solidFill>
                  <a:srgbClr val="3366FF"/>
                </a:solidFill>
              </a:rPr>
              <a:t>modo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ângulo</a:t>
            </a:r>
            <a:r>
              <a:rPr lang="en-US" dirty="0" smtClean="0">
                <a:solidFill>
                  <a:srgbClr val="3366FF"/>
                </a:solidFill>
              </a:rPr>
              <a:t>” do Gyro. </a:t>
            </a:r>
            <a:r>
              <a:rPr lang="en-US" dirty="0" err="1" smtClean="0">
                <a:solidFill>
                  <a:srgbClr val="3366FF"/>
                </a:solidFill>
              </a:rPr>
              <a:t>Usando</a:t>
            </a:r>
            <a:r>
              <a:rPr lang="en-US" dirty="0" smtClean="0">
                <a:solidFill>
                  <a:srgbClr val="3366FF"/>
                </a:solidFill>
              </a:rPr>
              <a:t> o </a:t>
            </a:r>
            <a:r>
              <a:rPr lang="en-US" dirty="0" err="1" smtClean="0">
                <a:solidFill>
                  <a:srgbClr val="3366FF"/>
                </a:solidFill>
              </a:rPr>
              <a:t>modo</a:t>
            </a:r>
            <a:r>
              <a:rPr lang="en-US" dirty="0" smtClean="0">
                <a:solidFill>
                  <a:srgbClr val="3366FF"/>
                </a:solidFill>
              </a:rPr>
              <a:t> “taxa” </a:t>
            </a:r>
            <a:r>
              <a:rPr lang="en-US" dirty="0" err="1" smtClean="0">
                <a:solidFill>
                  <a:srgbClr val="3366FF"/>
                </a:solidFill>
              </a:rPr>
              <a:t>ou</a:t>
            </a:r>
            <a:r>
              <a:rPr lang="en-US" dirty="0" smtClean="0">
                <a:solidFill>
                  <a:srgbClr val="3366FF"/>
                </a:solidFill>
              </a:rPr>
              <a:t> “taxa e </a:t>
            </a:r>
            <a:r>
              <a:rPr lang="en-US" dirty="0" err="1" smtClean="0">
                <a:solidFill>
                  <a:srgbClr val="3366FF"/>
                </a:solidFill>
              </a:rPr>
              <a:t>ângulo</a:t>
            </a:r>
            <a:r>
              <a:rPr lang="en-US" dirty="0" smtClean="0">
                <a:solidFill>
                  <a:srgbClr val="3366FF"/>
                </a:solidFill>
              </a:rPr>
              <a:t>” </a:t>
            </a:r>
            <a:r>
              <a:rPr lang="en-US" dirty="0" err="1" smtClean="0">
                <a:solidFill>
                  <a:srgbClr val="3366FF"/>
                </a:solidFill>
              </a:rPr>
              <a:t>fará</a:t>
            </a:r>
            <a:r>
              <a:rPr lang="en-US" dirty="0" smtClean="0">
                <a:solidFill>
                  <a:srgbClr val="3366FF"/>
                </a:solidFill>
              </a:rPr>
              <a:t> com </a:t>
            </a:r>
            <a:r>
              <a:rPr lang="en-US" dirty="0" err="1" smtClean="0">
                <a:solidFill>
                  <a:srgbClr val="3366FF"/>
                </a:solidFill>
              </a:rPr>
              <a:t>que</a:t>
            </a:r>
            <a:r>
              <a:rPr lang="en-US" dirty="0" smtClean="0">
                <a:solidFill>
                  <a:srgbClr val="3366FF"/>
                </a:solidFill>
              </a:rPr>
              <a:t> o Gyro se </a:t>
            </a:r>
            <a:r>
              <a:rPr lang="en-US" dirty="0" err="1" smtClean="0">
                <a:solidFill>
                  <a:srgbClr val="3366FF"/>
                </a:solidFill>
              </a:rPr>
              <a:t>recalibre</a:t>
            </a:r>
            <a:r>
              <a:rPr lang="en-US" dirty="0" smtClean="0">
                <a:solidFill>
                  <a:srgbClr val="3366FF"/>
                </a:solidFill>
              </a:rPr>
              <a:t>.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925" y="4651375"/>
            <a:ext cx="3200681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da </a:t>
            </a:r>
            <a:r>
              <a:rPr lang="en-US" dirty="0" err="1" smtClean="0"/>
              <a:t>calibração</a:t>
            </a:r>
            <a:r>
              <a:rPr lang="en-US" dirty="0" smtClean="0"/>
              <a:t> </a:t>
            </a:r>
            <a:r>
              <a:rPr lang="en-US" dirty="0" err="1" smtClean="0"/>
              <a:t>deixa</a:t>
            </a:r>
            <a:r>
              <a:rPr lang="en-US" dirty="0" smtClean="0"/>
              <a:t> o Gyro no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ângulo</a:t>
            </a:r>
            <a:r>
              <a:rPr lang="en-US" dirty="0" smtClean="0"/>
              <a:t>. </a:t>
            </a:r>
            <a:r>
              <a:rPr lang="en-US" dirty="0" err="1" smtClean="0"/>
              <a:t>Esta</a:t>
            </a:r>
            <a:r>
              <a:rPr lang="en-US" dirty="0" smtClean="0"/>
              <a:t>, </a:t>
            </a:r>
            <a:r>
              <a:rPr lang="en-US" dirty="0" err="1" smtClean="0"/>
              <a:t>provavelmente</a:t>
            </a:r>
            <a:r>
              <a:rPr lang="en-US" dirty="0" smtClean="0"/>
              <a:t>, é a forma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o Gyro. Este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demora</a:t>
            </a:r>
            <a:r>
              <a:rPr lang="en-US" dirty="0" smtClean="0"/>
              <a:t>, 0,1 </a:t>
            </a:r>
            <a:r>
              <a:rPr lang="en-US" dirty="0" err="1" smtClean="0"/>
              <a:t>segs</a:t>
            </a:r>
            <a:r>
              <a:rPr lang="en-US" dirty="0" smtClean="0"/>
              <a:t> para </a:t>
            </a:r>
            <a:r>
              <a:rPr lang="en-US" dirty="0" err="1" smtClean="0"/>
              <a:t>executar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" y="1791808"/>
            <a:ext cx="8961687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Estratégia</a:t>
            </a:r>
            <a:r>
              <a:rPr lang="en-US" dirty="0" smtClean="0"/>
              <a:t> 4 </a:t>
            </a:r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3125" y="4571999"/>
            <a:ext cx="4253955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Note </a:t>
            </a:r>
            <a:r>
              <a:rPr lang="en-US" dirty="0" err="1">
                <a:solidFill>
                  <a:srgbClr val="3366FF"/>
                </a:solidFill>
              </a:rPr>
              <a:t>que</a:t>
            </a:r>
            <a:r>
              <a:rPr lang="en-US" dirty="0">
                <a:solidFill>
                  <a:srgbClr val="3366FF"/>
                </a:solidFill>
              </a:rPr>
              <a:t> no restante do </a:t>
            </a:r>
            <a:r>
              <a:rPr lang="en-US" dirty="0" err="1">
                <a:solidFill>
                  <a:srgbClr val="3366FF"/>
                </a:solidFill>
              </a:rPr>
              <a:t>seu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programa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você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deve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usar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somente</a:t>
            </a:r>
            <a:r>
              <a:rPr lang="en-US" dirty="0">
                <a:solidFill>
                  <a:srgbClr val="3366FF"/>
                </a:solidFill>
              </a:rPr>
              <a:t> o </a:t>
            </a:r>
            <a:r>
              <a:rPr lang="en-US" dirty="0" err="1">
                <a:solidFill>
                  <a:srgbClr val="3366FF"/>
                </a:solidFill>
              </a:rPr>
              <a:t>modo</a:t>
            </a:r>
            <a:r>
              <a:rPr lang="en-US" dirty="0">
                <a:solidFill>
                  <a:srgbClr val="3366FF"/>
                </a:solidFill>
              </a:rPr>
              <a:t> “</a:t>
            </a:r>
            <a:r>
              <a:rPr lang="en-US" dirty="0" err="1">
                <a:solidFill>
                  <a:srgbClr val="3366FF"/>
                </a:solidFill>
              </a:rPr>
              <a:t>taxa+ângulo</a:t>
            </a:r>
            <a:r>
              <a:rPr lang="en-US" dirty="0">
                <a:solidFill>
                  <a:srgbClr val="3366FF"/>
                </a:solidFill>
              </a:rPr>
              <a:t>” do Gyro. </a:t>
            </a:r>
            <a:r>
              <a:rPr lang="en-US" dirty="0" err="1">
                <a:solidFill>
                  <a:srgbClr val="3366FF"/>
                </a:solidFill>
              </a:rPr>
              <a:t>Usando</a:t>
            </a:r>
            <a:r>
              <a:rPr lang="en-US" dirty="0">
                <a:solidFill>
                  <a:srgbClr val="3366FF"/>
                </a:solidFill>
              </a:rPr>
              <a:t> o </a:t>
            </a:r>
            <a:r>
              <a:rPr lang="en-US" dirty="0" err="1">
                <a:solidFill>
                  <a:srgbClr val="3366FF"/>
                </a:solidFill>
              </a:rPr>
              <a:t>modo</a:t>
            </a:r>
            <a:r>
              <a:rPr lang="en-US" dirty="0">
                <a:solidFill>
                  <a:srgbClr val="3366FF"/>
                </a:solidFill>
              </a:rPr>
              <a:t> “</a:t>
            </a:r>
            <a:r>
              <a:rPr lang="en-US" dirty="0" err="1">
                <a:solidFill>
                  <a:srgbClr val="3366FF"/>
                </a:solidFill>
              </a:rPr>
              <a:t>ângulo</a:t>
            </a:r>
            <a:r>
              <a:rPr lang="en-US" dirty="0">
                <a:solidFill>
                  <a:srgbClr val="3366FF"/>
                </a:solidFill>
              </a:rPr>
              <a:t>” </a:t>
            </a:r>
            <a:r>
              <a:rPr lang="en-US" dirty="0" err="1">
                <a:solidFill>
                  <a:srgbClr val="3366FF"/>
                </a:solidFill>
              </a:rPr>
              <a:t>ou</a:t>
            </a:r>
            <a:r>
              <a:rPr lang="en-US" dirty="0">
                <a:solidFill>
                  <a:srgbClr val="3366FF"/>
                </a:solidFill>
              </a:rPr>
              <a:t> “taxa” </a:t>
            </a:r>
            <a:r>
              <a:rPr lang="en-US" dirty="0" err="1">
                <a:solidFill>
                  <a:srgbClr val="3366FF"/>
                </a:solidFill>
              </a:rPr>
              <a:t>fará</a:t>
            </a:r>
            <a:r>
              <a:rPr lang="en-US" dirty="0">
                <a:solidFill>
                  <a:srgbClr val="3366FF"/>
                </a:solidFill>
              </a:rPr>
              <a:t> com </a:t>
            </a:r>
            <a:r>
              <a:rPr lang="en-US" dirty="0" err="1">
                <a:solidFill>
                  <a:srgbClr val="3366FF"/>
                </a:solidFill>
              </a:rPr>
              <a:t>que</a:t>
            </a:r>
            <a:r>
              <a:rPr lang="en-US" dirty="0">
                <a:solidFill>
                  <a:srgbClr val="3366FF"/>
                </a:solidFill>
              </a:rPr>
              <a:t> o Gyro se </a:t>
            </a:r>
            <a:r>
              <a:rPr lang="en-US" dirty="0" err="1">
                <a:solidFill>
                  <a:srgbClr val="3366FF"/>
                </a:solidFill>
              </a:rPr>
              <a:t>recalibre</a:t>
            </a:r>
            <a:r>
              <a:rPr lang="en-US" dirty="0">
                <a:solidFill>
                  <a:srgbClr val="3366FF"/>
                </a:solidFill>
              </a:rPr>
              <a:t>. </a:t>
            </a:r>
            <a:r>
              <a:rPr lang="en-US" dirty="0" err="1">
                <a:solidFill>
                  <a:srgbClr val="3366FF"/>
                </a:solidFill>
              </a:rPr>
              <a:t>Também</a:t>
            </a:r>
            <a:r>
              <a:rPr lang="en-US" dirty="0">
                <a:solidFill>
                  <a:srgbClr val="3366FF"/>
                </a:solidFill>
              </a:rPr>
              <a:t>, *** NÃO *** </a:t>
            </a:r>
            <a:r>
              <a:rPr lang="en-US" dirty="0" err="1">
                <a:solidFill>
                  <a:srgbClr val="3366FF"/>
                </a:solidFill>
              </a:rPr>
              <a:t>reinicie</a:t>
            </a:r>
            <a:r>
              <a:rPr lang="en-US" dirty="0">
                <a:solidFill>
                  <a:srgbClr val="3366FF"/>
                </a:solidFill>
              </a:rPr>
              <a:t> o Gyro – </a:t>
            </a:r>
            <a:r>
              <a:rPr lang="en-US" dirty="0" err="1">
                <a:solidFill>
                  <a:srgbClr val="3366FF"/>
                </a:solidFill>
              </a:rPr>
              <a:t>isto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forçará</a:t>
            </a:r>
            <a:r>
              <a:rPr lang="en-US" dirty="0">
                <a:solidFill>
                  <a:srgbClr val="3366FF"/>
                </a:solidFill>
              </a:rPr>
              <a:t> o Gyro a </a:t>
            </a:r>
            <a:r>
              <a:rPr lang="en-US" dirty="0" err="1">
                <a:solidFill>
                  <a:srgbClr val="3366FF"/>
                </a:solidFill>
              </a:rPr>
              <a:t>entrar</a:t>
            </a:r>
            <a:r>
              <a:rPr lang="en-US" dirty="0">
                <a:solidFill>
                  <a:srgbClr val="3366FF"/>
                </a:solidFill>
              </a:rPr>
              <a:t> no </a:t>
            </a:r>
            <a:r>
              <a:rPr lang="en-US" dirty="0" err="1">
                <a:solidFill>
                  <a:srgbClr val="3366FF"/>
                </a:solidFill>
              </a:rPr>
              <a:t>modo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ângulo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causando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uma</a:t>
            </a:r>
            <a:r>
              <a:rPr lang="en-US" dirty="0">
                <a:solidFill>
                  <a:srgbClr val="3366FF"/>
                </a:solidFill>
              </a:rPr>
              <a:t> longa </a:t>
            </a:r>
            <a:r>
              <a:rPr lang="en-US" dirty="0" err="1" smtClean="0">
                <a:solidFill>
                  <a:srgbClr val="3366FF"/>
                </a:solidFill>
              </a:rPr>
              <a:t>recalibração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de 3 </a:t>
            </a:r>
            <a:r>
              <a:rPr lang="en-US" dirty="0" err="1">
                <a:solidFill>
                  <a:srgbClr val="3366FF"/>
                </a:solidFill>
              </a:rPr>
              <a:t>segs</a:t>
            </a:r>
            <a:r>
              <a:rPr lang="en-US" dirty="0">
                <a:solidFill>
                  <a:srgbClr val="3366FF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163" y="4577361"/>
            <a:ext cx="2484548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Esta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versão</a:t>
            </a:r>
            <a:r>
              <a:rPr lang="en-US" dirty="0" smtClean="0">
                <a:solidFill>
                  <a:srgbClr val="000000"/>
                </a:solidFill>
              </a:rPr>
              <a:t> da </a:t>
            </a:r>
            <a:r>
              <a:rPr lang="en-US" dirty="0" err="1" smtClean="0">
                <a:solidFill>
                  <a:srgbClr val="000000"/>
                </a:solidFill>
              </a:rPr>
              <a:t>calibração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deixa</a:t>
            </a:r>
            <a:r>
              <a:rPr lang="en-US" dirty="0" smtClean="0">
                <a:solidFill>
                  <a:srgbClr val="000000"/>
                </a:solidFill>
              </a:rPr>
              <a:t> o Gyro no </a:t>
            </a:r>
            <a:r>
              <a:rPr lang="en-US" dirty="0" err="1" smtClean="0">
                <a:solidFill>
                  <a:srgbClr val="000000"/>
                </a:solidFill>
              </a:rPr>
              <a:t>modo</a:t>
            </a:r>
            <a:r>
              <a:rPr lang="en-US" dirty="0" smtClean="0">
                <a:solidFill>
                  <a:srgbClr val="000000"/>
                </a:solidFill>
              </a:rPr>
              <a:t> “</a:t>
            </a:r>
            <a:r>
              <a:rPr lang="en-US" dirty="0" err="1" smtClean="0">
                <a:solidFill>
                  <a:srgbClr val="000000"/>
                </a:solidFill>
              </a:rPr>
              <a:t>taxa+ângulo</a:t>
            </a:r>
            <a:r>
              <a:rPr lang="en-US" dirty="0" smtClean="0">
                <a:solidFill>
                  <a:srgbClr val="000000"/>
                </a:solidFill>
              </a:rPr>
              <a:t>”. </a:t>
            </a:r>
            <a:r>
              <a:rPr lang="en-US" dirty="0" err="1" smtClean="0">
                <a:solidFill>
                  <a:srgbClr val="000000"/>
                </a:solidFill>
              </a:rPr>
              <a:t>Isto</a:t>
            </a:r>
            <a:r>
              <a:rPr lang="en-US" dirty="0" smtClean="0">
                <a:solidFill>
                  <a:srgbClr val="000000"/>
                </a:solidFill>
              </a:rPr>
              <a:t> é </a:t>
            </a:r>
            <a:r>
              <a:rPr lang="en-US" dirty="0" err="1" smtClean="0">
                <a:solidFill>
                  <a:srgbClr val="000000"/>
                </a:solidFill>
              </a:rPr>
              <a:t>útil</a:t>
            </a:r>
            <a:r>
              <a:rPr lang="en-US" dirty="0" smtClean="0">
                <a:solidFill>
                  <a:srgbClr val="000000"/>
                </a:solidFill>
              </a:rPr>
              <a:t> se </a:t>
            </a:r>
            <a:r>
              <a:rPr lang="en-US" dirty="0" err="1" smtClean="0">
                <a:solidFill>
                  <a:srgbClr val="000000"/>
                </a:solidFill>
              </a:rPr>
              <a:t>você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utilizar</a:t>
            </a:r>
            <a:r>
              <a:rPr lang="en-US" dirty="0" smtClean="0">
                <a:solidFill>
                  <a:srgbClr val="000000"/>
                </a:solidFill>
              </a:rPr>
              <a:t> a </a:t>
            </a:r>
            <a:r>
              <a:rPr lang="en-US" dirty="0" err="1" smtClean="0">
                <a:solidFill>
                  <a:srgbClr val="000000"/>
                </a:solidFill>
              </a:rPr>
              <a:t>saída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em</a:t>
            </a:r>
            <a:r>
              <a:rPr lang="en-US" dirty="0" smtClean="0">
                <a:solidFill>
                  <a:srgbClr val="000000"/>
                </a:solidFill>
              </a:rPr>
              <a:t> taxa.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" y="1734642"/>
            <a:ext cx="910431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9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4163" y="2133600"/>
            <a:ext cx="8574087" cy="430343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Quais são os 2 problemas comuns quando estiver programando o Gyro?</a:t>
            </a:r>
          </a:p>
          <a:p>
            <a:pPr marL="460375" lvl="1" indent="0">
              <a:buNone/>
            </a:pPr>
            <a:r>
              <a:rPr lang="it-IT" dirty="0" smtClean="0"/>
              <a:t>Resp. instabilidade e atraso do Gyro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O que significa a instabilidade do Gyro?</a:t>
            </a:r>
          </a:p>
          <a:p>
            <a:pPr marL="460375" lvl="1" indent="0">
              <a:buNone/>
            </a:pPr>
            <a:r>
              <a:rPr lang="it-IT" dirty="0" smtClean="0"/>
              <a:t>Resp. A leitura do Gyro fica alterando mesmo quando o robô está parado.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Você pode movimentar o seru robô durante a calibração do Gyro? </a:t>
            </a:r>
          </a:p>
          <a:p>
            <a:pPr marL="460375" lvl="1" indent="0">
              <a:buNone/>
            </a:pPr>
            <a:r>
              <a:rPr lang="it-IT" dirty="0" smtClean="0"/>
              <a:t>Resp. Não!! Mantenha o robô parado.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Você precisa calibrar o Gyro antes de qualquer movimento? </a:t>
            </a:r>
          </a:p>
          <a:p>
            <a:pPr marL="460375" lvl="1" indent="0">
              <a:buNone/>
            </a:pPr>
            <a:r>
              <a:rPr lang="it-IT" dirty="0" smtClean="0"/>
              <a:t>Resp. Não. Uma única vez antes de você executar o seu programa.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solidFill>
                  <a:srgbClr val="FF0000"/>
                </a:solidFill>
              </a:rPr>
              <a:t>Por que é importante considerar múltiplas soluções para um problema?</a:t>
            </a:r>
            <a:endParaRPr lang="it-IT" dirty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it-IT" dirty="0" smtClean="0"/>
              <a:t>Resp. Na robótica, há muitas maneiras de resolver um problema e pode haver contrapartidas entre as soluções (e.g. Quanto tempo um código leva para executar, você pode utilizar tanto leitura por taxa e ângulo?)</a:t>
            </a:r>
          </a:p>
        </p:txBody>
      </p:sp>
    </p:spTree>
    <p:extLst>
      <p:ext uri="{BB962C8B-B14F-4D97-AF65-F5344CB8AC3E}">
        <p14:creationId xmlns:p14="http://schemas.microsoft.com/office/powerpoint/2010/main" val="261608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dos Droids </a:t>
            </a:r>
            <a:r>
              <a:rPr lang="en-US" dirty="0"/>
              <a:t>Robotics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compartilhado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Hoosier </a:t>
            </a:r>
            <a:r>
              <a:rPr lang="en-US" dirty="0" err="1"/>
              <a:t>Girlz</a:t>
            </a:r>
            <a:r>
              <a:rPr lang="en-US" dirty="0"/>
              <a:t> (</a:t>
            </a:r>
            <a:r>
              <a:rPr lang="en-US" dirty="0">
                <a:solidFill>
                  <a:srgbClr val="000000"/>
                </a:solidFill>
              </a:rPr>
              <a:t>http://www.fllhoosiergirlz.com</a:t>
            </a:r>
            <a:r>
              <a:rPr lang="en-US" dirty="0" smtClean="0"/>
              <a:t>)</a:t>
            </a:r>
            <a:endParaRPr lang="en-US" dirty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Naira M. </a:t>
            </a:r>
            <a:r>
              <a:rPr lang="en-US" dirty="0" err="1"/>
              <a:t>Hirakawa</a:t>
            </a:r>
            <a:endParaRPr lang="en-US" dirty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no site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sob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41605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o Sensor Gyro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2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sensor Gyro: </a:t>
            </a:r>
            <a:r>
              <a:rPr lang="en-US" dirty="0" err="1" smtClean="0"/>
              <a:t>instabilidade</a:t>
            </a:r>
            <a:r>
              <a:rPr lang="en-US" dirty="0" smtClean="0"/>
              <a:t> e </a:t>
            </a:r>
            <a:r>
              <a:rPr lang="en-US" dirty="0" err="1" smtClean="0"/>
              <a:t>atraso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“</a:t>
            </a:r>
            <a:r>
              <a:rPr lang="en-US" dirty="0" err="1" smtClean="0"/>
              <a:t>instabilidade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corrigir</a:t>
            </a:r>
            <a:r>
              <a:rPr lang="en-US" dirty="0" smtClean="0"/>
              <a:t> a </a:t>
            </a:r>
            <a:r>
              <a:rPr lang="en-US" dirty="0" err="1" smtClean="0"/>
              <a:t>instabilidade</a:t>
            </a:r>
            <a:r>
              <a:rPr lang="en-US" dirty="0" smtClean="0"/>
              <a:t> com a </a:t>
            </a:r>
            <a:r>
              <a:rPr lang="en-US" dirty="0" err="1" smtClean="0"/>
              <a:t>técnica</a:t>
            </a:r>
            <a:r>
              <a:rPr lang="en-US" dirty="0" smtClean="0"/>
              <a:t> de “</a:t>
            </a:r>
            <a:r>
              <a:rPr lang="en-US" dirty="0" err="1" smtClean="0"/>
              <a:t>calibração</a:t>
            </a:r>
            <a:r>
              <a:rPr lang="en-US" dirty="0" smtClean="0"/>
              <a:t>” do Gyro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para um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instabilidade</a:t>
            </a:r>
            <a:r>
              <a:rPr lang="en-US" dirty="0" smtClean="0"/>
              <a:t> do Gyro</a:t>
            </a:r>
          </a:p>
          <a:p>
            <a:pPr marL="0" indent="0">
              <a:buNone/>
            </a:pPr>
            <a:r>
              <a:rPr lang="en-US" dirty="0" err="1" smtClean="0"/>
              <a:t>Pré-requisitos</a:t>
            </a:r>
            <a:r>
              <a:rPr lang="en-US" dirty="0" smtClean="0"/>
              <a:t>: Data wires, </a:t>
            </a:r>
            <a:r>
              <a:rPr lang="en-US" dirty="0" err="1" smtClean="0"/>
              <a:t>Laços</a:t>
            </a:r>
            <a:r>
              <a:rPr lang="en-US" dirty="0" smtClean="0"/>
              <a:t>,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&amp; </a:t>
            </a:r>
            <a:r>
              <a:rPr lang="en-US" dirty="0" err="1" smtClean="0"/>
              <a:t>Comparação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o Sensor Gyro?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sensor Gyro </a:t>
            </a:r>
            <a:r>
              <a:rPr lang="en-US" dirty="0" err="1" smtClean="0"/>
              <a:t>detecta</a:t>
            </a:r>
            <a:r>
              <a:rPr lang="en-US" dirty="0" smtClean="0"/>
              <a:t> </a:t>
            </a:r>
            <a:r>
              <a:rPr lang="en-US" dirty="0" err="1" smtClean="0"/>
              <a:t>movimentos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endParaRPr lang="en-US" dirty="0" smtClean="0"/>
          </a:p>
          <a:p>
            <a:r>
              <a:rPr lang="en-US" dirty="0" smtClean="0"/>
              <a:t>O sensor </a:t>
            </a:r>
            <a:r>
              <a:rPr lang="en-US" dirty="0" err="1" smtClean="0"/>
              <a:t>mede</a:t>
            </a:r>
            <a:r>
              <a:rPr lang="en-US" dirty="0" smtClean="0"/>
              <a:t> o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 (taxa)</a:t>
            </a:r>
          </a:p>
          <a:p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controla</a:t>
            </a:r>
            <a:r>
              <a:rPr lang="en-US" dirty="0" smtClean="0"/>
              <a:t> o </a:t>
            </a:r>
            <a:r>
              <a:rPr lang="en-US" dirty="0" err="1" smtClean="0"/>
              <a:t>ângulo</a:t>
            </a:r>
            <a:r>
              <a:rPr lang="en-US" dirty="0" smtClean="0"/>
              <a:t> total de </a:t>
            </a:r>
            <a:r>
              <a:rPr lang="en-US" dirty="0" err="1" smtClean="0"/>
              <a:t>rotação</a:t>
            </a:r>
            <a:r>
              <a:rPr lang="en-US" dirty="0" smtClean="0"/>
              <a:t> </a:t>
            </a:r>
            <a:r>
              <a:rPr lang="en-US" dirty="0" err="1" smtClean="0"/>
              <a:t>permitindo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meça</a:t>
            </a:r>
            <a:r>
              <a:rPr lang="en-US" dirty="0" smtClean="0"/>
              <a:t> o </a:t>
            </a:r>
            <a:r>
              <a:rPr lang="en-US" dirty="0" err="1" smtClean="0"/>
              <a:t>quanto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girou</a:t>
            </a:r>
            <a:r>
              <a:rPr lang="en-US" dirty="0" smtClean="0"/>
              <a:t> (</a:t>
            </a:r>
            <a:r>
              <a:rPr lang="en-US" dirty="0" err="1" smtClean="0"/>
              <a:t>ângulo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precisão</a:t>
            </a:r>
            <a:r>
              <a:rPr lang="en-US" dirty="0" smtClean="0"/>
              <a:t> do sensor é </a:t>
            </a:r>
            <a:r>
              <a:rPr lang="en-US" dirty="0"/>
              <a:t>de ±3 </a:t>
            </a:r>
            <a:r>
              <a:rPr lang="en-US" dirty="0" err="1" smtClean="0"/>
              <a:t>graus</a:t>
            </a:r>
            <a:r>
              <a:rPr lang="en-US" dirty="0" smtClean="0"/>
              <a:t> para um </a:t>
            </a:r>
            <a:r>
              <a:rPr lang="en-US" dirty="0" err="1" smtClean="0"/>
              <a:t>giro</a:t>
            </a:r>
            <a:r>
              <a:rPr lang="en-US" dirty="0" smtClean="0"/>
              <a:t> de 90 </a:t>
            </a:r>
            <a:r>
              <a:rPr lang="en-US" dirty="0" err="1" smtClean="0"/>
              <a:t>graus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Problemas</a:t>
            </a:r>
            <a:r>
              <a:rPr lang="en-US" dirty="0" smtClean="0"/>
              <a:t> com o Sensor Gyro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Há</a:t>
            </a:r>
            <a:r>
              <a:rPr lang="en-US" dirty="0" smtClean="0"/>
              <a:t> 2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com o Gyro – </a:t>
            </a:r>
            <a:r>
              <a:rPr lang="en-US" dirty="0" err="1" smtClean="0"/>
              <a:t>instabilidade</a:t>
            </a:r>
            <a:r>
              <a:rPr lang="en-US" dirty="0" smtClean="0"/>
              <a:t> e </a:t>
            </a:r>
            <a:r>
              <a:rPr lang="en-US" dirty="0" err="1" smtClean="0"/>
              <a:t>atraso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nstabilidade</a:t>
            </a:r>
            <a:r>
              <a:rPr lang="en-US" dirty="0" smtClean="0"/>
              <a:t> – a </a:t>
            </a:r>
            <a:r>
              <a:rPr lang="en-US" dirty="0" err="1" smtClean="0"/>
              <a:t>leitura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mudando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parado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traso</a:t>
            </a:r>
            <a:r>
              <a:rPr lang="en-US" dirty="0" smtClean="0"/>
              <a:t> – as </a:t>
            </a:r>
            <a:r>
              <a:rPr lang="en-US" dirty="0" err="1" smtClean="0"/>
              <a:t>leituras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defasadas</a:t>
            </a:r>
            <a:endParaRPr lang="en-US" dirty="0" smtClean="0"/>
          </a:p>
          <a:p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focar</a:t>
            </a:r>
            <a:r>
              <a:rPr lang="en-US" dirty="0" smtClean="0"/>
              <a:t> no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: </a:t>
            </a:r>
            <a:r>
              <a:rPr lang="en-US" dirty="0" err="1" smtClean="0"/>
              <a:t>instabilidade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abordar</a:t>
            </a:r>
            <a:r>
              <a:rPr lang="en-US" dirty="0" smtClean="0"/>
              <a:t> o “</a:t>
            </a:r>
            <a:r>
              <a:rPr lang="en-US" dirty="0" err="1" smtClean="0"/>
              <a:t>atraso</a:t>
            </a:r>
            <a:r>
              <a:rPr lang="en-US" dirty="0" smtClean="0"/>
              <a:t>”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Curvas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/>
              <a:t> </a:t>
            </a:r>
            <a:r>
              <a:rPr lang="en-US" dirty="0" smtClean="0"/>
              <a:t>Gyro</a:t>
            </a:r>
          </a:p>
          <a:p>
            <a:r>
              <a:rPr lang="en-US" dirty="0" err="1" smtClean="0"/>
              <a:t>Solução</a:t>
            </a:r>
            <a:r>
              <a:rPr lang="en-US" dirty="0" smtClean="0"/>
              <a:t> para a </a:t>
            </a:r>
            <a:r>
              <a:rPr lang="en-US" dirty="0" err="1" smtClean="0"/>
              <a:t>instabilidade</a:t>
            </a:r>
            <a:r>
              <a:rPr lang="en-US" dirty="0" smtClean="0"/>
              <a:t>: </a:t>
            </a:r>
            <a:r>
              <a:rPr lang="en-US" dirty="0" err="1" smtClean="0"/>
              <a:t>calibração</a:t>
            </a:r>
            <a:r>
              <a:rPr lang="en-US" dirty="0" smtClean="0"/>
              <a:t> do Gyro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causa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instabilidade</a:t>
            </a:r>
            <a:r>
              <a:rPr lang="en-US" dirty="0" smtClean="0"/>
              <a:t> é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Gyro </a:t>
            </a:r>
            <a:r>
              <a:rPr lang="en-US" dirty="0" err="1" smtClean="0"/>
              <a:t>deve</a:t>
            </a:r>
            <a:r>
              <a:rPr lang="en-US" dirty="0" smtClean="0"/>
              <a:t> “</a:t>
            </a:r>
            <a:r>
              <a:rPr lang="en-US" dirty="0" err="1" smtClean="0"/>
              <a:t>aprender</a:t>
            </a:r>
            <a:r>
              <a:rPr lang="en-US" dirty="0" smtClean="0"/>
              <a:t>” 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parado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Para o sensor de </a:t>
            </a:r>
            <a:r>
              <a:rPr lang="en-US" dirty="0" err="1" smtClean="0"/>
              <a:t>cor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“</a:t>
            </a:r>
            <a:r>
              <a:rPr lang="en-US" dirty="0" err="1" smtClean="0"/>
              <a:t>ensinar</a:t>
            </a:r>
            <a:r>
              <a:rPr lang="en-US" dirty="0" smtClean="0"/>
              <a:t>”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preto</a:t>
            </a:r>
            <a:r>
              <a:rPr lang="en-US" dirty="0" smtClean="0"/>
              <a:t> e </a:t>
            </a:r>
            <a:r>
              <a:rPr lang="en-US" dirty="0" err="1" smtClean="0"/>
              <a:t>branco</a:t>
            </a:r>
            <a:endParaRPr lang="en-US" dirty="0" smtClean="0"/>
          </a:p>
          <a:p>
            <a:pPr lvl="1"/>
            <a:r>
              <a:rPr lang="en-US" dirty="0" smtClean="0"/>
              <a:t>Para o Gyro,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calibrar</a:t>
            </a:r>
            <a:r>
              <a:rPr lang="en-US" dirty="0" smtClean="0"/>
              <a:t> o sensor para </a:t>
            </a:r>
            <a:r>
              <a:rPr lang="en-US" dirty="0" err="1" smtClean="0"/>
              <a:t>dizer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é “</a:t>
            </a:r>
            <a:r>
              <a:rPr lang="en-US" dirty="0" err="1" smtClean="0"/>
              <a:t>parado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Calibração</a:t>
            </a:r>
            <a:r>
              <a:rPr lang="en-US" dirty="0" smtClean="0"/>
              <a:t> do Gyro para </a:t>
            </a:r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1: </a:t>
            </a:r>
            <a:r>
              <a:rPr lang="en-US" dirty="0" err="1" smtClean="0"/>
              <a:t>instabilidade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7486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 Gyro se auto-</a:t>
            </a:r>
            <a:r>
              <a:rPr lang="en-US" sz="2800" dirty="0" err="1" smtClean="0"/>
              <a:t>calibra</a:t>
            </a:r>
            <a:r>
              <a:rPr lang="en-US" sz="2800" dirty="0" smtClean="0"/>
              <a:t> </a:t>
            </a:r>
            <a:r>
              <a:rPr lang="en-US" sz="2800" dirty="0" err="1" smtClean="0"/>
              <a:t>quando</a:t>
            </a:r>
            <a:r>
              <a:rPr lang="en-US" sz="2800" dirty="0" smtClean="0"/>
              <a:t> o </a:t>
            </a:r>
            <a:r>
              <a:rPr lang="en-US" sz="2800" dirty="0" err="1" smtClean="0"/>
              <a:t>robô</a:t>
            </a:r>
            <a:r>
              <a:rPr lang="en-US" sz="2800" dirty="0" smtClean="0"/>
              <a:t> é </a:t>
            </a:r>
            <a:r>
              <a:rPr lang="en-US" sz="2800" dirty="0" err="1" smtClean="0"/>
              <a:t>ligado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o </a:t>
            </a:r>
            <a:r>
              <a:rPr lang="en-US" sz="2800" dirty="0" err="1" smtClean="0"/>
              <a:t>cabo</a:t>
            </a:r>
            <a:r>
              <a:rPr lang="en-US" sz="2800" dirty="0" smtClean="0"/>
              <a:t> do Gyro é </a:t>
            </a:r>
            <a:r>
              <a:rPr lang="en-US" sz="2800" dirty="0" err="1" smtClean="0"/>
              <a:t>conectado</a:t>
            </a:r>
            <a:r>
              <a:rPr lang="en-US" sz="2800" dirty="0" smtClean="0"/>
              <a:t>. Se o </a:t>
            </a:r>
            <a:r>
              <a:rPr lang="en-US" sz="2800" dirty="0" err="1" smtClean="0"/>
              <a:t>robô</a:t>
            </a:r>
            <a:r>
              <a:rPr lang="en-US" sz="2800" dirty="0" smtClean="0"/>
              <a:t> </a:t>
            </a:r>
            <a:r>
              <a:rPr lang="en-US" sz="2800" dirty="0" err="1" smtClean="0"/>
              <a:t>estiver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movimento</a:t>
            </a:r>
            <a:r>
              <a:rPr lang="en-US" sz="2800" dirty="0" smtClean="0"/>
              <a:t> </a:t>
            </a:r>
            <a:r>
              <a:rPr lang="en-US" sz="2800" dirty="0" err="1" smtClean="0"/>
              <a:t>durante</a:t>
            </a:r>
            <a:r>
              <a:rPr lang="en-US" sz="2800" dirty="0" smtClean="0"/>
              <a:t> a </a:t>
            </a:r>
            <a:r>
              <a:rPr lang="en-US" sz="2800" dirty="0" err="1" smtClean="0"/>
              <a:t>calibração</a:t>
            </a:r>
            <a:r>
              <a:rPr lang="en-US" sz="2800" dirty="0" smtClean="0"/>
              <a:t>, o Gyro “</a:t>
            </a:r>
            <a:r>
              <a:rPr lang="en-US" sz="2800" dirty="0" err="1" smtClean="0"/>
              <a:t>aprende</a:t>
            </a:r>
            <a:r>
              <a:rPr lang="en-US" sz="2800" dirty="0" smtClean="0"/>
              <a:t>” um valor </a:t>
            </a:r>
            <a:r>
              <a:rPr lang="en-US" sz="2800" dirty="0" err="1" smtClean="0"/>
              <a:t>incorreto</a:t>
            </a:r>
            <a:r>
              <a:rPr lang="en-US" sz="2800" dirty="0" smtClean="0"/>
              <a:t> para o “</a:t>
            </a:r>
            <a:r>
              <a:rPr lang="en-US" sz="2800" dirty="0" err="1" smtClean="0"/>
              <a:t>parado</a:t>
            </a:r>
            <a:r>
              <a:rPr lang="en-US" sz="2800" dirty="0" smtClean="0"/>
              <a:t>” – </a:t>
            </a:r>
            <a:r>
              <a:rPr lang="en-US" sz="2800" dirty="0" err="1" smtClean="0"/>
              <a:t>isto</a:t>
            </a:r>
            <a:r>
              <a:rPr lang="en-US" sz="2800" dirty="0" smtClean="0"/>
              <a:t> é 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causa</a:t>
            </a:r>
            <a:r>
              <a:rPr lang="en-US" sz="2800" dirty="0" smtClean="0"/>
              <a:t> a </a:t>
            </a:r>
            <a:r>
              <a:rPr lang="en-US" sz="2800" dirty="0" err="1" smtClean="0"/>
              <a:t>instabilidade</a:t>
            </a:r>
            <a:r>
              <a:rPr lang="en-US" sz="2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pt-BR" sz="2800" dirty="0" smtClean="0"/>
              <a:t>Infelizmente</a:t>
            </a:r>
            <a:r>
              <a:rPr lang="en-US" sz="2800" dirty="0" smtClean="0"/>
              <a:t>,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existe</a:t>
            </a:r>
            <a:r>
              <a:rPr lang="en-US" sz="2800" dirty="0" smtClean="0"/>
              <a:t> um </a:t>
            </a:r>
            <a:r>
              <a:rPr lang="en-US" sz="2800" dirty="0" err="1" smtClean="0"/>
              <a:t>bloco</a:t>
            </a:r>
            <a:r>
              <a:rPr lang="en-US" sz="2800" dirty="0" smtClean="0"/>
              <a:t> de </a:t>
            </a:r>
            <a:r>
              <a:rPr lang="en-US" sz="2800" dirty="0" err="1" smtClean="0"/>
              <a:t>calibração</a:t>
            </a:r>
            <a:r>
              <a:rPr lang="en-US" sz="2800" dirty="0" smtClean="0"/>
              <a:t> do Gyro. </a:t>
            </a:r>
            <a:r>
              <a:rPr lang="en-US" sz="2800" dirty="0" err="1" smtClean="0"/>
              <a:t>Há</a:t>
            </a:r>
            <a:r>
              <a:rPr lang="en-US" sz="2800" dirty="0" smtClean="0"/>
              <a:t> </a:t>
            </a:r>
            <a:r>
              <a:rPr lang="en-US" sz="2800" dirty="0" err="1" smtClean="0"/>
              <a:t>poucas</a:t>
            </a:r>
            <a:r>
              <a:rPr lang="en-US" sz="2800" dirty="0" smtClean="0"/>
              <a:t> </a:t>
            </a:r>
            <a:r>
              <a:rPr lang="en-US" sz="2800" dirty="0" err="1" smtClean="0"/>
              <a:t>maneiras</a:t>
            </a:r>
            <a:r>
              <a:rPr lang="en-US" sz="2800" dirty="0" smtClean="0"/>
              <a:t> de </a:t>
            </a:r>
            <a:r>
              <a:rPr lang="en-US" sz="2800" dirty="0" err="1" smtClean="0"/>
              <a:t>fazer</a:t>
            </a:r>
            <a:r>
              <a:rPr lang="en-US" sz="2800" dirty="0" smtClean="0"/>
              <a:t> o sensor </a:t>
            </a:r>
            <a:r>
              <a:rPr lang="en-US" sz="2800" dirty="0" err="1" smtClean="0"/>
              <a:t>recalibrar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Observações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observações</a:t>
            </a:r>
            <a:r>
              <a:rPr lang="en-US" dirty="0" smtClean="0"/>
              <a:t> </a:t>
            </a:r>
            <a:r>
              <a:rPr lang="en-US" dirty="0" err="1" smtClean="0"/>
              <a:t>críticas</a:t>
            </a:r>
            <a:r>
              <a:rPr lang="en-US" dirty="0" smtClean="0"/>
              <a:t> para </a:t>
            </a:r>
            <a:r>
              <a:rPr lang="en-US" dirty="0" err="1" smtClean="0"/>
              <a:t>usar</a:t>
            </a:r>
            <a:r>
              <a:rPr lang="en-US" dirty="0" smtClean="0"/>
              <a:t> o Gyro </a:t>
            </a:r>
            <a:r>
              <a:rPr lang="en-US" dirty="0" err="1" smtClean="0"/>
              <a:t>corretamente</a:t>
            </a:r>
            <a:r>
              <a:rPr lang="en-US" dirty="0" smtClean="0"/>
              <a:t>!!!!!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 ROBÔ DEVE ESTAR PARADO QUANDO EXECUTAR QUALQUER DOS PROGRAMAS DE CALIBRAÇÃO!!!!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DA MESMA FORMA QUE A CALIBRAÇÃO DAS CORES, VOCÊ NÃO DEVE EXECUTAR O PROGRAMA TODA VEZ QUE VOCÊ PRECISA LER O GYRO. VOCÊ DEVE CALIBRAR NUM PROGRAMA SEPARADO POUCO ANTES DE EXECUTAR O SEU PROGRAMA OU UMA VEZ NO INÍCIO DO SEU PROGRAMA.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Calibração</a:t>
            </a:r>
            <a:r>
              <a:rPr lang="en-US" dirty="0" smtClean="0"/>
              <a:t>: </a:t>
            </a:r>
            <a:r>
              <a:rPr lang="en-US" dirty="0" err="1" smtClean="0"/>
              <a:t>Estratégia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6750" y="1886995"/>
            <a:ext cx="3607392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 Gyro é </a:t>
            </a:r>
            <a:r>
              <a:rPr lang="en-US" dirty="0" err="1" smtClean="0">
                <a:solidFill>
                  <a:srgbClr val="000000"/>
                </a:solidFill>
              </a:rPr>
              <a:t>recalibrado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quando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este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muda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modo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 err="1" smtClean="0">
                <a:solidFill>
                  <a:srgbClr val="000000"/>
                </a:solidFill>
              </a:rPr>
              <a:t>Então</a:t>
            </a:r>
            <a:r>
              <a:rPr lang="en-US" dirty="0" smtClean="0">
                <a:solidFill>
                  <a:srgbClr val="000000"/>
                </a:solidFill>
              </a:rPr>
              <a:t> a </a:t>
            </a:r>
            <a:r>
              <a:rPr lang="en-US" dirty="0" err="1" smtClean="0">
                <a:solidFill>
                  <a:srgbClr val="000000"/>
                </a:solidFill>
              </a:rPr>
              <a:t>leitura</a:t>
            </a:r>
            <a:r>
              <a:rPr lang="en-US" dirty="0" smtClean="0">
                <a:solidFill>
                  <a:srgbClr val="000000"/>
                </a:solidFill>
              </a:rPr>
              <a:t> da “taxa” </a:t>
            </a:r>
            <a:r>
              <a:rPr lang="en-US" dirty="0" err="1" smtClean="0">
                <a:solidFill>
                  <a:srgbClr val="000000"/>
                </a:solidFill>
              </a:rPr>
              <a:t>seguida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uma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leitura</a:t>
            </a:r>
            <a:r>
              <a:rPr lang="en-US" dirty="0" smtClean="0">
                <a:solidFill>
                  <a:srgbClr val="000000"/>
                </a:solidFill>
              </a:rPr>
              <a:t> do “</a:t>
            </a:r>
            <a:r>
              <a:rPr lang="en-US" dirty="0" err="1" smtClean="0">
                <a:solidFill>
                  <a:srgbClr val="000000"/>
                </a:solidFill>
              </a:rPr>
              <a:t>ângulo</a:t>
            </a:r>
            <a:r>
              <a:rPr lang="en-US" dirty="0" smtClean="0">
                <a:solidFill>
                  <a:srgbClr val="000000"/>
                </a:solidFill>
              </a:rPr>
              <a:t>” </a:t>
            </a:r>
            <a:r>
              <a:rPr lang="en-US" dirty="0" err="1" smtClean="0">
                <a:solidFill>
                  <a:srgbClr val="000000"/>
                </a:solidFill>
              </a:rPr>
              <a:t>calibra</a:t>
            </a:r>
            <a:r>
              <a:rPr lang="en-US" dirty="0" smtClean="0">
                <a:solidFill>
                  <a:srgbClr val="000000"/>
                </a:solidFill>
              </a:rPr>
              <a:t> o Gyro.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6945" y="1886995"/>
            <a:ext cx="3731304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Segundo, </a:t>
            </a:r>
            <a:r>
              <a:rPr lang="en-US" dirty="0" err="1" smtClean="0">
                <a:solidFill>
                  <a:srgbClr val="3366FF"/>
                </a:solidFill>
              </a:rPr>
              <a:t>adicione</a:t>
            </a:r>
            <a:r>
              <a:rPr lang="en-US" dirty="0" smtClean="0">
                <a:solidFill>
                  <a:srgbClr val="3366FF"/>
                </a:solidFill>
              </a:rPr>
              <a:t> um </a:t>
            </a:r>
            <a:r>
              <a:rPr lang="en-US" dirty="0" err="1" smtClean="0">
                <a:solidFill>
                  <a:srgbClr val="3366FF"/>
                </a:solidFill>
              </a:rPr>
              <a:t>bloco</a:t>
            </a:r>
            <a:r>
              <a:rPr lang="en-US" dirty="0" smtClean="0">
                <a:solidFill>
                  <a:srgbClr val="3366FF"/>
                </a:solidFill>
              </a:rPr>
              <a:t> de </a:t>
            </a:r>
            <a:r>
              <a:rPr lang="en-US" dirty="0" err="1" smtClean="0">
                <a:solidFill>
                  <a:srgbClr val="3366FF"/>
                </a:solidFill>
              </a:rPr>
              <a:t>espera</a:t>
            </a:r>
            <a:r>
              <a:rPr lang="en-US" dirty="0" smtClean="0">
                <a:solidFill>
                  <a:srgbClr val="3366FF"/>
                </a:solidFill>
              </a:rPr>
              <a:t> para </a:t>
            </a:r>
            <a:r>
              <a:rPr lang="en-US" dirty="0" err="1" smtClean="0">
                <a:solidFill>
                  <a:srgbClr val="3366FF"/>
                </a:solidFill>
              </a:rPr>
              <a:t>dar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ao</a:t>
            </a:r>
            <a:r>
              <a:rPr lang="en-US" dirty="0" smtClean="0">
                <a:solidFill>
                  <a:srgbClr val="3366FF"/>
                </a:solidFill>
              </a:rPr>
              <a:t> sensor um </a:t>
            </a:r>
            <a:r>
              <a:rPr lang="en-US" dirty="0" err="1" smtClean="0">
                <a:solidFill>
                  <a:srgbClr val="3366FF"/>
                </a:solidFill>
              </a:rPr>
              <a:t>pouco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mais</a:t>
            </a:r>
            <a:r>
              <a:rPr lang="en-US" dirty="0" smtClean="0">
                <a:solidFill>
                  <a:srgbClr val="3366FF"/>
                </a:solidFill>
              </a:rPr>
              <a:t> de tempo para </a:t>
            </a:r>
            <a:r>
              <a:rPr lang="en-US" dirty="0" err="1" smtClean="0">
                <a:solidFill>
                  <a:srgbClr val="3366FF"/>
                </a:solidFill>
              </a:rPr>
              <a:t>reiniciar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completamente</a:t>
            </a:r>
            <a:r>
              <a:rPr lang="en-US" dirty="0" smtClean="0">
                <a:solidFill>
                  <a:srgbClr val="3366FF"/>
                </a:solidFill>
              </a:rPr>
              <a:t>. As </a:t>
            </a:r>
            <a:r>
              <a:rPr lang="en-US" dirty="0" err="1" smtClean="0">
                <a:solidFill>
                  <a:srgbClr val="3366FF"/>
                </a:solidFill>
              </a:rPr>
              <a:t>nossa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medições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indicam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que</a:t>
            </a:r>
            <a:r>
              <a:rPr lang="en-US" dirty="0" smtClean="0">
                <a:solidFill>
                  <a:srgbClr val="3366FF"/>
                </a:solidFill>
              </a:rPr>
              <a:t> 0,1 </a:t>
            </a:r>
            <a:r>
              <a:rPr lang="en-US" dirty="0" err="1" smtClean="0">
                <a:solidFill>
                  <a:srgbClr val="3366FF"/>
                </a:solidFill>
              </a:rPr>
              <a:t>seg</a:t>
            </a:r>
            <a:r>
              <a:rPr lang="en-US" dirty="0" smtClean="0">
                <a:solidFill>
                  <a:srgbClr val="3366FF"/>
                </a:solidFill>
              </a:rPr>
              <a:t> é </a:t>
            </a:r>
            <a:r>
              <a:rPr lang="en-US" dirty="0" err="1" smtClean="0">
                <a:solidFill>
                  <a:srgbClr val="3366FF"/>
                </a:solidFill>
              </a:rPr>
              <a:t>suficiente</a:t>
            </a:r>
            <a:r>
              <a:rPr lang="en-US" dirty="0" smtClean="0">
                <a:solidFill>
                  <a:srgbClr val="3366FF"/>
                </a:solidFill>
              </a:rPr>
              <a:t>.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1810" y="3543337"/>
            <a:ext cx="2796439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Note </a:t>
            </a:r>
            <a:r>
              <a:rPr lang="en-US" dirty="0" err="1" smtClean="0">
                <a:solidFill>
                  <a:srgbClr val="3366FF"/>
                </a:solidFill>
              </a:rPr>
              <a:t>que</a:t>
            </a:r>
            <a:r>
              <a:rPr lang="en-US" dirty="0" smtClean="0">
                <a:solidFill>
                  <a:srgbClr val="3366FF"/>
                </a:solidFill>
              </a:rPr>
              <a:t> no restante do </a:t>
            </a:r>
            <a:r>
              <a:rPr lang="en-US" dirty="0" err="1" smtClean="0">
                <a:solidFill>
                  <a:srgbClr val="3366FF"/>
                </a:solidFill>
              </a:rPr>
              <a:t>seu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programa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você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deveria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usar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somente</a:t>
            </a:r>
            <a:r>
              <a:rPr lang="en-US" dirty="0" smtClean="0">
                <a:solidFill>
                  <a:srgbClr val="3366FF"/>
                </a:solidFill>
              </a:rPr>
              <a:t> o </a:t>
            </a:r>
            <a:r>
              <a:rPr lang="en-US" dirty="0" err="1" smtClean="0">
                <a:solidFill>
                  <a:srgbClr val="3366FF"/>
                </a:solidFill>
              </a:rPr>
              <a:t>modo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ângulo”do</a:t>
            </a:r>
            <a:r>
              <a:rPr lang="en-US" dirty="0" smtClean="0">
                <a:solidFill>
                  <a:srgbClr val="3366FF"/>
                </a:solidFill>
              </a:rPr>
              <a:t> Gyro. </a:t>
            </a:r>
            <a:r>
              <a:rPr lang="en-US" dirty="0" err="1" smtClean="0">
                <a:solidFill>
                  <a:srgbClr val="3366FF"/>
                </a:solidFill>
              </a:rPr>
              <a:t>Usando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os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modos</a:t>
            </a:r>
            <a:r>
              <a:rPr lang="en-US" dirty="0" smtClean="0">
                <a:solidFill>
                  <a:srgbClr val="3366FF"/>
                </a:solidFill>
              </a:rPr>
              <a:t> “taxa” </a:t>
            </a:r>
            <a:r>
              <a:rPr lang="en-US" dirty="0" err="1" smtClean="0">
                <a:solidFill>
                  <a:srgbClr val="3366FF"/>
                </a:solidFill>
              </a:rPr>
              <a:t>ou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ângulo</a:t>
            </a:r>
            <a:r>
              <a:rPr lang="en-US" dirty="0" smtClean="0">
                <a:solidFill>
                  <a:srgbClr val="3366FF"/>
                </a:solidFill>
              </a:rPr>
              <a:t> e taxa” </a:t>
            </a:r>
            <a:r>
              <a:rPr lang="en-US" dirty="0" err="1" smtClean="0">
                <a:solidFill>
                  <a:srgbClr val="3366FF"/>
                </a:solidFill>
              </a:rPr>
              <a:t>fará</a:t>
            </a:r>
            <a:r>
              <a:rPr lang="en-US" dirty="0" smtClean="0">
                <a:solidFill>
                  <a:srgbClr val="3366FF"/>
                </a:solidFill>
              </a:rPr>
              <a:t> com </a:t>
            </a:r>
            <a:r>
              <a:rPr lang="en-US" dirty="0" err="1" smtClean="0">
                <a:solidFill>
                  <a:srgbClr val="3366FF"/>
                </a:solidFill>
              </a:rPr>
              <a:t>que</a:t>
            </a:r>
            <a:r>
              <a:rPr lang="en-US" dirty="0" smtClean="0">
                <a:solidFill>
                  <a:srgbClr val="3366FF"/>
                </a:solidFill>
              </a:rPr>
              <a:t> o Gyro se </a:t>
            </a:r>
            <a:r>
              <a:rPr lang="en-US" dirty="0" err="1" smtClean="0">
                <a:solidFill>
                  <a:srgbClr val="3366FF"/>
                </a:solidFill>
              </a:rPr>
              <a:t>recalibre</a:t>
            </a:r>
            <a:r>
              <a:rPr lang="en-US" dirty="0" smtClean="0">
                <a:solidFill>
                  <a:srgbClr val="3366FF"/>
                </a:solidFill>
              </a:rPr>
              <a:t>.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039"/>
            <a:ext cx="5126945" cy="37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Calibração</a:t>
            </a:r>
            <a:r>
              <a:rPr lang="en-US" dirty="0" smtClean="0"/>
              <a:t>: </a:t>
            </a:r>
            <a:r>
              <a:rPr lang="en-US" dirty="0" err="1" smtClean="0"/>
              <a:t>Estratégia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9801" y="2100862"/>
            <a:ext cx="2484548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Esta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versão</a:t>
            </a:r>
            <a:r>
              <a:rPr lang="en-US" dirty="0" smtClean="0">
                <a:solidFill>
                  <a:srgbClr val="000000"/>
                </a:solidFill>
              </a:rPr>
              <a:t> da </a:t>
            </a:r>
            <a:r>
              <a:rPr lang="en-US" dirty="0" err="1" smtClean="0">
                <a:solidFill>
                  <a:srgbClr val="000000"/>
                </a:solidFill>
              </a:rPr>
              <a:t>calibração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deixa</a:t>
            </a:r>
            <a:r>
              <a:rPr lang="en-US" dirty="0" smtClean="0">
                <a:solidFill>
                  <a:srgbClr val="000000"/>
                </a:solidFill>
              </a:rPr>
              <a:t> o Gyro no </a:t>
            </a:r>
            <a:r>
              <a:rPr lang="en-US" dirty="0" err="1" smtClean="0">
                <a:solidFill>
                  <a:srgbClr val="000000"/>
                </a:solidFill>
              </a:rPr>
              <a:t>modo</a:t>
            </a:r>
            <a:r>
              <a:rPr lang="en-US" dirty="0" smtClean="0">
                <a:solidFill>
                  <a:srgbClr val="000000"/>
                </a:solidFill>
              </a:rPr>
              <a:t> “</a:t>
            </a:r>
            <a:r>
              <a:rPr lang="en-US" dirty="0" err="1" smtClean="0">
                <a:solidFill>
                  <a:srgbClr val="000000"/>
                </a:solidFill>
              </a:rPr>
              <a:t>taxa+ângulo</a:t>
            </a:r>
            <a:r>
              <a:rPr lang="en-US" dirty="0" smtClean="0">
                <a:solidFill>
                  <a:srgbClr val="000000"/>
                </a:solidFill>
              </a:rPr>
              <a:t>” </a:t>
            </a:r>
            <a:r>
              <a:rPr lang="en-US" dirty="0" err="1" smtClean="0">
                <a:solidFill>
                  <a:srgbClr val="000000"/>
                </a:solidFill>
              </a:rPr>
              <a:t>Isto</a:t>
            </a:r>
            <a:r>
              <a:rPr lang="en-US" dirty="0" smtClean="0">
                <a:solidFill>
                  <a:srgbClr val="000000"/>
                </a:solidFill>
              </a:rPr>
              <a:t> é </a:t>
            </a:r>
            <a:r>
              <a:rPr lang="en-US" dirty="0" err="1" smtClean="0">
                <a:solidFill>
                  <a:srgbClr val="000000"/>
                </a:solidFill>
              </a:rPr>
              <a:t>útil</a:t>
            </a:r>
            <a:r>
              <a:rPr lang="en-US" dirty="0" smtClean="0">
                <a:solidFill>
                  <a:srgbClr val="000000"/>
                </a:solidFill>
              </a:rPr>
              <a:t> se </a:t>
            </a:r>
            <a:r>
              <a:rPr lang="en-US" dirty="0" err="1" smtClean="0">
                <a:solidFill>
                  <a:srgbClr val="000000"/>
                </a:solidFill>
              </a:rPr>
              <a:t>você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utilizar</a:t>
            </a:r>
            <a:r>
              <a:rPr lang="en-US" dirty="0" smtClean="0">
                <a:solidFill>
                  <a:srgbClr val="000000"/>
                </a:solidFill>
              </a:rPr>
              <a:t> a </a:t>
            </a:r>
            <a:r>
              <a:rPr lang="en-US" dirty="0" err="1" smtClean="0">
                <a:solidFill>
                  <a:srgbClr val="000000"/>
                </a:solidFill>
              </a:rPr>
              <a:t>saída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em</a:t>
            </a:r>
            <a:r>
              <a:rPr lang="en-US" dirty="0" smtClean="0">
                <a:solidFill>
                  <a:srgbClr val="000000"/>
                </a:solidFill>
              </a:rPr>
              <a:t> taxa.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0148" y="2107630"/>
            <a:ext cx="418810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 parte </a:t>
            </a:r>
            <a:r>
              <a:rPr lang="en-US" dirty="0" err="1" smtClean="0">
                <a:solidFill>
                  <a:srgbClr val="3366FF"/>
                </a:solidFill>
              </a:rPr>
              <a:t>ruim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desta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versão</a:t>
            </a:r>
            <a:r>
              <a:rPr lang="en-US" dirty="0" smtClean="0">
                <a:solidFill>
                  <a:srgbClr val="3366FF"/>
                </a:solidFill>
              </a:rPr>
              <a:t> é </a:t>
            </a:r>
            <a:r>
              <a:rPr lang="en-US" dirty="0" err="1" smtClean="0">
                <a:solidFill>
                  <a:srgbClr val="3366FF"/>
                </a:solidFill>
              </a:rPr>
              <a:t>que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ela</a:t>
            </a:r>
            <a:r>
              <a:rPr lang="en-US" dirty="0" smtClean="0">
                <a:solidFill>
                  <a:srgbClr val="3366FF"/>
                </a:solidFill>
              </a:rPr>
              <a:t> leva </a:t>
            </a:r>
            <a:r>
              <a:rPr lang="en-US" dirty="0" err="1" smtClean="0">
                <a:solidFill>
                  <a:srgbClr val="3366FF"/>
                </a:solidFill>
              </a:rPr>
              <a:t>mais</a:t>
            </a:r>
            <a:r>
              <a:rPr lang="en-US" dirty="0" smtClean="0">
                <a:solidFill>
                  <a:srgbClr val="3366FF"/>
                </a:solidFill>
              </a:rPr>
              <a:t> tempo (</a:t>
            </a:r>
            <a:r>
              <a:rPr lang="en-US" dirty="0" err="1" smtClean="0">
                <a:solidFill>
                  <a:srgbClr val="3366FF"/>
                </a:solidFill>
              </a:rPr>
              <a:t>aproximadamente</a:t>
            </a:r>
            <a:r>
              <a:rPr lang="en-US" dirty="0" smtClean="0">
                <a:solidFill>
                  <a:srgbClr val="3366FF"/>
                </a:solidFill>
              </a:rPr>
              <a:t> 3 </a:t>
            </a:r>
            <a:r>
              <a:rPr lang="en-US" dirty="0" err="1" smtClean="0">
                <a:solidFill>
                  <a:srgbClr val="3366FF"/>
                </a:solidFill>
              </a:rPr>
              <a:t>segs</a:t>
            </a:r>
            <a:r>
              <a:rPr lang="en-US" dirty="0" smtClean="0">
                <a:solidFill>
                  <a:srgbClr val="3366FF"/>
                </a:solidFill>
              </a:rPr>
              <a:t>). </a:t>
            </a:r>
            <a:r>
              <a:rPr lang="en-US" dirty="0" err="1" smtClean="0">
                <a:solidFill>
                  <a:srgbClr val="3366FF"/>
                </a:solidFill>
              </a:rPr>
              <a:t>Também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dirty="0" err="1" smtClean="0">
                <a:solidFill>
                  <a:srgbClr val="3366FF"/>
                </a:solidFill>
              </a:rPr>
              <a:t>você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não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pode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mais</a:t>
            </a:r>
            <a:r>
              <a:rPr lang="en-US" dirty="0" smtClean="0">
                <a:solidFill>
                  <a:srgbClr val="3366FF"/>
                </a:solidFill>
              </a:rPr>
              <a:t> re-</a:t>
            </a:r>
            <a:r>
              <a:rPr lang="en-US" dirty="0" err="1" smtClean="0">
                <a:solidFill>
                  <a:srgbClr val="3366FF"/>
                </a:solidFill>
              </a:rPr>
              <a:t>iniciar</a:t>
            </a:r>
            <a:r>
              <a:rPr lang="en-US" dirty="0" smtClean="0">
                <a:solidFill>
                  <a:srgbClr val="3366FF"/>
                </a:solidFill>
              </a:rPr>
              <a:t> o Gyro!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1810" y="3343060"/>
            <a:ext cx="287527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Note </a:t>
            </a:r>
            <a:r>
              <a:rPr lang="en-US" dirty="0" err="1" smtClean="0">
                <a:solidFill>
                  <a:srgbClr val="3366FF"/>
                </a:solidFill>
              </a:rPr>
              <a:t>que</a:t>
            </a:r>
            <a:r>
              <a:rPr lang="en-US" dirty="0" smtClean="0">
                <a:solidFill>
                  <a:srgbClr val="3366FF"/>
                </a:solidFill>
              </a:rPr>
              <a:t> no restante do </a:t>
            </a:r>
            <a:r>
              <a:rPr lang="en-US" dirty="0" err="1" smtClean="0">
                <a:solidFill>
                  <a:srgbClr val="3366FF"/>
                </a:solidFill>
              </a:rPr>
              <a:t>seu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programa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você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deve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usar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somente</a:t>
            </a:r>
            <a:r>
              <a:rPr lang="en-US" dirty="0" smtClean="0">
                <a:solidFill>
                  <a:srgbClr val="3366FF"/>
                </a:solidFill>
              </a:rPr>
              <a:t> o </a:t>
            </a:r>
            <a:r>
              <a:rPr lang="en-US" dirty="0" err="1" smtClean="0">
                <a:solidFill>
                  <a:srgbClr val="3366FF"/>
                </a:solidFill>
              </a:rPr>
              <a:t>modo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taxa+ângulo</a:t>
            </a:r>
            <a:r>
              <a:rPr lang="en-US" dirty="0" smtClean="0">
                <a:solidFill>
                  <a:srgbClr val="3366FF"/>
                </a:solidFill>
              </a:rPr>
              <a:t>” do Gyro. </a:t>
            </a:r>
            <a:r>
              <a:rPr lang="en-US" dirty="0" err="1" smtClean="0">
                <a:solidFill>
                  <a:srgbClr val="3366FF"/>
                </a:solidFill>
              </a:rPr>
              <a:t>Usando</a:t>
            </a:r>
            <a:r>
              <a:rPr lang="en-US" dirty="0" smtClean="0">
                <a:solidFill>
                  <a:srgbClr val="3366FF"/>
                </a:solidFill>
              </a:rPr>
              <a:t> o </a:t>
            </a:r>
            <a:r>
              <a:rPr lang="en-US" dirty="0" err="1" smtClean="0">
                <a:solidFill>
                  <a:srgbClr val="3366FF"/>
                </a:solidFill>
              </a:rPr>
              <a:t>modo</a:t>
            </a:r>
            <a:r>
              <a:rPr lang="en-US" dirty="0" smtClean="0">
                <a:solidFill>
                  <a:srgbClr val="3366FF"/>
                </a:solidFill>
              </a:rPr>
              <a:t> “</a:t>
            </a:r>
            <a:r>
              <a:rPr lang="en-US" dirty="0" err="1" smtClean="0">
                <a:solidFill>
                  <a:srgbClr val="3366FF"/>
                </a:solidFill>
              </a:rPr>
              <a:t>ângulo</a:t>
            </a:r>
            <a:r>
              <a:rPr lang="en-US" dirty="0" smtClean="0">
                <a:solidFill>
                  <a:srgbClr val="3366FF"/>
                </a:solidFill>
              </a:rPr>
              <a:t>” </a:t>
            </a:r>
            <a:r>
              <a:rPr lang="en-US" dirty="0" err="1" smtClean="0">
                <a:solidFill>
                  <a:srgbClr val="3366FF"/>
                </a:solidFill>
              </a:rPr>
              <a:t>ou</a:t>
            </a:r>
            <a:r>
              <a:rPr lang="en-US" dirty="0" smtClean="0">
                <a:solidFill>
                  <a:srgbClr val="3366FF"/>
                </a:solidFill>
              </a:rPr>
              <a:t> “taxa” </a:t>
            </a:r>
            <a:r>
              <a:rPr lang="en-US" dirty="0" err="1" smtClean="0">
                <a:solidFill>
                  <a:srgbClr val="3366FF"/>
                </a:solidFill>
              </a:rPr>
              <a:t>fará</a:t>
            </a:r>
            <a:r>
              <a:rPr lang="en-US" dirty="0" smtClean="0">
                <a:solidFill>
                  <a:srgbClr val="3366FF"/>
                </a:solidFill>
              </a:rPr>
              <a:t> com </a:t>
            </a:r>
            <a:r>
              <a:rPr lang="en-US" dirty="0" err="1" smtClean="0">
                <a:solidFill>
                  <a:srgbClr val="3366FF"/>
                </a:solidFill>
              </a:rPr>
              <a:t>que</a:t>
            </a:r>
            <a:r>
              <a:rPr lang="en-US" dirty="0" smtClean="0">
                <a:solidFill>
                  <a:srgbClr val="3366FF"/>
                </a:solidFill>
              </a:rPr>
              <a:t> o Gyro se </a:t>
            </a:r>
            <a:r>
              <a:rPr lang="en-US" dirty="0" err="1" smtClean="0">
                <a:solidFill>
                  <a:srgbClr val="3366FF"/>
                </a:solidFill>
              </a:rPr>
              <a:t>recalibre</a:t>
            </a:r>
            <a:r>
              <a:rPr lang="en-US" dirty="0" smtClean="0">
                <a:solidFill>
                  <a:srgbClr val="3366FF"/>
                </a:solidFill>
              </a:rPr>
              <a:t>. </a:t>
            </a:r>
            <a:r>
              <a:rPr lang="en-US" dirty="0" err="1" smtClean="0">
                <a:solidFill>
                  <a:srgbClr val="3366FF"/>
                </a:solidFill>
              </a:rPr>
              <a:t>Também</a:t>
            </a:r>
            <a:r>
              <a:rPr lang="en-US" dirty="0" smtClean="0">
                <a:solidFill>
                  <a:srgbClr val="3366FF"/>
                </a:solidFill>
              </a:rPr>
              <a:t>, *** NÃO *** </a:t>
            </a:r>
            <a:r>
              <a:rPr lang="en-US" dirty="0" err="1" smtClean="0">
                <a:solidFill>
                  <a:srgbClr val="3366FF"/>
                </a:solidFill>
              </a:rPr>
              <a:t>reinicie</a:t>
            </a:r>
            <a:r>
              <a:rPr lang="en-US" dirty="0" smtClean="0">
                <a:solidFill>
                  <a:srgbClr val="3366FF"/>
                </a:solidFill>
              </a:rPr>
              <a:t> o Gyro – </a:t>
            </a:r>
            <a:r>
              <a:rPr lang="en-US" dirty="0" err="1" smtClean="0">
                <a:solidFill>
                  <a:srgbClr val="3366FF"/>
                </a:solidFill>
              </a:rPr>
              <a:t>isto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forçará</a:t>
            </a:r>
            <a:r>
              <a:rPr lang="en-US" dirty="0" smtClean="0">
                <a:solidFill>
                  <a:srgbClr val="3366FF"/>
                </a:solidFill>
              </a:rPr>
              <a:t> o Gyro a </a:t>
            </a:r>
            <a:r>
              <a:rPr lang="en-US" dirty="0" err="1" smtClean="0">
                <a:solidFill>
                  <a:srgbClr val="3366FF"/>
                </a:solidFill>
              </a:rPr>
              <a:t>entrar</a:t>
            </a:r>
            <a:r>
              <a:rPr lang="en-US" dirty="0" smtClean="0">
                <a:solidFill>
                  <a:srgbClr val="3366FF"/>
                </a:solidFill>
              </a:rPr>
              <a:t> no </a:t>
            </a:r>
            <a:r>
              <a:rPr lang="en-US" dirty="0" err="1" smtClean="0">
                <a:solidFill>
                  <a:srgbClr val="3366FF"/>
                </a:solidFill>
              </a:rPr>
              <a:t>modo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ângulo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causando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</a:rPr>
              <a:t>uma</a:t>
            </a:r>
            <a:r>
              <a:rPr lang="en-US" dirty="0" smtClean="0">
                <a:solidFill>
                  <a:srgbClr val="3366FF"/>
                </a:solidFill>
              </a:rPr>
              <a:t> longa </a:t>
            </a:r>
            <a:r>
              <a:rPr lang="en-US" dirty="0" err="1" smtClean="0">
                <a:solidFill>
                  <a:srgbClr val="3366FF"/>
                </a:solidFill>
              </a:rPr>
              <a:t>recalibração</a:t>
            </a:r>
            <a:r>
              <a:rPr lang="en-US" dirty="0" smtClean="0">
                <a:solidFill>
                  <a:srgbClr val="3366FF"/>
                </a:solidFill>
              </a:rPr>
              <a:t> de 3 </a:t>
            </a:r>
            <a:r>
              <a:rPr lang="en-US" dirty="0" err="1" smtClean="0">
                <a:solidFill>
                  <a:srgbClr val="3366FF"/>
                </a:solidFill>
              </a:rPr>
              <a:t>segs</a:t>
            </a:r>
            <a:r>
              <a:rPr lang="en-US" dirty="0" smtClean="0">
                <a:solidFill>
                  <a:srgbClr val="3366FF"/>
                </a:solidFill>
              </a:rPr>
              <a:t>.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691575"/>
            <a:ext cx="5336349" cy="32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1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Estratégia</a:t>
            </a:r>
            <a:r>
              <a:rPr lang="en-US" dirty="0" smtClean="0"/>
              <a:t> 3: </a:t>
            </a:r>
            <a:r>
              <a:rPr lang="en-US" dirty="0" err="1" smtClean="0"/>
              <a:t>Pseudocódigo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303432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Ter um tempo de espera fixo para a calibração do Gyro pode não funcionar sempre. </a:t>
            </a:r>
          </a:p>
          <a:p>
            <a:r>
              <a:rPr lang="it-IT" dirty="0" smtClean="0"/>
              <a:t>O Gyro retorna “Not a Number” (NaN) até que ele tenha realmente reiniciado e NaNs não são  &gt;, =, ou &lt; qualquer número.  Isto acontece porque eles não são números.  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única</a:t>
            </a:r>
            <a:r>
              <a:rPr lang="en-US" dirty="0" smtClean="0"/>
              <a:t> forma de </a:t>
            </a:r>
            <a:r>
              <a:rPr lang="en-US" dirty="0" err="1" smtClean="0"/>
              <a:t>você</a:t>
            </a:r>
            <a:r>
              <a:rPr lang="en-US" dirty="0" smtClean="0"/>
              <a:t> saber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reiniciado</a:t>
            </a:r>
            <a:r>
              <a:rPr lang="en-US" dirty="0" smtClean="0"/>
              <a:t> é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certeza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recebendo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verdadeiro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do valor Not-a-Number. </a:t>
            </a:r>
          </a:p>
          <a:p>
            <a:pPr lvl="1"/>
            <a:r>
              <a:rPr lang="en-US" dirty="0" smtClean="0"/>
              <a:t>PASSO 1: </a:t>
            </a:r>
            <a:r>
              <a:rPr lang="en-US" dirty="0" err="1" smtClean="0"/>
              <a:t>Recalibre</a:t>
            </a:r>
            <a:r>
              <a:rPr lang="en-US" dirty="0" smtClean="0"/>
              <a:t> o Gyro </a:t>
            </a:r>
          </a:p>
          <a:p>
            <a:pPr lvl="1"/>
            <a:r>
              <a:rPr lang="en-US" dirty="0" smtClean="0"/>
              <a:t>PASSO 2: </a:t>
            </a:r>
            <a:r>
              <a:rPr lang="en-US" dirty="0" err="1" smtClean="0"/>
              <a:t>Inicie</a:t>
            </a:r>
            <a:r>
              <a:rPr lang="en-US" dirty="0" smtClean="0"/>
              <a:t> o </a:t>
            </a:r>
            <a:r>
              <a:rPr lang="en-US" dirty="0" err="1" smtClean="0"/>
              <a:t>laço</a:t>
            </a:r>
            <a:endParaRPr lang="en-US" dirty="0" smtClean="0"/>
          </a:p>
          <a:p>
            <a:pPr lvl="1"/>
            <a:r>
              <a:rPr lang="en-US" dirty="0" smtClean="0"/>
              <a:t>PASSO 3: Leia o </a:t>
            </a:r>
            <a:r>
              <a:rPr lang="en-US" dirty="0" err="1" smtClean="0"/>
              <a:t>ângulo</a:t>
            </a:r>
            <a:endParaRPr lang="en-US" dirty="0" smtClean="0"/>
          </a:p>
          <a:p>
            <a:pPr lvl="1"/>
            <a:r>
              <a:rPr lang="it-IT" dirty="0" smtClean="0"/>
              <a:t>PASSO 4: Verifique se ângulo &gt;= 0</a:t>
            </a:r>
          </a:p>
          <a:p>
            <a:pPr lvl="1"/>
            <a:r>
              <a:rPr lang="it-IT" dirty="0" smtClean="0"/>
              <a:t>PASSO 5: Verifique se ângulo &lt; 0</a:t>
            </a:r>
          </a:p>
          <a:p>
            <a:pPr lvl="1"/>
            <a:r>
              <a:rPr lang="it-IT" dirty="0" smtClean="0"/>
              <a:t>PASSO 6: OR saídas dos passos 4 &amp; 5</a:t>
            </a:r>
          </a:p>
          <a:p>
            <a:pPr lvl="1"/>
            <a:r>
              <a:rPr lang="it-IT" dirty="0" smtClean="0"/>
              <a:t>PASSO 7: Se a saída do passo 6 for verdadeira, saia do laço</a:t>
            </a:r>
          </a:p>
          <a:p>
            <a:r>
              <a:rPr lang="it-IT" dirty="0" smtClean="0"/>
              <a:t>Neste ponto, a instabilidade do sensor dever ter sumido. </a:t>
            </a:r>
          </a:p>
        </p:txBody>
      </p:sp>
    </p:spTree>
    <p:extLst>
      <p:ext uri="{BB962C8B-B14F-4D97-AF65-F5344CB8AC3E}">
        <p14:creationId xmlns:p14="http://schemas.microsoft.com/office/powerpoint/2010/main" val="61993656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3389</TotalTime>
  <Words>1150</Words>
  <Application>Microsoft Office PowerPoint</Application>
  <PresentationFormat>On-screen Show (4:3)</PresentationFormat>
  <Paragraphs>105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Helvetica Neue</vt:lpstr>
      <vt:lpstr>Wingdings</vt:lpstr>
      <vt:lpstr>Spectrum</vt:lpstr>
      <vt:lpstr>Usando o Sensor Gyro e Lidando com a Instabilidade</vt:lpstr>
      <vt:lpstr>Objetivos</vt:lpstr>
      <vt:lpstr>O que é o Sensor Gyro?</vt:lpstr>
      <vt:lpstr>Problemas com o Sensor Gyro</vt:lpstr>
      <vt:lpstr>Calibração do Gyro para Solução do Problema 1: instabilidade</vt:lpstr>
      <vt:lpstr>Observações Importantes</vt:lpstr>
      <vt:lpstr>Calibração: Estratégia 1</vt:lpstr>
      <vt:lpstr>Calibração: Estratégia 2</vt:lpstr>
      <vt:lpstr>Estratégia 3: Pseudocódigo</vt:lpstr>
      <vt:lpstr>Estratégia 3 Solução</vt:lpstr>
      <vt:lpstr>Estratégia 4 Solução</vt:lpstr>
      <vt:lpstr>Guia de Discussão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Gyro Sensor and Dealing with Drift</dc:title>
  <dc:creator>Sanjay Seshan</dc:creator>
  <cp:lastModifiedBy>Sanjay Seshan</cp:lastModifiedBy>
  <cp:revision>35</cp:revision>
  <dcterms:created xsi:type="dcterms:W3CDTF">2014-10-28T21:59:38Z</dcterms:created>
  <dcterms:modified xsi:type="dcterms:W3CDTF">2015-06-20T16:32:33Z</dcterms:modified>
</cp:coreProperties>
</file>