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0"/>
  </p:notesMasterIdLst>
  <p:handoutMasterIdLst>
    <p:handoutMasterId r:id="rId11"/>
  </p:handoutMasterIdLst>
  <p:sldIdLst>
    <p:sldId id="258" r:id="rId2"/>
    <p:sldId id="275" r:id="rId3"/>
    <p:sldId id="276" r:id="rId4"/>
    <p:sldId id="277" r:id="rId5"/>
    <p:sldId id="278" r:id="rId6"/>
    <p:sldId id="279" r:id="rId7"/>
    <p:sldId id="280"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2" autoAdjust="0"/>
    <p:restoredTop sz="91429"/>
  </p:normalViewPr>
  <p:slideViewPr>
    <p:cSldViewPr snapToGrid="0" snapToObjects="1">
      <p:cViewPr varScale="1">
        <p:scale>
          <a:sx n="41" d="100"/>
          <a:sy n="41" d="100"/>
        </p:scale>
        <p:origin x="156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97728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90234B-A667-F645-80C2-E91617AEFECC}"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8727C-DEB2-584A-BEB3-E4FB986B4A66}" type="datetime1">
              <a:rPr lang="en-US" smtClean="0"/>
              <a:t>12/19/15</a:t>
            </a:fld>
            <a:endParaRPr lang="en-US"/>
          </a:p>
        </p:txBody>
      </p:sp>
      <p:sp>
        <p:nvSpPr>
          <p:cNvPr id="6" name="Footer Placeholder 5"/>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F50CDA-7B87-D04E-94EF-47AFBAF5D433}" type="datetime1">
              <a:rPr lang="en-US" smtClean="0"/>
              <a:t>12/19/15</a:t>
            </a:fld>
            <a:endParaRPr lang="en-US"/>
          </a:p>
        </p:txBody>
      </p:sp>
      <p:sp>
        <p:nvSpPr>
          <p:cNvPr id="6" name="Footer Placeholder 5"/>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05BC6-DF57-8A43-B2E2-5226BD68E295}"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53EE000-1154-B74A-98F6-455AFBDC08DF}"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59480-FEC1-CA41-A3A0-E3C4C52DEA5D}"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1F0C12F-8B35-8248-8C68-0DA6232A7CCB}"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2B307B-A8B4-C142-99B4-82AADADC233A}"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67388D-4F2D-B041-8C96-53AE3C77DFC3}"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85B3560D-6F3A-3C42-ADA9-3461E91608C7}"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9C862A30-4638-EE41-A762-34D93E016269}"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C995867F-0440-754B-BBDB-0AE2B080412B}" type="datetime1">
              <a:rPr lang="en-US" smtClean="0"/>
              <a:t>12/19/15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833C27-7AEF-F548-879F-E513B20025D0}" type="datetime1">
              <a:rPr lang="en-US" smtClean="0"/>
              <a:t>12/19/15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2D76C1F-9508-C44E-A44A-A7E0AE5F3ECF}" type="datetime1">
              <a:rPr lang="en-US" smtClean="0"/>
              <a:t>12/19/15</a:t>
            </a:fld>
            <a:endParaRPr lang="en-US"/>
          </a:p>
        </p:txBody>
      </p:sp>
      <p:sp>
        <p:nvSpPr>
          <p:cNvPr id="8" name="Footer Placeholder 7"/>
          <p:cNvSpPr>
            <a:spLocks noGrp="1"/>
          </p:cNvSpPr>
          <p:nvPr>
            <p:ph type="ftr" sz="quarter" idx="11"/>
          </p:nvPr>
        </p:nvSpPr>
        <p:spPr/>
        <p:txBody>
          <a:bodyPr/>
          <a:lstStyle/>
          <a:p>
            <a:r>
              <a:rPr lang="sk-SK" smtClean="0"/>
              <a:t>© 2015 EV3Lessons.com, Last edit 12/19/2015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384781A-46CE-3B42-9B2E-1F8C7CA3B62C}" type="datetime1">
              <a:rPr lang="en-US" smtClean="0"/>
              <a:t>12/19/15</a:t>
            </a:fld>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41098-38E8-CA44-BD0C-A1556C327952}" type="datetime1">
              <a:rPr lang="en-US" smtClean="0"/>
              <a:t>12/19/15</a:t>
            </a:fld>
            <a:endParaRPr lang="en-US"/>
          </a:p>
        </p:txBody>
      </p:sp>
      <p:sp>
        <p:nvSpPr>
          <p:cNvPr id="3" name="Footer Placeholder 2"/>
          <p:cNvSpPr>
            <a:spLocks noGrp="1"/>
          </p:cNvSpPr>
          <p:nvPr>
            <p:ph type="ftr" sz="quarter" idx="11"/>
          </p:nvPr>
        </p:nvSpPr>
        <p:spPr/>
        <p:txBody>
          <a:bodyPr/>
          <a:lstStyle/>
          <a:p>
            <a:r>
              <a:rPr lang="sk-SK" smtClean="0"/>
              <a:t>© 2015 EV3Lessons.com, Last edit 12/19/2015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C5E1EF94-8678-5B47-886A-2C3EBA488F6B}" type="datetime1">
              <a:rPr lang="en-US" smtClean="0"/>
              <a:t>12/19/15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12/19/2015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www.ev3lessons.com/" TargetMode="External"/><Relationship Id="rId5" Type="http://schemas.openxmlformats.org/officeDocument/2006/relationships/hyperlink" Target="http://creativecommons.org/licenses/by-nc-sa/4.0/" TargetMode="External"/><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lstStyle/>
          <a:p>
            <a:r>
              <a:rPr lang="en-US" dirty="0" err="1" smtClean="0">
                <a:solidFill>
                  <a:schemeClr val="tx1"/>
                </a:solidFill>
              </a:rPr>
              <a:t>Por</a:t>
            </a:r>
            <a:r>
              <a:rPr lang="en-US" dirty="0" smtClean="0">
                <a:solidFill>
                  <a:schemeClr val="tx1"/>
                </a:solidFill>
              </a:rPr>
              <a:t> Droids Robotics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n-US" sz="6600" dirty="0" err="1" smtClean="0">
                <a:solidFill>
                  <a:srgbClr val="FF0000"/>
                </a:solidFill>
              </a:rPr>
              <a:t>Controle</a:t>
            </a:r>
            <a:r>
              <a:rPr lang="en-US" sz="6600" dirty="0" smtClean="0">
                <a:solidFill>
                  <a:srgbClr val="FF0000"/>
                </a:solidFill>
              </a:rPr>
              <a:t> </a:t>
            </a:r>
            <a:r>
              <a:rPr lang="en-US" sz="6600" dirty="0" err="1" smtClean="0">
                <a:solidFill>
                  <a:srgbClr val="FF0000"/>
                </a:solidFill>
              </a:rPr>
              <a:t>Proporcional</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LIÇÃO DE PROGRAMAÇÃO AVANÇADA EV3</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Por</a:t>
            </a:r>
            <a:r>
              <a:rPr lang="en-US" dirty="0" smtClean="0"/>
              <a:t> </a:t>
            </a:r>
            <a:r>
              <a:rPr lang="en-US" dirty="0" err="1" smtClean="0"/>
              <a:t>quê</a:t>
            </a:r>
            <a:r>
              <a:rPr lang="en-US" dirty="0" smtClean="0"/>
              <a:t> </a:t>
            </a:r>
            <a:r>
              <a:rPr lang="en-US" dirty="0" err="1" smtClean="0"/>
              <a:t>Controle</a:t>
            </a:r>
            <a:r>
              <a:rPr lang="en-US" dirty="0" smtClean="0"/>
              <a:t> </a:t>
            </a:r>
            <a:r>
              <a:rPr lang="en-US" dirty="0" err="1" smtClean="0"/>
              <a:t>Proporcional</a:t>
            </a:r>
            <a:r>
              <a:rPr lang="en-US" dirty="0" smtClean="0"/>
              <a:t>?</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n-US" b="0" dirty="0" err="1" smtClean="0"/>
              <a:t>Controle</a:t>
            </a:r>
            <a:r>
              <a:rPr lang="en-US" b="0" dirty="0" smtClean="0"/>
              <a:t> </a:t>
            </a:r>
            <a:r>
              <a:rPr lang="en-US" b="0" dirty="0" err="1" smtClean="0"/>
              <a:t>Proporcional</a:t>
            </a:r>
            <a:r>
              <a:rPr lang="en-US" b="0" dirty="0" smtClean="0"/>
              <a:t> é </a:t>
            </a:r>
            <a:r>
              <a:rPr lang="en-US" b="0" dirty="0" err="1" smtClean="0"/>
              <a:t>muito</a:t>
            </a:r>
            <a:r>
              <a:rPr lang="en-US" b="0" dirty="0" smtClean="0"/>
              <a:t> </a:t>
            </a:r>
            <a:r>
              <a:rPr lang="en-US" b="0" dirty="0" err="1" smtClean="0"/>
              <a:t>útil</a:t>
            </a:r>
            <a:r>
              <a:rPr lang="en-US" b="0" dirty="0" smtClean="0"/>
              <a:t> </a:t>
            </a:r>
            <a:r>
              <a:rPr lang="en-US" b="0" dirty="0" err="1" smtClean="0"/>
              <a:t>para</a:t>
            </a:r>
            <a:r>
              <a:rPr lang="en-US" b="0" dirty="0" smtClean="0"/>
              <a:t> FLL</a:t>
            </a:r>
            <a:endParaRPr lang="en-US" b="0" dirty="0"/>
          </a:p>
          <a:p>
            <a:pPr marL="342900" indent="-342900">
              <a:buFont typeface="Arial"/>
              <a:buChar char="•"/>
            </a:pPr>
            <a:r>
              <a:rPr lang="en-US" b="0" dirty="0" smtClean="0"/>
              <a:t>O </a:t>
            </a:r>
            <a:r>
              <a:rPr lang="en-US" b="0" dirty="0" err="1" smtClean="0"/>
              <a:t>robô</a:t>
            </a:r>
            <a:r>
              <a:rPr lang="en-US" b="0" dirty="0" smtClean="0"/>
              <a:t> move </a:t>
            </a:r>
            <a:r>
              <a:rPr lang="en-US" b="0" dirty="0" err="1" smtClean="0"/>
              <a:t>proporcionalmente</a:t>
            </a:r>
            <a:r>
              <a:rPr lang="en-US" b="0" dirty="0" smtClean="0"/>
              <a:t> – </a:t>
            </a:r>
            <a:r>
              <a:rPr lang="en-US" b="0" dirty="0" err="1" smtClean="0"/>
              <a:t>movendo</a:t>
            </a:r>
            <a:r>
              <a:rPr lang="en-US" b="0" dirty="0" smtClean="0"/>
              <a:t> </a:t>
            </a:r>
            <a:r>
              <a:rPr lang="en-US" b="0" dirty="0" err="1" smtClean="0"/>
              <a:t>mais</a:t>
            </a:r>
            <a:r>
              <a:rPr lang="en-US" b="0" dirty="0" smtClean="0"/>
              <a:t> </a:t>
            </a:r>
            <a:r>
              <a:rPr lang="en-US" b="0" dirty="0" err="1" smtClean="0"/>
              <a:t>ou</a:t>
            </a:r>
            <a:r>
              <a:rPr lang="en-US" b="0" dirty="0" smtClean="0"/>
              <a:t> </a:t>
            </a:r>
            <a:r>
              <a:rPr lang="en-US" b="0" dirty="0" err="1" smtClean="0"/>
              <a:t>menos</a:t>
            </a:r>
            <a:r>
              <a:rPr lang="en-US" b="0" dirty="0" smtClean="0"/>
              <a:t> </a:t>
            </a:r>
            <a:r>
              <a:rPr lang="en-US" dirty="0" err="1" smtClean="0"/>
              <a:t>baseado</a:t>
            </a:r>
            <a:r>
              <a:rPr lang="en-US" dirty="0" smtClean="0"/>
              <a:t> </a:t>
            </a:r>
            <a:r>
              <a:rPr lang="en-US" dirty="0" err="1" smtClean="0"/>
              <a:t>em</a:t>
            </a:r>
            <a:r>
              <a:rPr lang="en-US" dirty="0" smtClean="0"/>
              <a:t> </a:t>
            </a:r>
            <a:r>
              <a:rPr lang="en-US" dirty="0" err="1" smtClean="0"/>
              <a:t>como</a:t>
            </a:r>
            <a:r>
              <a:rPr lang="en-US" dirty="0" smtClean="0"/>
              <a:t> </a:t>
            </a:r>
            <a:r>
              <a:rPr lang="en-US" dirty="0" err="1" smtClean="0"/>
              <a:t>longe</a:t>
            </a:r>
            <a:r>
              <a:rPr lang="en-US" dirty="0" smtClean="0"/>
              <a:t> o </a:t>
            </a:r>
            <a:r>
              <a:rPr lang="en-US" dirty="0" err="1" smtClean="0"/>
              <a:t>robô</a:t>
            </a:r>
            <a:r>
              <a:rPr lang="en-US" dirty="0" smtClean="0"/>
              <a:t> </a:t>
            </a:r>
            <a:r>
              <a:rPr lang="en-US" dirty="0" err="1" smtClean="0"/>
              <a:t>está</a:t>
            </a:r>
            <a:r>
              <a:rPr lang="en-US" dirty="0" smtClean="0"/>
              <a:t> da </a:t>
            </a:r>
            <a:r>
              <a:rPr lang="en-US" dirty="0" err="1" smtClean="0"/>
              <a:t>distância</a:t>
            </a:r>
            <a:r>
              <a:rPr lang="en-US" dirty="0" smtClean="0"/>
              <a:t> do </a:t>
            </a:r>
            <a:r>
              <a:rPr lang="en-US" dirty="0" err="1" smtClean="0"/>
              <a:t>alvo</a:t>
            </a:r>
            <a:endParaRPr lang="en-US" b="0" dirty="0" smtClean="0"/>
          </a:p>
          <a:p>
            <a:pPr marL="800100" lvl="1" indent="-342900">
              <a:buFont typeface="Arial"/>
              <a:buChar char="•"/>
            </a:pPr>
            <a:r>
              <a:rPr lang="en-US" dirty="0" err="1" smtClean="0"/>
              <a:t>Por</a:t>
            </a:r>
            <a:r>
              <a:rPr lang="en-US" dirty="0" smtClean="0"/>
              <a:t> um </a:t>
            </a:r>
            <a:r>
              <a:rPr lang="en-US" dirty="0" err="1" smtClean="0"/>
              <a:t>seguidor</a:t>
            </a:r>
            <a:r>
              <a:rPr lang="en-US" dirty="0" smtClean="0"/>
              <a:t> de </a:t>
            </a:r>
            <a:r>
              <a:rPr lang="en-US" dirty="0" err="1" smtClean="0"/>
              <a:t>linha</a:t>
            </a:r>
            <a:r>
              <a:rPr lang="en-US" dirty="0" smtClean="0"/>
              <a:t>, o </a:t>
            </a:r>
            <a:r>
              <a:rPr lang="en-US" dirty="0" err="1" smtClean="0"/>
              <a:t>robô</a:t>
            </a:r>
            <a:r>
              <a:rPr lang="en-US" dirty="0" smtClean="0"/>
              <a:t> </a:t>
            </a:r>
            <a:r>
              <a:rPr lang="en-US" dirty="0" err="1" smtClean="0"/>
              <a:t>pode</a:t>
            </a:r>
            <a:r>
              <a:rPr lang="en-US" dirty="0" smtClean="0"/>
              <a:t> </a:t>
            </a:r>
            <a:r>
              <a:rPr lang="en-US" dirty="0" err="1" smtClean="0"/>
              <a:t>fazer</a:t>
            </a:r>
            <a:r>
              <a:rPr lang="en-US" dirty="0" smtClean="0"/>
              <a:t> </a:t>
            </a:r>
            <a:r>
              <a:rPr lang="en-US" dirty="0" err="1" smtClean="0"/>
              <a:t>uma</a:t>
            </a:r>
            <a:r>
              <a:rPr lang="en-US" dirty="0" smtClean="0"/>
              <a:t> </a:t>
            </a:r>
            <a:r>
              <a:rPr lang="en-US" dirty="0" err="1" smtClean="0"/>
              <a:t>curva</a:t>
            </a:r>
            <a:r>
              <a:rPr lang="en-US" dirty="0" smtClean="0"/>
              <a:t> </a:t>
            </a:r>
            <a:r>
              <a:rPr lang="en-US" dirty="0" err="1" smtClean="0"/>
              <a:t>acentuada</a:t>
            </a:r>
            <a:r>
              <a:rPr lang="en-US" dirty="0" smtClean="0"/>
              <a:t> se é </a:t>
            </a:r>
            <a:r>
              <a:rPr lang="en-US" dirty="0" err="1" smtClean="0"/>
              <a:t>mais</a:t>
            </a:r>
            <a:r>
              <a:rPr lang="en-US" dirty="0" smtClean="0"/>
              <a:t> </a:t>
            </a:r>
            <a:r>
              <a:rPr lang="en-US" dirty="0" err="1" smtClean="0"/>
              <a:t>longe</a:t>
            </a:r>
            <a:r>
              <a:rPr lang="en-US" dirty="0" smtClean="0"/>
              <a:t> da </a:t>
            </a:r>
            <a:r>
              <a:rPr lang="en-US" dirty="0" err="1" smtClean="0"/>
              <a:t>linha</a:t>
            </a:r>
            <a:endParaRPr lang="en-US" dirty="0" smtClean="0"/>
          </a:p>
          <a:p>
            <a:pPr marL="342900" indent="-342900">
              <a:buFont typeface="Arial"/>
              <a:buChar char="•"/>
            </a:pPr>
            <a:r>
              <a:rPr lang="en-US" b="0" dirty="0" err="1" smtClean="0"/>
              <a:t>Controle</a:t>
            </a:r>
            <a:r>
              <a:rPr lang="en-US" b="0" dirty="0" smtClean="0"/>
              <a:t> </a:t>
            </a:r>
            <a:r>
              <a:rPr lang="en-US" b="0" dirty="0" err="1" smtClean="0"/>
              <a:t>Proporcional</a:t>
            </a:r>
            <a:r>
              <a:rPr lang="en-US" b="0" dirty="0" smtClean="0"/>
              <a:t> </a:t>
            </a:r>
            <a:r>
              <a:rPr lang="en-US" b="0" dirty="0" err="1" smtClean="0"/>
              <a:t>pode</a:t>
            </a:r>
            <a:r>
              <a:rPr lang="en-US" b="0" dirty="0" smtClean="0"/>
              <a:t> </a:t>
            </a:r>
            <a:r>
              <a:rPr lang="en-US" b="0" dirty="0" err="1" smtClean="0"/>
              <a:t>ser</a:t>
            </a:r>
            <a:r>
              <a:rPr lang="en-US" b="0" dirty="0" smtClean="0"/>
              <a:t> </a:t>
            </a:r>
            <a:r>
              <a:rPr lang="en-US" b="0" dirty="0" err="1" smtClean="0"/>
              <a:t>mais</a:t>
            </a:r>
            <a:r>
              <a:rPr lang="en-US" b="0" dirty="0" smtClean="0"/>
              <a:t> </a:t>
            </a:r>
            <a:r>
              <a:rPr lang="en-US" dirty="0" err="1" smtClean="0"/>
              <a:t>preciso</a:t>
            </a:r>
            <a:r>
              <a:rPr lang="en-US" dirty="0" smtClean="0"/>
              <a:t> e </a:t>
            </a:r>
            <a:r>
              <a:rPr lang="en-US" dirty="0" err="1" smtClean="0"/>
              <a:t>veloz</a:t>
            </a:r>
            <a:r>
              <a:rPr lang="en-US" dirty="0" smtClean="0"/>
              <a:t> </a:t>
            </a:r>
            <a:r>
              <a:rPr lang="en-US" dirty="0" err="1" smtClean="0"/>
              <a:t>para</a:t>
            </a:r>
            <a:r>
              <a:rPr lang="en-US" dirty="0" smtClean="0"/>
              <a:t> </a:t>
            </a:r>
            <a:r>
              <a:rPr lang="en-US" dirty="0" err="1" smtClean="0"/>
              <a:t>conseguir</a:t>
            </a:r>
            <a:r>
              <a:rPr lang="en-US" dirty="0" smtClean="0"/>
              <a:t> </a:t>
            </a:r>
            <a:r>
              <a:rPr lang="en-US" dirty="0" err="1" smtClean="0"/>
              <a:t>missões</a:t>
            </a:r>
            <a:r>
              <a:rPr lang="en-US" dirty="0" smtClean="0"/>
              <a:t> </a:t>
            </a:r>
            <a:r>
              <a:rPr lang="en-US" dirty="0" err="1" smtClean="0"/>
              <a:t>feitas</a:t>
            </a:r>
            <a:r>
              <a:rPr lang="en-US" dirty="0" smtClean="0"/>
              <a:t>!</a:t>
            </a:r>
            <a:endParaRPr lang="en-US" b="0" dirty="0" smtClean="0"/>
          </a:p>
          <a:p>
            <a:pPr marL="342900" indent="-342900">
              <a:buFont typeface="Arial"/>
              <a:buChar char="•"/>
            </a:pPr>
            <a:r>
              <a:rPr lang="en-US" b="0" dirty="0" err="1" smtClean="0"/>
              <a:t>Cada</a:t>
            </a:r>
            <a:r>
              <a:rPr lang="en-US" b="0" dirty="0" smtClean="0"/>
              <a:t> </a:t>
            </a:r>
            <a:r>
              <a:rPr lang="en-US" b="0" dirty="0" err="1" smtClean="0"/>
              <a:t>controle</a:t>
            </a:r>
            <a:r>
              <a:rPr lang="en-US" b="0" dirty="0" smtClean="0"/>
              <a:t> </a:t>
            </a:r>
            <a:r>
              <a:rPr lang="en-US" b="0" dirty="0" err="1" smtClean="0"/>
              <a:t>proporcional</a:t>
            </a:r>
            <a:r>
              <a:rPr lang="en-US" b="0" dirty="0" smtClean="0"/>
              <a:t> </a:t>
            </a:r>
            <a:r>
              <a:rPr lang="en-US" b="0" dirty="0" err="1" smtClean="0"/>
              <a:t>consiste</a:t>
            </a:r>
            <a:r>
              <a:rPr lang="en-US" b="0" dirty="0" smtClean="0"/>
              <a:t> </a:t>
            </a:r>
            <a:r>
              <a:rPr lang="en-US" b="0" dirty="0" err="1" smtClean="0"/>
              <a:t>em</a:t>
            </a:r>
            <a:r>
              <a:rPr lang="en-US" b="0" dirty="0" smtClean="0"/>
              <a:t> </a:t>
            </a:r>
            <a:r>
              <a:rPr lang="en-US" b="0" dirty="0" err="1" smtClean="0"/>
              <a:t>dois</a:t>
            </a:r>
            <a:r>
              <a:rPr lang="en-US" b="0" dirty="0" smtClean="0"/>
              <a:t> </a:t>
            </a:r>
            <a:r>
              <a:rPr lang="en-US" dirty="0" err="1" smtClean="0"/>
              <a:t>estágios</a:t>
            </a:r>
            <a:r>
              <a:rPr lang="en-US" dirty="0" smtClean="0"/>
              <a:t>:</a:t>
            </a:r>
            <a:endParaRPr lang="en-US" b="0" dirty="0" smtClean="0"/>
          </a:p>
          <a:p>
            <a:pPr marL="914400" lvl="1" indent="-457200">
              <a:buFont typeface="+mj-lt"/>
              <a:buAutoNum type="arabicPeriod"/>
            </a:pPr>
            <a:r>
              <a:rPr lang="en-US" b="1" dirty="0" err="1" smtClean="0"/>
              <a:t>Computando</a:t>
            </a:r>
            <a:r>
              <a:rPr lang="en-US" b="1" dirty="0" smtClean="0"/>
              <a:t> um </a:t>
            </a:r>
            <a:r>
              <a:rPr lang="en-US" b="1" dirty="0" err="1" smtClean="0"/>
              <a:t>erro</a:t>
            </a:r>
            <a:r>
              <a:rPr lang="en-US" b="1" dirty="0" smtClean="0"/>
              <a:t> </a:t>
            </a:r>
            <a:r>
              <a:rPr lang="en-US" dirty="0" smtClean="0">
                <a:sym typeface="Wingdings"/>
              </a:rPr>
              <a:t> a </a:t>
            </a:r>
            <a:r>
              <a:rPr lang="en-US" dirty="0" err="1" smtClean="0">
                <a:sym typeface="Wingdings"/>
              </a:rPr>
              <a:t>que</a:t>
            </a:r>
            <a:r>
              <a:rPr lang="en-US" dirty="0" smtClean="0">
                <a:sym typeface="Wingdings"/>
              </a:rPr>
              <a:t> </a:t>
            </a:r>
            <a:r>
              <a:rPr lang="en-US" dirty="0" err="1" smtClean="0">
                <a:sym typeface="Wingdings"/>
              </a:rPr>
              <a:t>distância</a:t>
            </a:r>
            <a:r>
              <a:rPr lang="en-US" dirty="0" smtClean="0">
                <a:sym typeface="Wingdings"/>
              </a:rPr>
              <a:t> o </a:t>
            </a:r>
            <a:r>
              <a:rPr lang="en-US" dirty="0" err="1" smtClean="0">
                <a:sym typeface="Wingdings"/>
              </a:rPr>
              <a:t>robô</a:t>
            </a:r>
            <a:r>
              <a:rPr lang="en-US" dirty="0" smtClean="0">
                <a:sym typeface="Wingdings"/>
              </a:rPr>
              <a:t> </a:t>
            </a:r>
            <a:r>
              <a:rPr lang="en-US" dirty="0" err="1" smtClean="0">
                <a:sym typeface="Wingdings"/>
              </a:rPr>
              <a:t>está</a:t>
            </a:r>
            <a:r>
              <a:rPr lang="en-US" dirty="0" smtClean="0">
                <a:sym typeface="Wingdings"/>
              </a:rPr>
              <a:t> do </a:t>
            </a:r>
            <a:r>
              <a:rPr lang="en-US" dirty="0" err="1" smtClean="0">
                <a:sym typeface="Wingdings"/>
              </a:rPr>
              <a:t>trajeto</a:t>
            </a:r>
            <a:endParaRPr lang="en-US" dirty="0" smtClean="0">
              <a:sym typeface="Wingdings"/>
            </a:endParaRPr>
          </a:p>
          <a:p>
            <a:pPr marL="914400" lvl="1" indent="-457200">
              <a:buFont typeface="+mj-lt"/>
              <a:buAutoNum type="arabicPeriod"/>
            </a:pPr>
            <a:r>
              <a:rPr lang="en-US" b="1" dirty="0" err="1" smtClean="0">
                <a:sym typeface="Wingdings"/>
              </a:rPr>
              <a:t>Marcando</a:t>
            </a:r>
            <a:r>
              <a:rPr lang="en-US" b="1" dirty="0" smtClean="0">
                <a:sym typeface="Wingdings"/>
              </a:rPr>
              <a:t> a </a:t>
            </a:r>
            <a:r>
              <a:rPr lang="en-US" b="1" dirty="0" err="1" smtClean="0">
                <a:sym typeface="Wingdings"/>
              </a:rPr>
              <a:t>correção</a:t>
            </a:r>
            <a:r>
              <a:rPr lang="en-US" b="1" dirty="0" smtClean="0">
                <a:sym typeface="Wingdings"/>
              </a:rPr>
              <a:t> </a:t>
            </a:r>
            <a:r>
              <a:rPr lang="en-US" dirty="0" smtClean="0">
                <a:sym typeface="Wingdings"/>
              </a:rPr>
              <a:t> </a:t>
            </a:r>
            <a:r>
              <a:rPr lang="en-US" dirty="0" err="1" smtClean="0">
                <a:sym typeface="Wingdings"/>
              </a:rPr>
              <a:t>faça</a:t>
            </a:r>
            <a:r>
              <a:rPr lang="en-US" dirty="0" smtClean="0">
                <a:sym typeface="Wingdings"/>
              </a:rPr>
              <a:t> o </a:t>
            </a:r>
            <a:r>
              <a:rPr lang="en-US" dirty="0" err="1" smtClean="0">
                <a:sym typeface="Wingdings"/>
              </a:rPr>
              <a:t>robô</a:t>
            </a:r>
            <a:r>
              <a:rPr lang="en-US" dirty="0" smtClean="0">
                <a:sym typeface="Wingdings"/>
              </a:rPr>
              <a:t> </a:t>
            </a:r>
            <a:r>
              <a:rPr lang="en-US" dirty="0" err="1" smtClean="0">
                <a:sym typeface="Wingdings"/>
              </a:rPr>
              <a:t>tomar</a:t>
            </a:r>
            <a:r>
              <a:rPr lang="en-US" dirty="0" smtClean="0">
                <a:sym typeface="Wingdings"/>
              </a:rPr>
              <a:t> </a:t>
            </a:r>
            <a:r>
              <a:rPr lang="en-US" dirty="0" err="1" smtClean="0">
                <a:sym typeface="Wingdings"/>
              </a:rPr>
              <a:t>uma</a:t>
            </a:r>
            <a:r>
              <a:rPr lang="en-US" dirty="0" smtClean="0">
                <a:sym typeface="Wingdings"/>
              </a:rPr>
              <a:t> </a:t>
            </a:r>
            <a:r>
              <a:rPr lang="en-US" dirty="0" err="1" smtClean="0">
                <a:sym typeface="Wingdings"/>
              </a:rPr>
              <a:t>ação</a:t>
            </a:r>
            <a:r>
              <a:rPr lang="en-US" dirty="0" smtClean="0">
                <a:sym typeface="Wingdings"/>
              </a:rPr>
              <a:t> </a:t>
            </a:r>
            <a:r>
              <a:rPr lang="en-US" dirty="0" err="1" smtClean="0">
                <a:sym typeface="Wingdings"/>
              </a:rPr>
              <a:t>que</a:t>
            </a:r>
            <a:r>
              <a:rPr lang="en-US" dirty="0" smtClean="0">
                <a:sym typeface="Wingdings"/>
              </a:rPr>
              <a:t> é </a:t>
            </a:r>
            <a:r>
              <a:rPr lang="en-US" dirty="0" err="1" smtClean="0">
                <a:sym typeface="Wingdings"/>
              </a:rPr>
              <a:t>proporcional</a:t>
            </a:r>
            <a:r>
              <a:rPr lang="en-US" dirty="0" smtClean="0">
                <a:sym typeface="Wingdings"/>
              </a:rPr>
              <a:t> </a:t>
            </a:r>
            <a:r>
              <a:rPr lang="en-US" dirty="0" err="1" smtClean="0">
                <a:sym typeface="Wingdings"/>
              </a:rPr>
              <a:t>ao</a:t>
            </a:r>
            <a:r>
              <a:rPr lang="en-US" dirty="0" smtClean="0">
                <a:sym typeface="Wingdings"/>
              </a:rPr>
              <a:t> </a:t>
            </a:r>
            <a:r>
              <a:rPr lang="en-US" dirty="0" err="1" smtClean="0">
                <a:sym typeface="Wingdings"/>
              </a:rPr>
              <a:t>erro</a:t>
            </a:r>
            <a:r>
              <a:rPr lang="en-US" dirty="0" smtClean="0">
                <a:sym typeface="Wingdings"/>
              </a:rPr>
              <a:t> (</a:t>
            </a:r>
            <a:r>
              <a:rPr lang="en-US" dirty="0" err="1" smtClean="0">
                <a:sym typeface="Wingdings"/>
              </a:rPr>
              <a:t>isso</a:t>
            </a:r>
            <a:r>
              <a:rPr lang="en-US" dirty="0" smtClean="0">
                <a:sym typeface="Wingdings"/>
              </a:rPr>
              <a:t> é </a:t>
            </a:r>
            <a:r>
              <a:rPr lang="en-US" dirty="0" err="1" smtClean="0">
                <a:sym typeface="Wingdings"/>
              </a:rPr>
              <a:t>por</a:t>
            </a:r>
            <a:r>
              <a:rPr lang="en-US" dirty="0" smtClean="0">
                <a:sym typeface="Wingdings"/>
              </a:rPr>
              <a:t> </a:t>
            </a:r>
            <a:r>
              <a:rPr lang="en-US" dirty="0" err="1" smtClean="0">
                <a:sym typeface="Wingdings"/>
              </a:rPr>
              <a:t>quê</a:t>
            </a:r>
            <a:r>
              <a:rPr lang="en-US" dirty="0" smtClean="0">
                <a:sym typeface="Wingdings"/>
              </a:rPr>
              <a:t> é </a:t>
            </a:r>
            <a:r>
              <a:rPr lang="en-US" dirty="0" err="1" smtClean="0">
                <a:sym typeface="Wingdings"/>
              </a:rPr>
              <a:t>chamado</a:t>
            </a:r>
            <a:r>
              <a:rPr lang="en-US" dirty="0" smtClean="0">
                <a:sym typeface="Wingdings"/>
              </a:rPr>
              <a:t> de </a:t>
            </a:r>
            <a:r>
              <a:rPr lang="en-US" dirty="0" err="1" smtClean="0">
                <a:sym typeface="Wingdings"/>
              </a:rPr>
              <a:t>controle</a:t>
            </a:r>
            <a:r>
              <a:rPr lang="en-US" dirty="0" smtClean="0">
                <a:sym typeface="Wingdings"/>
              </a:rPr>
              <a:t> </a:t>
            </a:r>
            <a:r>
              <a:rPr lang="en-US" dirty="0" err="1" smtClean="0">
                <a:sym typeface="Wingdings"/>
              </a:rPr>
              <a:t>proporcional</a:t>
            </a:r>
            <a:r>
              <a:rPr lang="en-US" dirty="0" smtClean="0">
                <a:sym typeface="Wingdings"/>
              </a:rPr>
              <a:t>)</a:t>
            </a:r>
            <a:endParaRPr lang="en-US" b="0"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19205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Aprendendo</a:t>
            </a:r>
            <a:r>
              <a:rPr lang="en-US" dirty="0" smtClean="0"/>
              <a:t> o </a:t>
            </a:r>
            <a:r>
              <a:rPr lang="en-US" dirty="0" err="1"/>
              <a:t>q</a:t>
            </a:r>
            <a:r>
              <a:rPr lang="en-US" dirty="0" err="1" smtClean="0"/>
              <a:t>uê</a:t>
            </a:r>
            <a:r>
              <a:rPr lang="en-US" dirty="0" smtClean="0"/>
              <a:t> é </a:t>
            </a:r>
            <a:r>
              <a:rPr lang="en-US" dirty="0" err="1" smtClean="0"/>
              <a:t>Proporcional</a:t>
            </a:r>
            <a:endParaRPr lang="en-US" dirty="0"/>
          </a:p>
        </p:txBody>
      </p:sp>
      <p:sp>
        <p:nvSpPr>
          <p:cNvPr id="3" name="Content Placeholder 2"/>
          <p:cNvSpPr>
            <a:spLocks noGrp="1"/>
          </p:cNvSpPr>
          <p:nvPr>
            <p:ph idx="1"/>
          </p:nvPr>
        </p:nvSpPr>
        <p:spPr>
          <a:xfrm>
            <a:off x="284163" y="1883136"/>
            <a:ext cx="8574087" cy="3837448"/>
          </a:xfrm>
        </p:spPr>
        <p:txBody>
          <a:bodyPr>
            <a:noAutofit/>
          </a:bodyPr>
          <a:lstStyle/>
          <a:p>
            <a:pPr marL="342900" indent="-342900">
              <a:buFont typeface="Arial"/>
              <a:buChar char="•"/>
            </a:pPr>
            <a:r>
              <a:rPr lang="en-US" sz="1600" b="0" dirty="0" err="1" smtClean="0"/>
              <a:t>Em</a:t>
            </a:r>
            <a:r>
              <a:rPr lang="en-US" sz="1600" b="0" dirty="0" smtClean="0"/>
              <a:t> </a:t>
            </a:r>
            <a:r>
              <a:rPr lang="en-US" sz="1600" b="0" dirty="0" err="1" smtClean="0"/>
              <a:t>nosso</a:t>
            </a:r>
            <a:r>
              <a:rPr lang="en-US" sz="1600" b="0" dirty="0" smtClean="0"/>
              <a:t> time, </a:t>
            </a:r>
            <a:r>
              <a:rPr lang="en-US" sz="1600" b="0" dirty="0" err="1" smtClean="0"/>
              <a:t>nós</a:t>
            </a:r>
            <a:r>
              <a:rPr lang="en-US" sz="1600" b="0" dirty="0" smtClean="0"/>
              <a:t> </a:t>
            </a:r>
            <a:r>
              <a:rPr lang="en-US" sz="1600" b="0" dirty="0" err="1" smtClean="0"/>
              <a:t>discutimos</a:t>
            </a:r>
            <a:r>
              <a:rPr lang="en-US" sz="1600" b="0" dirty="0" smtClean="0"/>
              <a:t> “</a:t>
            </a:r>
            <a:r>
              <a:rPr lang="en-US" sz="1600" b="0" dirty="0" err="1" smtClean="0"/>
              <a:t>proporcional</a:t>
            </a:r>
            <a:r>
              <a:rPr lang="en-US" sz="1600" b="0" dirty="0" smtClean="0"/>
              <a:t>” </a:t>
            </a:r>
            <a:r>
              <a:rPr lang="en-US" sz="1600" b="0" dirty="0" err="1" smtClean="0"/>
              <a:t>como</a:t>
            </a:r>
            <a:r>
              <a:rPr lang="en-US" sz="1600" b="0" dirty="0" smtClean="0"/>
              <a:t> um </a:t>
            </a:r>
            <a:r>
              <a:rPr lang="en-US" sz="1600" b="0" dirty="0" err="1" smtClean="0"/>
              <a:t>jogo</a:t>
            </a:r>
            <a:r>
              <a:rPr lang="en-US" sz="1600" b="0" dirty="0" smtClean="0"/>
              <a:t>.  </a:t>
            </a:r>
          </a:p>
          <a:p>
            <a:pPr marL="342900" indent="-342900">
              <a:buFont typeface="Arial"/>
              <a:buChar char="•"/>
            </a:pPr>
            <a:r>
              <a:rPr lang="en-US" sz="1600" b="0" dirty="0" smtClean="0"/>
              <a:t>De </a:t>
            </a:r>
            <a:r>
              <a:rPr lang="en-US" sz="1600" b="0" dirty="0" err="1" smtClean="0"/>
              <a:t>olhos</a:t>
            </a:r>
            <a:r>
              <a:rPr lang="en-US" sz="1600" b="0" dirty="0" smtClean="0"/>
              <a:t> </a:t>
            </a:r>
            <a:r>
              <a:rPr lang="en-US" sz="1600" b="0" dirty="0" err="1" smtClean="0"/>
              <a:t>vendados</a:t>
            </a:r>
            <a:r>
              <a:rPr lang="en-US" sz="1600" b="0" dirty="0" smtClean="0"/>
              <a:t>. </a:t>
            </a:r>
            <a:r>
              <a:rPr lang="en-US" sz="1600" b="0" dirty="0" err="1" smtClean="0"/>
              <a:t>Ele</a:t>
            </a:r>
            <a:r>
              <a:rPr lang="en-US" sz="1600" b="0" dirty="0" smtClean="0"/>
              <a:t> </a:t>
            </a:r>
            <a:r>
              <a:rPr lang="en-US" sz="1600" b="0" dirty="0" err="1" smtClean="0"/>
              <a:t>ou</a:t>
            </a:r>
            <a:r>
              <a:rPr lang="en-US" sz="1600" b="0" dirty="0" smtClean="0"/>
              <a:t> </a:t>
            </a:r>
            <a:r>
              <a:rPr lang="en-US" sz="1600" b="0" dirty="0" err="1" smtClean="0"/>
              <a:t>ela</a:t>
            </a:r>
            <a:r>
              <a:rPr lang="en-US" sz="1600" b="0" dirty="0" smtClean="0"/>
              <a:t> tem </a:t>
            </a:r>
            <a:r>
              <a:rPr lang="en-US" sz="1600" b="0" dirty="0" err="1" smtClean="0"/>
              <a:t>que</a:t>
            </a:r>
            <a:r>
              <a:rPr lang="en-US" sz="1600" b="0" dirty="0" smtClean="0"/>
              <a:t> </a:t>
            </a:r>
            <a:r>
              <a:rPr lang="en-US" sz="1600" b="0" dirty="0" err="1" smtClean="0"/>
              <a:t>subir</a:t>
            </a:r>
            <a:r>
              <a:rPr lang="en-US" sz="1600" b="0" dirty="0" smtClean="0"/>
              <a:t> </a:t>
            </a:r>
            <a:r>
              <a:rPr lang="en-US" sz="1600" b="0" dirty="0" err="1" smtClean="0"/>
              <a:t>sobre</a:t>
            </a:r>
            <a:r>
              <a:rPr lang="en-US" sz="1600" b="0" dirty="0" smtClean="0"/>
              <a:t> a </a:t>
            </a:r>
            <a:r>
              <a:rPr lang="en-US" sz="1600" b="0" dirty="0" err="1" smtClean="0"/>
              <a:t>sala</a:t>
            </a:r>
            <a:r>
              <a:rPr lang="en-US" sz="1600" b="0" dirty="0" smtClean="0"/>
              <a:t> </a:t>
            </a:r>
            <a:r>
              <a:rPr lang="en-US" sz="1600" b="0" dirty="0" err="1" smtClean="0"/>
              <a:t>tão</a:t>
            </a:r>
            <a:r>
              <a:rPr lang="en-US" sz="1600" b="0" dirty="0" smtClean="0"/>
              <a:t> </a:t>
            </a:r>
            <a:r>
              <a:rPr lang="en-US" sz="1600" b="0" dirty="0" err="1" smtClean="0"/>
              <a:t>rapido</a:t>
            </a:r>
            <a:r>
              <a:rPr lang="en-US" sz="1600" b="0" dirty="0" smtClean="0"/>
              <a:t> </a:t>
            </a:r>
            <a:r>
              <a:rPr lang="en-US" sz="1600" b="0" dirty="0" err="1" smtClean="0"/>
              <a:t>quanto</a:t>
            </a:r>
            <a:r>
              <a:rPr lang="en-US" sz="1600" b="0" dirty="0" smtClean="0"/>
              <a:t> </a:t>
            </a:r>
            <a:r>
              <a:rPr lang="en-US" sz="1600" b="0" dirty="0" err="1" smtClean="0"/>
              <a:t>eles</a:t>
            </a:r>
            <a:r>
              <a:rPr lang="en-US" sz="1600" b="0" dirty="0" smtClean="0"/>
              <a:t> </a:t>
            </a:r>
            <a:r>
              <a:rPr lang="en-US" sz="1600" b="0" dirty="0" err="1" smtClean="0"/>
              <a:t>pararam</a:t>
            </a:r>
            <a:r>
              <a:rPr lang="en-US" sz="1600" b="0" dirty="0" smtClean="0"/>
              <a:t> </a:t>
            </a:r>
            <a:r>
              <a:rPr lang="en-US" sz="1600" b="0" dirty="0" err="1" smtClean="0"/>
              <a:t>exatamente</a:t>
            </a:r>
            <a:r>
              <a:rPr lang="en-US" sz="1600" b="0" dirty="0" smtClean="0"/>
              <a:t> </a:t>
            </a:r>
            <a:r>
              <a:rPr lang="en-US" sz="1600" b="0" dirty="0" err="1" smtClean="0"/>
              <a:t>na</a:t>
            </a:r>
            <a:r>
              <a:rPr lang="en-US" sz="1600" b="0" dirty="0" smtClean="0"/>
              <a:t> </a:t>
            </a:r>
            <a:r>
              <a:rPr lang="en-US" sz="1600" b="0" dirty="0" err="1" smtClean="0"/>
              <a:t>linha</a:t>
            </a:r>
            <a:r>
              <a:rPr lang="en-US" sz="1600" b="0" dirty="0" smtClean="0"/>
              <a:t> </a:t>
            </a:r>
            <a:r>
              <a:rPr lang="en-US" sz="1600" b="0" dirty="0" err="1" smtClean="0"/>
              <a:t>desenhada</a:t>
            </a:r>
            <a:r>
              <a:rPr lang="en-US" sz="1600" b="0" dirty="0" smtClean="0"/>
              <a:t> no </a:t>
            </a:r>
            <a:r>
              <a:rPr lang="en-US" sz="1600" b="0" dirty="0" err="1" smtClean="0"/>
              <a:t>chão</a:t>
            </a:r>
            <a:r>
              <a:rPr lang="en-US" sz="1600" dirty="0"/>
              <a:t> </a:t>
            </a:r>
            <a:r>
              <a:rPr lang="en-US" sz="1600" dirty="0" smtClean="0"/>
              <a:t>(use </a:t>
            </a:r>
            <a:r>
              <a:rPr lang="en-US" sz="1600" dirty="0" err="1" smtClean="0"/>
              <a:t>fita</a:t>
            </a:r>
            <a:r>
              <a:rPr lang="en-US" sz="1600" dirty="0" smtClean="0"/>
              <a:t> </a:t>
            </a:r>
            <a:r>
              <a:rPr lang="en-US" sz="1600" dirty="0" err="1" smtClean="0"/>
              <a:t>adesiva</a:t>
            </a:r>
            <a:r>
              <a:rPr lang="en-US" sz="1600" dirty="0" smtClean="0"/>
              <a:t> </a:t>
            </a:r>
            <a:r>
              <a:rPr lang="en-US" sz="1600" dirty="0" err="1" smtClean="0"/>
              <a:t>para</a:t>
            </a:r>
            <a:r>
              <a:rPr lang="en-US" sz="1600" dirty="0" smtClean="0"/>
              <a:t> </a:t>
            </a:r>
            <a:r>
              <a:rPr lang="en-US" sz="1600" dirty="0" err="1" smtClean="0"/>
              <a:t>desenhar</a:t>
            </a:r>
            <a:r>
              <a:rPr lang="en-US" sz="1600" dirty="0" smtClean="0"/>
              <a:t> a </a:t>
            </a:r>
            <a:r>
              <a:rPr lang="en-US" sz="1600" dirty="0" err="1" smtClean="0"/>
              <a:t>linha</a:t>
            </a:r>
            <a:r>
              <a:rPr lang="en-US" sz="1600" dirty="0" smtClean="0"/>
              <a:t> no  </a:t>
            </a:r>
            <a:r>
              <a:rPr lang="en-US" sz="1600" dirty="0" err="1" smtClean="0"/>
              <a:t>chão</a:t>
            </a:r>
            <a:r>
              <a:rPr lang="en-US" sz="1600" dirty="0" smtClean="0"/>
              <a:t>).</a:t>
            </a:r>
            <a:endParaRPr lang="en-US" sz="1600" b="0" dirty="0" smtClean="0"/>
          </a:p>
          <a:p>
            <a:pPr marL="342900" indent="-342900">
              <a:buFont typeface="Arial"/>
              <a:buChar char="•"/>
            </a:pPr>
            <a:r>
              <a:rPr lang="en-US" sz="1600" b="0" dirty="0" smtClean="0"/>
              <a:t>O </a:t>
            </a:r>
            <a:r>
              <a:rPr lang="en-US" sz="1600" b="0" dirty="0" err="1" smtClean="0"/>
              <a:t>resto</a:t>
            </a:r>
            <a:r>
              <a:rPr lang="en-US" sz="1600" b="0" dirty="0" smtClean="0"/>
              <a:t> do time tem </a:t>
            </a:r>
            <a:r>
              <a:rPr lang="en-US" sz="1600" b="0" dirty="0" err="1" smtClean="0"/>
              <a:t>que</a:t>
            </a:r>
            <a:r>
              <a:rPr lang="en-US" sz="1600" b="0" dirty="0" smtClean="0"/>
              <a:t> </a:t>
            </a:r>
            <a:r>
              <a:rPr lang="en-US" sz="1600" b="0" dirty="0" err="1" smtClean="0"/>
              <a:t>dar</a:t>
            </a:r>
            <a:r>
              <a:rPr lang="en-US" sz="1600" b="0" dirty="0" smtClean="0"/>
              <a:t> </a:t>
            </a:r>
            <a:r>
              <a:rPr lang="en-US" sz="1600" b="0" dirty="0" err="1" smtClean="0"/>
              <a:t>os</a:t>
            </a:r>
            <a:r>
              <a:rPr lang="en-US" sz="1600" b="0" dirty="0" smtClean="0"/>
              <a:t> </a:t>
            </a:r>
            <a:r>
              <a:rPr lang="en-US" sz="1600" b="0" dirty="0" err="1" smtClean="0"/>
              <a:t>comandos</a:t>
            </a:r>
            <a:r>
              <a:rPr lang="en-US" sz="1600" b="0" dirty="0" smtClean="0"/>
              <a:t>.</a:t>
            </a:r>
          </a:p>
          <a:p>
            <a:pPr marL="342900" indent="-342900">
              <a:buFont typeface="Arial"/>
              <a:buChar char="•"/>
            </a:pPr>
            <a:r>
              <a:rPr lang="en-US" sz="1600" b="0" dirty="0" err="1" smtClean="0"/>
              <a:t>Quando</a:t>
            </a:r>
            <a:r>
              <a:rPr lang="en-US" sz="1600" b="0" dirty="0" smtClean="0"/>
              <a:t> </a:t>
            </a:r>
            <a:r>
              <a:rPr lang="en-US" sz="1600" b="0" dirty="0" err="1" smtClean="0"/>
              <a:t>seu</a:t>
            </a:r>
            <a:r>
              <a:rPr lang="en-US" sz="1600" b="0" dirty="0" smtClean="0"/>
              <a:t> </a:t>
            </a:r>
            <a:r>
              <a:rPr lang="en-US" sz="1600" b="0" dirty="0" err="1" smtClean="0"/>
              <a:t>companheiro</a:t>
            </a:r>
            <a:r>
              <a:rPr lang="en-US" sz="1600" b="0" dirty="0" smtClean="0"/>
              <a:t> </a:t>
            </a:r>
            <a:r>
              <a:rPr lang="en-US" sz="1600" b="0" dirty="0" err="1" smtClean="0"/>
              <a:t>está</a:t>
            </a:r>
            <a:r>
              <a:rPr lang="en-US" sz="1600" b="0" dirty="0" smtClean="0"/>
              <a:t> </a:t>
            </a:r>
            <a:r>
              <a:rPr lang="en-US" sz="1600" b="0" dirty="0" err="1" smtClean="0"/>
              <a:t>longe</a:t>
            </a:r>
            <a:r>
              <a:rPr lang="en-US" sz="1600" b="0" dirty="0" smtClean="0"/>
              <a:t>, a </a:t>
            </a:r>
            <a:r>
              <a:rPr lang="en-US" sz="1600" b="0" dirty="0" err="1" smtClean="0"/>
              <a:t>pessoa</a:t>
            </a:r>
            <a:r>
              <a:rPr lang="en-US" sz="1600" b="0" dirty="0" smtClean="0"/>
              <a:t> </a:t>
            </a:r>
            <a:r>
              <a:rPr lang="en-US" sz="1600" b="0" dirty="0" err="1" smtClean="0"/>
              <a:t>vendada</a:t>
            </a:r>
            <a:r>
              <a:rPr lang="en-US" sz="1600" b="0" dirty="0" smtClean="0"/>
              <a:t> </a:t>
            </a:r>
            <a:r>
              <a:rPr lang="en-US" sz="1600" b="0" dirty="0" err="1" smtClean="0"/>
              <a:t>deve</a:t>
            </a:r>
            <a:r>
              <a:rPr lang="en-US" sz="1600" b="0" dirty="0" smtClean="0"/>
              <a:t> mover </a:t>
            </a:r>
            <a:r>
              <a:rPr lang="en-US" sz="1600" b="0" dirty="0" err="1" smtClean="0"/>
              <a:t>rápido</a:t>
            </a:r>
            <a:r>
              <a:rPr lang="en-US" sz="1600" b="0" dirty="0" smtClean="0"/>
              <a:t> e </a:t>
            </a:r>
            <a:r>
              <a:rPr lang="en-US" sz="1600" b="0" dirty="0" err="1" smtClean="0"/>
              <a:t>dar</a:t>
            </a:r>
            <a:r>
              <a:rPr lang="en-US" sz="1600" b="0" dirty="0" smtClean="0"/>
              <a:t> </a:t>
            </a:r>
            <a:r>
              <a:rPr lang="en-US" sz="1600" b="0" dirty="0" err="1" smtClean="0"/>
              <a:t>grandes</a:t>
            </a:r>
            <a:r>
              <a:rPr lang="en-US" sz="1600" b="0" dirty="0" smtClean="0"/>
              <a:t> </a:t>
            </a:r>
            <a:r>
              <a:rPr lang="en-US" sz="1600" b="0" dirty="0" err="1" smtClean="0"/>
              <a:t>passos</a:t>
            </a:r>
            <a:r>
              <a:rPr lang="en-US" sz="1600" b="0" dirty="0" smtClean="0"/>
              <a:t>. Mas </a:t>
            </a:r>
            <a:r>
              <a:rPr lang="en-US" sz="1600" b="0" dirty="0" err="1" smtClean="0"/>
              <a:t>como</a:t>
            </a:r>
            <a:r>
              <a:rPr lang="en-US" sz="1600" b="0" dirty="0" smtClean="0"/>
              <a:t> </a:t>
            </a:r>
            <a:r>
              <a:rPr lang="en-US" sz="1600" b="0" dirty="0" err="1" smtClean="0"/>
              <a:t>ele</a:t>
            </a:r>
            <a:r>
              <a:rPr lang="en-US" sz="1600" b="0" dirty="0" smtClean="0"/>
              <a:t> se </a:t>
            </a:r>
            <a:r>
              <a:rPr lang="en-US" sz="1600" b="0" dirty="0" err="1" smtClean="0"/>
              <a:t>aproxima</a:t>
            </a:r>
            <a:r>
              <a:rPr lang="en-US" sz="1600" b="0" dirty="0" smtClean="0"/>
              <a:t> </a:t>
            </a:r>
            <a:r>
              <a:rPr lang="en-US" sz="1600" b="0" dirty="0" err="1" smtClean="0"/>
              <a:t>para</a:t>
            </a:r>
            <a:r>
              <a:rPr lang="en-US" sz="1600" b="0" dirty="0" smtClean="0"/>
              <a:t> a </a:t>
            </a:r>
            <a:r>
              <a:rPr lang="en-US" sz="1600" b="0" dirty="0" err="1" smtClean="0"/>
              <a:t>linha</a:t>
            </a:r>
            <a:r>
              <a:rPr lang="en-US" sz="1600" b="0" dirty="0" smtClean="0"/>
              <a:t>, se </a:t>
            </a:r>
            <a:r>
              <a:rPr lang="en-US" sz="1600" b="0" dirty="0" err="1" smtClean="0"/>
              <a:t>ele</a:t>
            </a:r>
            <a:r>
              <a:rPr lang="en-US" sz="1600" b="0" dirty="0" smtClean="0"/>
              <a:t> continua </a:t>
            </a:r>
            <a:r>
              <a:rPr lang="en-US" sz="1600" b="0" dirty="0" err="1" smtClean="0"/>
              <a:t>executando</a:t>
            </a:r>
            <a:r>
              <a:rPr lang="en-US" sz="1600" b="0" dirty="0" smtClean="0"/>
              <a:t>, </a:t>
            </a:r>
            <a:r>
              <a:rPr lang="en-US" sz="1600" b="0" dirty="0" err="1" smtClean="0"/>
              <a:t>ele</a:t>
            </a:r>
            <a:r>
              <a:rPr lang="en-US" sz="1600" b="0" dirty="0" smtClean="0"/>
              <a:t> </a:t>
            </a:r>
            <a:r>
              <a:rPr lang="en-US" sz="1600" b="0" dirty="0" err="1" smtClean="0"/>
              <a:t>ultrapassará</a:t>
            </a:r>
            <a:r>
              <a:rPr lang="en-US" sz="1600" b="0" dirty="0" smtClean="0"/>
              <a:t>. </a:t>
            </a:r>
            <a:r>
              <a:rPr lang="en-US" sz="1600" b="0" dirty="0" err="1" smtClean="0"/>
              <a:t>Então</a:t>
            </a:r>
            <a:r>
              <a:rPr lang="en-US" sz="1600" dirty="0" smtClean="0"/>
              <a:t>, </a:t>
            </a:r>
            <a:r>
              <a:rPr lang="en-US" sz="1600" dirty="0" err="1" smtClean="0"/>
              <a:t>você</a:t>
            </a:r>
            <a:r>
              <a:rPr lang="en-US" sz="1600" dirty="0" smtClean="0"/>
              <a:t> </a:t>
            </a:r>
            <a:r>
              <a:rPr lang="en-US" sz="1600" dirty="0" err="1" smtClean="0"/>
              <a:t>terá</a:t>
            </a:r>
            <a:r>
              <a:rPr lang="en-US" sz="1600" dirty="0" smtClean="0"/>
              <a:t> </a:t>
            </a:r>
            <a:r>
              <a:rPr lang="en-US" sz="1600" dirty="0" err="1" smtClean="0"/>
              <a:t>que</a:t>
            </a:r>
            <a:r>
              <a:rPr lang="en-US" sz="1600" dirty="0" smtClean="0"/>
              <a:t> </a:t>
            </a:r>
            <a:r>
              <a:rPr lang="en-US" sz="1600" dirty="0" err="1" smtClean="0"/>
              <a:t>chamar</a:t>
            </a:r>
            <a:r>
              <a:rPr lang="en-US" sz="1600" dirty="0" smtClean="0"/>
              <a:t> o </a:t>
            </a:r>
            <a:r>
              <a:rPr lang="en-US" sz="1600" dirty="0" err="1" smtClean="0"/>
              <a:t>seu</a:t>
            </a:r>
            <a:r>
              <a:rPr lang="en-US" sz="1600" dirty="0" smtClean="0"/>
              <a:t> amigo </a:t>
            </a:r>
            <a:r>
              <a:rPr lang="en-US" sz="1600" dirty="0" err="1" smtClean="0"/>
              <a:t>vendado</a:t>
            </a:r>
            <a:r>
              <a:rPr lang="en-US" sz="1600" dirty="0" smtClean="0"/>
              <a:t> </a:t>
            </a:r>
            <a:r>
              <a:rPr lang="en-US" sz="1600" dirty="0" err="1" smtClean="0"/>
              <a:t>para</a:t>
            </a:r>
            <a:r>
              <a:rPr lang="en-US" sz="1600" dirty="0" smtClean="0"/>
              <a:t> </a:t>
            </a:r>
            <a:r>
              <a:rPr lang="en-US" sz="1600" dirty="0" err="1" smtClean="0"/>
              <a:t>vir</a:t>
            </a:r>
            <a:r>
              <a:rPr lang="en-US" sz="1600" dirty="0" smtClean="0"/>
              <a:t> </a:t>
            </a:r>
            <a:r>
              <a:rPr lang="en-US" sz="1600" dirty="0" err="1" smtClean="0"/>
              <a:t>devagar</a:t>
            </a:r>
            <a:r>
              <a:rPr lang="en-US" sz="1600" dirty="0" smtClean="0"/>
              <a:t> e </a:t>
            </a:r>
            <a:r>
              <a:rPr lang="en-US" sz="1600" dirty="0" err="1" smtClean="0"/>
              <a:t>dar</a:t>
            </a:r>
            <a:r>
              <a:rPr lang="en-US" sz="1600" dirty="0" smtClean="0"/>
              <a:t> </a:t>
            </a:r>
            <a:r>
              <a:rPr lang="en-US" sz="1600" dirty="0" err="1" smtClean="0"/>
              <a:t>pequenos</a:t>
            </a:r>
            <a:r>
              <a:rPr lang="en-US" sz="1600" dirty="0" smtClean="0"/>
              <a:t> </a:t>
            </a:r>
            <a:r>
              <a:rPr lang="en-US" sz="1600" dirty="0" err="1" smtClean="0"/>
              <a:t>passos</a:t>
            </a:r>
            <a:r>
              <a:rPr lang="en-US" sz="1600" dirty="0" smtClean="0"/>
              <a:t>.</a:t>
            </a:r>
            <a:endParaRPr lang="en-US" sz="1600" b="0" dirty="0" smtClean="0"/>
          </a:p>
          <a:p>
            <a:pPr marL="342900" indent="-342900">
              <a:buFont typeface="Arial"/>
              <a:buChar char="•"/>
            </a:pPr>
            <a:r>
              <a:rPr lang="en-US" sz="1600" b="0" dirty="0" err="1" smtClean="0"/>
              <a:t>Você</a:t>
            </a:r>
            <a:r>
              <a:rPr lang="en-US" sz="1600" b="0" dirty="0" smtClean="0"/>
              <a:t> </a:t>
            </a:r>
            <a:r>
              <a:rPr lang="en-US" sz="1600" b="0" dirty="0" err="1" smtClean="0"/>
              <a:t>deve</a:t>
            </a:r>
            <a:r>
              <a:rPr lang="en-US" sz="1600" b="0" dirty="0" smtClean="0"/>
              <a:t> </a:t>
            </a:r>
            <a:r>
              <a:rPr lang="en-US" sz="1600" b="0" dirty="0" err="1" smtClean="0"/>
              <a:t>programar</a:t>
            </a:r>
            <a:r>
              <a:rPr lang="en-US" sz="1600" b="0" dirty="0" smtClean="0"/>
              <a:t> o </a:t>
            </a:r>
            <a:r>
              <a:rPr lang="en-US" sz="1600" b="0" dirty="0" err="1" smtClean="0"/>
              <a:t>robô</a:t>
            </a:r>
            <a:r>
              <a:rPr lang="en-US" sz="1600" b="0" dirty="0" smtClean="0"/>
              <a:t> </a:t>
            </a:r>
            <a:r>
              <a:rPr lang="en-US" sz="1600" dirty="0" smtClean="0"/>
              <a:t>da </a:t>
            </a:r>
            <a:r>
              <a:rPr lang="en-US" sz="1600" dirty="0" err="1" smtClean="0"/>
              <a:t>mesma</a:t>
            </a:r>
            <a:r>
              <a:rPr lang="en-US" sz="1600" dirty="0" smtClean="0"/>
              <a:t> </a:t>
            </a:r>
            <a:r>
              <a:rPr lang="en-US" sz="1600" dirty="0" err="1" smtClean="0"/>
              <a:t>maneira</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err="1" smtClean="0"/>
              <a:t>Aprender</a:t>
            </a:r>
            <a:r>
              <a:rPr lang="en-US" dirty="0" smtClean="0"/>
              <a:t> Como </a:t>
            </a:r>
            <a:r>
              <a:rPr lang="en-US" dirty="0" err="1" smtClean="0"/>
              <a:t>Codificar</a:t>
            </a:r>
            <a:r>
              <a:rPr lang="en-US" dirty="0" smtClean="0"/>
              <a:t> </a:t>
            </a:r>
            <a:r>
              <a:rPr lang="en-US" dirty="0" err="1" smtClean="0"/>
              <a:t>Controle</a:t>
            </a:r>
            <a:r>
              <a:rPr lang="en-US" dirty="0" smtClean="0"/>
              <a:t> </a:t>
            </a:r>
            <a:r>
              <a:rPr lang="en-US" dirty="0" err="1" smtClean="0"/>
              <a:t>Proporcional</a:t>
            </a:r>
            <a:endParaRPr lang="en-US" dirty="0"/>
          </a:p>
        </p:txBody>
      </p:sp>
      <p:sp>
        <p:nvSpPr>
          <p:cNvPr id="3" name="Content Placeholder 2"/>
          <p:cNvSpPr>
            <a:spLocks noGrp="1"/>
          </p:cNvSpPr>
          <p:nvPr>
            <p:ph idx="1"/>
          </p:nvPr>
        </p:nvSpPr>
        <p:spPr>
          <a:xfrm>
            <a:off x="284163" y="1889051"/>
            <a:ext cx="8475478" cy="3992563"/>
          </a:xfrm>
        </p:spPr>
        <p:txBody>
          <a:bodyPr>
            <a:normAutofit fontScale="92500" lnSpcReduction="10000"/>
          </a:bodyPr>
          <a:lstStyle/>
          <a:p>
            <a:r>
              <a:rPr lang="en-US" b="0" dirty="0" err="1" smtClean="0"/>
              <a:t>Aprender</a:t>
            </a:r>
            <a:r>
              <a:rPr lang="en-US" b="0" dirty="0" smtClean="0"/>
              <a:t> </a:t>
            </a:r>
            <a:r>
              <a:rPr lang="en-US" b="0" dirty="0" err="1" smtClean="0"/>
              <a:t>como</a:t>
            </a:r>
            <a:r>
              <a:rPr lang="en-US" b="0" dirty="0" smtClean="0"/>
              <a:t> </a:t>
            </a:r>
            <a:r>
              <a:rPr lang="en-US" b="0" dirty="0" err="1" smtClean="0"/>
              <a:t>usar</a:t>
            </a:r>
            <a:r>
              <a:rPr lang="en-US" b="0" dirty="0" smtClean="0"/>
              <a:t> </a:t>
            </a:r>
            <a:r>
              <a:rPr lang="en-US" b="0" dirty="0" err="1" smtClean="0"/>
              <a:t>controle</a:t>
            </a:r>
            <a:r>
              <a:rPr lang="en-US" b="0" dirty="0" smtClean="0"/>
              <a:t> </a:t>
            </a:r>
            <a:r>
              <a:rPr lang="en-US" b="0" dirty="0" err="1" smtClean="0"/>
              <a:t>proporcional</a:t>
            </a:r>
            <a:r>
              <a:rPr lang="en-US" b="0" dirty="0" smtClean="0"/>
              <a:t>, </a:t>
            </a:r>
            <a:r>
              <a:rPr lang="en-US" b="0" dirty="0" err="1" smtClean="0"/>
              <a:t>nós</a:t>
            </a:r>
            <a:r>
              <a:rPr lang="en-US" b="0" dirty="0" smtClean="0"/>
              <a:t> </a:t>
            </a:r>
            <a:r>
              <a:rPr lang="en-US" b="0" dirty="0" err="1" smtClean="0"/>
              <a:t>damos</a:t>
            </a:r>
            <a:r>
              <a:rPr lang="en-US" b="0" dirty="0" smtClean="0"/>
              <a:t> a </a:t>
            </a:r>
            <a:r>
              <a:rPr lang="en-US" b="0" dirty="0" err="1" smtClean="0"/>
              <a:t>você</a:t>
            </a:r>
            <a:r>
              <a:rPr lang="en-US" b="0" dirty="0" smtClean="0"/>
              <a:t> </a:t>
            </a:r>
            <a:r>
              <a:rPr lang="en-US" b="0" dirty="0" err="1" smtClean="0"/>
              <a:t>três</a:t>
            </a:r>
            <a:r>
              <a:rPr lang="en-US" b="0" dirty="0" smtClean="0"/>
              <a:t> </a:t>
            </a:r>
            <a:r>
              <a:rPr lang="en-US" b="0" dirty="0" err="1" smtClean="0"/>
              <a:t>diferentes</a:t>
            </a:r>
            <a:r>
              <a:rPr lang="en-US" b="0" dirty="0" smtClean="0"/>
              <a:t> </a:t>
            </a:r>
            <a:r>
              <a:rPr lang="en-US" b="0" dirty="0" err="1" smtClean="0"/>
              <a:t>exemplos</a:t>
            </a:r>
            <a:r>
              <a:rPr lang="en-US" dirty="0" smtClean="0"/>
              <a:t>:</a:t>
            </a:r>
            <a:endParaRPr lang="en-US" b="0" dirty="0" smtClean="0"/>
          </a:p>
          <a:p>
            <a:r>
              <a:rPr lang="en-US" dirty="0" err="1" smtClean="0"/>
              <a:t>Seguidor</a:t>
            </a:r>
            <a:r>
              <a:rPr lang="en-US" dirty="0" smtClean="0"/>
              <a:t> </a:t>
            </a:r>
            <a:r>
              <a:rPr lang="en-US" dirty="0" err="1" smtClean="0"/>
              <a:t>Cachorro</a:t>
            </a:r>
            <a:r>
              <a:rPr lang="en-US" dirty="0" smtClean="0"/>
              <a:t>: use </a:t>
            </a:r>
            <a:r>
              <a:rPr lang="en-US" dirty="0" err="1" smtClean="0"/>
              <a:t>ultrassônico</a:t>
            </a:r>
            <a:endParaRPr lang="en-US" dirty="0" smtClean="0"/>
          </a:p>
          <a:p>
            <a:pPr marL="342900" indent="-342900">
              <a:buFont typeface="Arial"/>
              <a:buChar char="•"/>
            </a:pPr>
            <a:r>
              <a:rPr lang="en-US" b="0" dirty="0" err="1" smtClean="0"/>
              <a:t>Nós</a:t>
            </a:r>
            <a:r>
              <a:rPr lang="en-US" b="0" dirty="0" smtClean="0"/>
              <a:t> </a:t>
            </a:r>
            <a:r>
              <a:rPr lang="en-US" b="0" dirty="0" err="1" smtClean="0"/>
              <a:t>usamos</a:t>
            </a:r>
            <a:r>
              <a:rPr lang="en-US" b="0" dirty="0" smtClean="0"/>
              <a:t> </a:t>
            </a:r>
            <a:r>
              <a:rPr lang="en-US" dirty="0" err="1" smtClean="0"/>
              <a:t>movimentos</a:t>
            </a:r>
            <a:r>
              <a:rPr lang="en-US" dirty="0" smtClean="0"/>
              <a:t> </a:t>
            </a:r>
            <a:r>
              <a:rPr lang="en-US" dirty="0" err="1" smtClean="0"/>
              <a:t>ultrassônicos</a:t>
            </a:r>
            <a:r>
              <a:rPr lang="en-US" dirty="0" smtClean="0"/>
              <a:t> </a:t>
            </a:r>
            <a:r>
              <a:rPr lang="en-US" dirty="0" err="1" smtClean="0"/>
              <a:t>proporcionais</a:t>
            </a:r>
            <a:r>
              <a:rPr lang="en-US" dirty="0" smtClean="0"/>
              <a:t> </a:t>
            </a:r>
            <a:r>
              <a:rPr lang="en-US" dirty="0" err="1" smtClean="0"/>
              <a:t>na</a:t>
            </a:r>
            <a:r>
              <a:rPr lang="en-US" dirty="0"/>
              <a:t> </a:t>
            </a:r>
            <a:r>
              <a:rPr lang="en-US" dirty="0" err="1" smtClean="0"/>
              <a:t>temporada</a:t>
            </a:r>
            <a:r>
              <a:rPr lang="en-US" dirty="0" smtClean="0"/>
              <a:t> </a:t>
            </a:r>
            <a:r>
              <a:rPr lang="en-US" dirty="0" err="1" smtClean="0"/>
              <a:t>Fúria</a:t>
            </a:r>
            <a:r>
              <a:rPr lang="en-US" dirty="0" smtClean="0"/>
              <a:t> da </a:t>
            </a:r>
            <a:r>
              <a:rPr lang="en-US" dirty="0" err="1" smtClean="0"/>
              <a:t>Natureza</a:t>
            </a:r>
            <a:r>
              <a:rPr lang="en-US" dirty="0" smtClean="0"/>
              <a:t> </a:t>
            </a:r>
            <a:r>
              <a:rPr lang="en-US" dirty="0" err="1" smtClean="0"/>
              <a:t>para</a:t>
            </a:r>
            <a:r>
              <a:rPr lang="en-US" dirty="0" smtClean="0"/>
              <a:t> </a:t>
            </a:r>
            <a:r>
              <a:rPr lang="en-US" dirty="0" err="1" smtClean="0"/>
              <a:t>fazer</a:t>
            </a:r>
            <a:r>
              <a:rPr lang="en-US" dirty="0" smtClean="0"/>
              <a:t> </a:t>
            </a:r>
            <a:r>
              <a:rPr lang="en-US" dirty="0" err="1" smtClean="0"/>
              <a:t>seguramente</a:t>
            </a:r>
            <a:r>
              <a:rPr lang="en-US" dirty="0" smtClean="0"/>
              <a:t>, </a:t>
            </a:r>
            <a:r>
              <a:rPr lang="en-US" dirty="0" err="1" smtClean="0"/>
              <a:t>nós</a:t>
            </a:r>
            <a:r>
              <a:rPr lang="en-US" dirty="0" smtClean="0"/>
              <a:t> </a:t>
            </a:r>
            <a:r>
              <a:rPr lang="en-US" dirty="0" err="1" smtClean="0"/>
              <a:t>acertamos</a:t>
            </a:r>
            <a:r>
              <a:rPr lang="en-US" dirty="0" smtClean="0"/>
              <a:t> o </a:t>
            </a:r>
            <a:r>
              <a:rPr lang="en-US" dirty="0" err="1" smtClean="0"/>
              <a:t>modelo</a:t>
            </a:r>
            <a:r>
              <a:rPr lang="en-US" dirty="0" smtClean="0"/>
              <a:t> de Base </a:t>
            </a:r>
            <a:r>
              <a:rPr lang="en-US" dirty="0" err="1" smtClean="0"/>
              <a:t>Isolado</a:t>
            </a:r>
            <a:r>
              <a:rPr lang="en-US" dirty="0" smtClean="0"/>
              <a:t> e o </a:t>
            </a:r>
            <a:r>
              <a:rPr lang="en-US" dirty="0" err="1" smtClean="0"/>
              <a:t>Sinal</a:t>
            </a:r>
            <a:r>
              <a:rPr lang="en-US" dirty="0" smtClean="0"/>
              <a:t> de </a:t>
            </a:r>
            <a:r>
              <a:rPr lang="en-US" dirty="0" err="1" smtClean="0"/>
              <a:t>Evacuação</a:t>
            </a:r>
            <a:r>
              <a:rPr lang="en-US" dirty="0" smtClean="0"/>
              <a:t> com a </a:t>
            </a:r>
            <a:r>
              <a:rPr lang="en-US" dirty="0" err="1" smtClean="0"/>
              <a:t>quantidade</a:t>
            </a:r>
            <a:r>
              <a:rPr lang="en-US" dirty="0" smtClean="0"/>
              <a:t> </a:t>
            </a:r>
            <a:r>
              <a:rPr lang="en-US" dirty="0" err="1" smtClean="0"/>
              <a:t>certa</a:t>
            </a:r>
            <a:endParaRPr lang="en-US" b="0" dirty="0" smtClean="0"/>
          </a:p>
          <a:p>
            <a:r>
              <a:rPr lang="en-US" dirty="0" err="1" smtClean="0"/>
              <a:t>Seguidor</a:t>
            </a:r>
            <a:r>
              <a:rPr lang="en-US" dirty="0" smtClean="0"/>
              <a:t> de </a:t>
            </a:r>
            <a:r>
              <a:rPr lang="en-US" dirty="0" err="1" smtClean="0"/>
              <a:t>Linha</a:t>
            </a:r>
            <a:r>
              <a:rPr lang="en-US" dirty="0" smtClean="0"/>
              <a:t>: use sensor de </a:t>
            </a:r>
            <a:r>
              <a:rPr lang="en-US" dirty="0" err="1" smtClean="0"/>
              <a:t>cor</a:t>
            </a:r>
            <a:endParaRPr lang="en-US" dirty="0" smtClean="0"/>
          </a:p>
          <a:p>
            <a:pPr marL="342900" indent="-342900">
              <a:buFont typeface="Arial"/>
              <a:buChar char="•"/>
            </a:pPr>
            <a:r>
              <a:rPr lang="en-US" b="0" dirty="0" err="1" smtClean="0"/>
              <a:t>Nós</a:t>
            </a:r>
            <a:r>
              <a:rPr lang="en-US" b="0" dirty="0" smtClean="0"/>
              <a:t> </a:t>
            </a:r>
            <a:r>
              <a:rPr lang="en-US" b="0" dirty="0" err="1" smtClean="0"/>
              <a:t>usamos</a:t>
            </a:r>
            <a:r>
              <a:rPr lang="en-US" b="0" dirty="0" smtClean="0"/>
              <a:t> </a:t>
            </a:r>
            <a:r>
              <a:rPr lang="en-US" b="0" dirty="0" err="1" smtClean="0"/>
              <a:t>proporcional</a:t>
            </a:r>
            <a:r>
              <a:rPr lang="en-US" b="0" dirty="0" smtClean="0"/>
              <a:t> (</a:t>
            </a:r>
            <a:r>
              <a:rPr lang="en-US" b="0" dirty="0" err="1" smtClean="0"/>
              <a:t>ou</a:t>
            </a:r>
            <a:r>
              <a:rPr lang="en-US" b="0" dirty="0" smtClean="0"/>
              <a:t> </a:t>
            </a:r>
            <a:r>
              <a:rPr lang="en-US" b="0" dirty="0" err="1" smtClean="0"/>
              <a:t>inteiro</a:t>
            </a:r>
            <a:r>
              <a:rPr lang="en-US" b="0" dirty="0" smtClean="0"/>
              <a:t> PID) </a:t>
            </a:r>
            <a:r>
              <a:rPr lang="en-US" dirty="0" err="1" smtClean="0"/>
              <a:t>em</a:t>
            </a:r>
            <a:r>
              <a:rPr lang="en-US" dirty="0" smtClean="0"/>
              <a:t> </a:t>
            </a:r>
            <a:r>
              <a:rPr lang="en-US" dirty="0" err="1" smtClean="0"/>
              <a:t>todas</a:t>
            </a:r>
            <a:r>
              <a:rPr lang="en-US" dirty="0" smtClean="0"/>
              <a:t> </a:t>
            </a:r>
            <a:r>
              <a:rPr lang="en-US" dirty="0" err="1" smtClean="0"/>
              <a:t>linhas</a:t>
            </a:r>
            <a:r>
              <a:rPr lang="en-US" dirty="0" smtClean="0"/>
              <a:t> no </a:t>
            </a:r>
            <a:r>
              <a:rPr lang="en-US" dirty="0" err="1" smtClean="0"/>
              <a:t>tapete</a:t>
            </a:r>
            <a:r>
              <a:rPr lang="en-US" dirty="0" smtClean="0"/>
              <a:t> para </a:t>
            </a:r>
            <a:r>
              <a:rPr lang="en-US" dirty="0" err="1" smtClean="0"/>
              <a:t>fazer</a:t>
            </a:r>
            <a:r>
              <a:rPr lang="en-US" dirty="0" smtClean="0"/>
              <a:t> </a:t>
            </a:r>
            <a:r>
              <a:rPr lang="en-US" dirty="0" err="1" smtClean="0"/>
              <a:t>nossos</a:t>
            </a:r>
            <a:r>
              <a:rPr lang="en-US" dirty="0" smtClean="0"/>
              <a:t> </a:t>
            </a:r>
            <a:r>
              <a:rPr lang="en-US" dirty="0" err="1" smtClean="0"/>
              <a:t>movimentos</a:t>
            </a:r>
            <a:r>
              <a:rPr lang="en-US" dirty="0" smtClean="0"/>
              <a:t> </a:t>
            </a:r>
            <a:r>
              <a:rPr lang="en-US" dirty="0" err="1" smtClean="0"/>
              <a:t>mais</a:t>
            </a:r>
            <a:r>
              <a:rPr lang="en-US" dirty="0" smtClean="0"/>
              <a:t> </a:t>
            </a:r>
            <a:r>
              <a:rPr lang="en-US" dirty="0" err="1" smtClean="0"/>
              <a:t>eficientemente</a:t>
            </a:r>
            <a:endParaRPr lang="en-US" b="0" dirty="0" smtClean="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380322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Aplicações</a:t>
            </a:r>
            <a:r>
              <a:rPr lang="en-US" dirty="0" smtClean="0"/>
              <a:t> </a:t>
            </a:r>
            <a:r>
              <a:rPr lang="en-US" dirty="0" err="1" smtClean="0"/>
              <a:t>para</a:t>
            </a:r>
            <a:r>
              <a:rPr lang="en-US" dirty="0" smtClean="0"/>
              <a:t> </a:t>
            </a:r>
            <a:r>
              <a:rPr lang="en-US" dirty="0" err="1" smtClean="0"/>
              <a:t>Controle</a:t>
            </a:r>
            <a:r>
              <a:rPr lang="en-US" dirty="0" smtClean="0"/>
              <a:t> </a:t>
            </a:r>
            <a:r>
              <a:rPr lang="en-US" dirty="0" err="1" smtClean="0"/>
              <a:t>Proporcional</a:t>
            </a:r>
            <a:r>
              <a:rPr lang="en-US" dirty="0" smtClean="0"/>
              <a:t> </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99767919"/>
              </p:ext>
            </p:extLst>
          </p:nvPr>
        </p:nvGraphicFramePr>
        <p:xfrm>
          <a:off x="602341" y="2087843"/>
          <a:ext cx="7870372" cy="302260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err="1" smtClean="0"/>
                        <a:t>Aplicação</a:t>
                      </a:r>
                      <a:endParaRPr lang="en-US" b="1" dirty="0"/>
                    </a:p>
                  </a:txBody>
                  <a:tcPr>
                    <a:solidFill>
                      <a:srgbClr val="F5C201"/>
                    </a:solidFill>
                  </a:tcPr>
                </a:tc>
                <a:tc>
                  <a:txBody>
                    <a:bodyPr/>
                    <a:lstStyle/>
                    <a:p>
                      <a:r>
                        <a:rPr lang="en-US" b="1" dirty="0" err="1" smtClean="0"/>
                        <a:t>Objetivo</a:t>
                      </a:r>
                      <a:endParaRPr lang="en-US" b="1" dirty="0"/>
                    </a:p>
                  </a:txBody>
                  <a:tcPr>
                    <a:solidFill>
                      <a:srgbClr val="F5C201"/>
                    </a:solidFill>
                  </a:tcPr>
                </a:tc>
                <a:tc>
                  <a:txBody>
                    <a:bodyPr/>
                    <a:lstStyle/>
                    <a:p>
                      <a:r>
                        <a:rPr lang="en-US" b="1" dirty="0" err="1" smtClean="0"/>
                        <a:t>Erro</a:t>
                      </a:r>
                      <a:endParaRPr lang="en-US" b="1" dirty="0"/>
                    </a:p>
                  </a:txBody>
                  <a:tcPr>
                    <a:solidFill>
                      <a:srgbClr val="F5C201"/>
                    </a:solidFill>
                  </a:tcPr>
                </a:tc>
                <a:tc>
                  <a:txBody>
                    <a:bodyPr/>
                    <a:lstStyle/>
                    <a:p>
                      <a:r>
                        <a:rPr lang="en-US" b="1" dirty="0" err="1" smtClean="0"/>
                        <a:t>Correção</a:t>
                      </a:r>
                      <a:endParaRPr lang="en-US" b="1" dirty="0"/>
                    </a:p>
                  </a:txBody>
                  <a:tcPr>
                    <a:solidFill>
                      <a:srgbClr val="F5C201"/>
                    </a:solidFill>
                  </a:tcPr>
                </a:tc>
              </a:tr>
              <a:tr h="370840">
                <a:tc>
                  <a:txBody>
                    <a:bodyPr/>
                    <a:lstStyle/>
                    <a:p>
                      <a:r>
                        <a:rPr lang="en-US" b="1" dirty="0" err="1" smtClean="0"/>
                        <a:t>Seguidor</a:t>
                      </a:r>
                      <a:r>
                        <a:rPr lang="en-US" b="1" dirty="0" smtClean="0"/>
                        <a:t> </a:t>
                      </a:r>
                      <a:r>
                        <a:rPr lang="en-US" b="1" dirty="0" err="1" smtClean="0"/>
                        <a:t>Cachorro</a:t>
                      </a:r>
                      <a:endParaRPr lang="en-US" b="1" dirty="0"/>
                    </a:p>
                  </a:txBody>
                  <a:tcPr/>
                </a:tc>
                <a:tc>
                  <a:txBody>
                    <a:bodyPr/>
                    <a:lstStyle/>
                    <a:p>
                      <a:r>
                        <a:rPr lang="en-US" dirty="0" err="1" smtClean="0"/>
                        <a:t>Chegue</a:t>
                      </a:r>
                      <a:r>
                        <a:rPr lang="en-US" baseline="0" dirty="0" smtClean="0"/>
                        <a:t> </a:t>
                      </a:r>
                      <a:r>
                        <a:rPr lang="en-US" baseline="0" dirty="0" err="1" smtClean="0"/>
                        <a:t>ao</a:t>
                      </a:r>
                      <a:r>
                        <a:rPr lang="en-US" baseline="0" dirty="0" smtClean="0"/>
                        <a:t> </a:t>
                      </a:r>
                      <a:r>
                        <a:rPr lang="en-US" baseline="0" dirty="0" err="1" smtClean="0"/>
                        <a:t>alvo</a:t>
                      </a:r>
                      <a:r>
                        <a:rPr lang="en-US" baseline="0" dirty="0" smtClean="0"/>
                        <a:t> </a:t>
                      </a:r>
                      <a:r>
                        <a:rPr lang="en-US" baseline="0" dirty="0" err="1" smtClean="0"/>
                        <a:t>distante</a:t>
                      </a:r>
                      <a:r>
                        <a:rPr lang="en-US" baseline="0" dirty="0" smtClean="0"/>
                        <a:t> da </a:t>
                      </a:r>
                      <a:r>
                        <a:rPr lang="en-US" baseline="0" dirty="0" err="1" smtClean="0"/>
                        <a:t>parede</a:t>
                      </a:r>
                      <a:endParaRPr lang="en-US" dirty="0"/>
                    </a:p>
                  </a:txBody>
                  <a:tcPr/>
                </a:tc>
                <a:tc>
                  <a:txBody>
                    <a:bodyPr/>
                    <a:lstStyle/>
                    <a:p>
                      <a:r>
                        <a:rPr lang="en-US" dirty="0" smtClean="0"/>
                        <a:t>Como </a:t>
                      </a:r>
                      <a:r>
                        <a:rPr lang="en-US" dirty="0" err="1" smtClean="0"/>
                        <a:t>muitas</a:t>
                      </a:r>
                      <a:r>
                        <a:rPr lang="en-US" dirty="0" smtClean="0"/>
                        <a:t> </a:t>
                      </a:r>
                      <a:r>
                        <a:rPr lang="en-US" dirty="0" err="1" smtClean="0"/>
                        <a:t>medidas</a:t>
                      </a:r>
                      <a:r>
                        <a:rPr lang="en-US" baseline="0" dirty="0" smtClean="0"/>
                        <a:t> do da </a:t>
                      </a:r>
                      <a:r>
                        <a:rPr lang="en-US" baseline="0" dirty="0" err="1" smtClean="0"/>
                        <a:t>localização</a:t>
                      </a:r>
                      <a:r>
                        <a:rPr lang="en-US" baseline="0" dirty="0" smtClean="0"/>
                        <a:t> do </a:t>
                      </a:r>
                      <a:r>
                        <a:rPr lang="en-US" baseline="0" dirty="0" err="1" smtClean="0"/>
                        <a:t>alvo</a:t>
                      </a:r>
                      <a:r>
                        <a:rPr lang="en-US" baseline="0" dirty="0" smtClean="0"/>
                        <a:t> (</a:t>
                      </a:r>
                      <a:r>
                        <a:rPr lang="en-US" baseline="0" dirty="0" err="1" smtClean="0"/>
                        <a:t>curso_distância-alvo-distância</a:t>
                      </a:r>
                      <a:r>
                        <a:rPr lang="en-US" baseline="0" dirty="0" smtClean="0"/>
                        <a:t>)</a:t>
                      </a:r>
                      <a:endParaRPr lang="en-US" dirty="0"/>
                    </a:p>
                  </a:txBody>
                  <a:tcPr/>
                </a:tc>
                <a:tc>
                  <a:txBody>
                    <a:bodyPr/>
                    <a:lstStyle/>
                    <a:p>
                      <a:r>
                        <a:rPr lang="en-US" dirty="0" err="1" smtClean="0"/>
                        <a:t>Mova</a:t>
                      </a:r>
                      <a:r>
                        <a:rPr lang="en-US" dirty="0" smtClean="0"/>
                        <a:t> </a:t>
                      </a:r>
                      <a:r>
                        <a:rPr lang="en-US" dirty="0" err="1" smtClean="0"/>
                        <a:t>mais</a:t>
                      </a:r>
                      <a:r>
                        <a:rPr lang="en-US" dirty="0" smtClean="0"/>
                        <a:t> </a:t>
                      </a:r>
                      <a:r>
                        <a:rPr lang="en-US" dirty="0" err="1" smtClean="0"/>
                        <a:t>rápido</a:t>
                      </a:r>
                      <a:r>
                        <a:rPr lang="en-US" dirty="0" smtClean="0"/>
                        <a:t> </a:t>
                      </a:r>
                      <a:r>
                        <a:rPr lang="en-US" dirty="0" err="1" smtClean="0"/>
                        <a:t>baseado</a:t>
                      </a:r>
                      <a:r>
                        <a:rPr lang="en-US" dirty="0" smtClean="0"/>
                        <a:t> </a:t>
                      </a:r>
                      <a:r>
                        <a:rPr lang="en-US" dirty="0" err="1" smtClean="0"/>
                        <a:t>na</a:t>
                      </a:r>
                      <a:r>
                        <a:rPr lang="en-US" dirty="0" smtClean="0"/>
                        <a:t> </a:t>
                      </a:r>
                      <a:r>
                        <a:rPr lang="en-US" dirty="0" err="1" smtClean="0"/>
                        <a:t>distância</a:t>
                      </a:r>
                      <a:endParaRPr lang="en-US" dirty="0"/>
                    </a:p>
                  </a:txBody>
                  <a:tcPr/>
                </a:tc>
              </a:tr>
              <a:tr h="370840">
                <a:tc>
                  <a:txBody>
                    <a:bodyPr/>
                    <a:lstStyle/>
                    <a:p>
                      <a:r>
                        <a:rPr lang="en-US" b="1" dirty="0" err="1" smtClean="0"/>
                        <a:t>Seguidor</a:t>
                      </a:r>
                      <a:r>
                        <a:rPr lang="en-US" b="1" baseline="0" dirty="0" smtClean="0"/>
                        <a:t> de </a:t>
                      </a:r>
                      <a:r>
                        <a:rPr lang="en-US" b="1" baseline="0" dirty="0" err="1" smtClean="0"/>
                        <a:t>Linha</a:t>
                      </a:r>
                      <a:endParaRPr lang="en-US" b="1" dirty="0"/>
                    </a:p>
                  </a:txBody>
                  <a:tcPr/>
                </a:tc>
                <a:tc>
                  <a:txBody>
                    <a:bodyPr/>
                    <a:lstStyle/>
                    <a:p>
                      <a:r>
                        <a:rPr lang="en-US" dirty="0" err="1" smtClean="0"/>
                        <a:t>Fique</a:t>
                      </a:r>
                      <a:r>
                        <a:rPr lang="en-US" baseline="0" dirty="0" smtClean="0"/>
                        <a:t> </a:t>
                      </a:r>
                      <a:r>
                        <a:rPr lang="en-US" baseline="0" dirty="0" err="1" smtClean="0"/>
                        <a:t>na</a:t>
                      </a:r>
                      <a:r>
                        <a:rPr lang="en-US" baseline="0" dirty="0" smtClean="0"/>
                        <a:t> </a:t>
                      </a:r>
                      <a:r>
                        <a:rPr lang="en-US" baseline="0" dirty="0" err="1" smtClean="0"/>
                        <a:t>borda</a:t>
                      </a:r>
                      <a:r>
                        <a:rPr lang="en-US" baseline="0" dirty="0" smtClean="0"/>
                        <a:t> da </a:t>
                      </a:r>
                      <a:r>
                        <a:rPr lang="en-US" baseline="0" dirty="0" err="1" smtClean="0"/>
                        <a:t>linha</a:t>
                      </a:r>
                      <a:endParaRPr lang="en-US" dirty="0"/>
                    </a:p>
                  </a:txBody>
                  <a:tcPr/>
                </a:tc>
                <a:tc>
                  <a:txBody>
                    <a:bodyPr/>
                    <a:lstStyle/>
                    <a:p>
                      <a:r>
                        <a:rPr lang="en-US" dirty="0" smtClean="0"/>
                        <a:t>A</a:t>
                      </a:r>
                      <a:r>
                        <a:rPr lang="en-US" baseline="0" dirty="0" smtClean="0"/>
                        <a:t> </a:t>
                      </a:r>
                      <a:r>
                        <a:rPr lang="en-US" baseline="0" dirty="0" err="1" smtClean="0"/>
                        <a:t>que</a:t>
                      </a:r>
                      <a:r>
                        <a:rPr lang="en-US" baseline="0" dirty="0" smtClean="0"/>
                        <a:t> </a:t>
                      </a:r>
                      <a:r>
                        <a:rPr lang="en-US" baseline="0" dirty="0" err="1" smtClean="0"/>
                        <a:t>distância</a:t>
                      </a:r>
                      <a:r>
                        <a:rPr lang="en-US" baseline="0" dirty="0" smtClean="0"/>
                        <a:t> </a:t>
                      </a:r>
                      <a:r>
                        <a:rPr lang="en-US" baseline="0" dirty="0" err="1" smtClean="0"/>
                        <a:t>está</a:t>
                      </a:r>
                      <a:r>
                        <a:rPr lang="en-US" baseline="0" dirty="0" smtClean="0"/>
                        <a:t> </a:t>
                      </a:r>
                      <a:r>
                        <a:rPr lang="en-US" baseline="0" dirty="0" err="1" smtClean="0"/>
                        <a:t>nossas</a:t>
                      </a:r>
                      <a:r>
                        <a:rPr lang="en-US" baseline="0" dirty="0" smtClean="0"/>
                        <a:t> </a:t>
                      </a:r>
                      <a:r>
                        <a:rPr lang="en-US" baseline="0" dirty="0" err="1" smtClean="0"/>
                        <a:t>leituras</a:t>
                      </a:r>
                      <a:r>
                        <a:rPr lang="en-US" baseline="0" dirty="0" smtClean="0"/>
                        <a:t> de </a:t>
                      </a:r>
                      <a:r>
                        <a:rPr lang="en-US" baseline="0" dirty="0" err="1" smtClean="0"/>
                        <a:t>luz</a:t>
                      </a:r>
                      <a:r>
                        <a:rPr lang="en-US" baseline="0" dirty="0" smtClean="0"/>
                        <a:t> a </a:t>
                      </a:r>
                      <a:r>
                        <a:rPr lang="en-US" baseline="0" dirty="0" err="1" smtClean="0"/>
                        <a:t>partir</a:t>
                      </a:r>
                      <a:r>
                        <a:rPr lang="en-US" baseline="0" dirty="0" smtClean="0"/>
                        <a:t> </a:t>
                      </a:r>
                      <a:r>
                        <a:rPr lang="en-US" baseline="0" dirty="0" err="1" smtClean="0"/>
                        <a:t>daquela</a:t>
                      </a:r>
                      <a:r>
                        <a:rPr lang="en-US" baseline="0" dirty="0" smtClean="0"/>
                        <a:t> </a:t>
                      </a:r>
                      <a:r>
                        <a:rPr lang="en-US" baseline="0" dirty="0" err="1" smtClean="0"/>
                        <a:t>borda</a:t>
                      </a:r>
                      <a:r>
                        <a:rPr lang="en-US" baseline="0" dirty="0" smtClean="0"/>
                        <a:t> da </a:t>
                      </a:r>
                      <a:r>
                        <a:rPr lang="en-US" baseline="0" dirty="0" err="1" smtClean="0"/>
                        <a:t>linha</a:t>
                      </a:r>
                      <a:r>
                        <a:rPr lang="en-US" baseline="0" dirty="0" smtClean="0"/>
                        <a:t> (</a:t>
                      </a:r>
                      <a:r>
                        <a:rPr lang="en-US" baseline="0" dirty="0" err="1" smtClean="0"/>
                        <a:t>curso_luz-alvo_luz</a:t>
                      </a:r>
                      <a:r>
                        <a:rPr lang="en-US" baseline="0" dirty="0" smtClean="0"/>
                        <a:t>)</a:t>
                      </a:r>
                      <a:endParaRPr lang="en-US" dirty="0"/>
                    </a:p>
                  </a:txBody>
                  <a:tcPr/>
                </a:tc>
                <a:tc>
                  <a:txBody>
                    <a:bodyPr/>
                    <a:lstStyle/>
                    <a:p>
                      <a:r>
                        <a:rPr lang="en-US" dirty="0" err="1" smtClean="0"/>
                        <a:t>Curva</a:t>
                      </a:r>
                      <a:r>
                        <a:rPr lang="en-US" baseline="0" dirty="0" smtClean="0"/>
                        <a:t> </a:t>
                      </a:r>
                      <a:r>
                        <a:rPr lang="en-US" baseline="0" dirty="0" err="1" smtClean="0"/>
                        <a:t>mais</a:t>
                      </a:r>
                      <a:r>
                        <a:rPr lang="en-US" baseline="0" dirty="0" smtClean="0"/>
                        <a:t> </a:t>
                      </a:r>
                      <a:r>
                        <a:rPr lang="en-US" baseline="0" dirty="0" err="1" smtClean="0"/>
                        <a:t>acentuada</a:t>
                      </a:r>
                      <a:r>
                        <a:rPr lang="en-US" baseline="0" dirty="0" smtClean="0"/>
                        <a:t> </a:t>
                      </a:r>
                      <a:r>
                        <a:rPr lang="en-US" baseline="0" dirty="0" err="1" smtClean="0"/>
                        <a:t>baseada</a:t>
                      </a:r>
                      <a:r>
                        <a:rPr lang="en-US" baseline="0" dirty="0" smtClean="0"/>
                        <a:t> </a:t>
                      </a:r>
                      <a:r>
                        <a:rPr lang="en-US" baseline="0" dirty="0" err="1" smtClean="0"/>
                        <a:t>na</a:t>
                      </a:r>
                      <a:r>
                        <a:rPr lang="en-US" baseline="0" dirty="0" smtClean="0"/>
                        <a:t> </a:t>
                      </a:r>
                      <a:r>
                        <a:rPr lang="en-US" baseline="0" dirty="0" err="1" smtClean="0"/>
                        <a:t>distância</a:t>
                      </a:r>
                      <a:r>
                        <a:rPr lang="en-US" baseline="0" dirty="0" smtClean="0"/>
                        <a:t> da </a:t>
                      </a:r>
                      <a:r>
                        <a:rPr lang="en-US" baseline="0" dirty="0" err="1" smtClean="0"/>
                        <a:t>linha</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Ultrassônico</a:t>
            </a:r>
            <a:r>
              <a:rPr lang="en-US" dirty="0" smtClean="0"/>
              <a:t>: </a:t>
            </a:r>
            <a:r>
              <a:rPr lang="en-US" dirty="0" err="1" smtClean="0"/>
              <a:t>Seguidor</a:t>
            </a:r>
            <a:r>
              <a:rPr lang="en-US" dirty="0" smtClean="0"/>
              <a:t> </a:t>
            </a:r>
            <a:r>
              <a:rPr lang="en-US" dirty="0" err="1" smtClean="0"/>
              <a:t>Cachorro</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76638" y="1922818"/>
            <a:ext cx="6498403" cy="4515219"/>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sp>
        <p:nvSpPr>
          <p:cNvPr id="6" name="CaixaDeTexto 5"/>
          <p:cNvSpPr txBox="1"/>
          <p:nvPr/>
        </p:nvSpPr>
        <p:spPr>
          <a:xfrm>
            <a:off x="1828799" y="2108018"/>
            <a:ext cx="357660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200" dirty="0" smtClean="0"/>
              <a:t>Nós estamos tentando fazer um programa que fica 7 cm de um objeto em movimento. Esse programa usa controle proporcional.</a:t>
            </a:r>
            <a:endParaRPr lang="pt-BR" sz="1200" dirty="0"/>
          </a:p>
        </p:txBody>
      </p:sp>
      <p:sp>
        <p:nvSpPr>
          <p:cNvPr id="9" name="CaixaDeTexto 8"/>
          <p:cNvSpPr txBox="1"/>
          <p:nvPr/>
        </p:nvSpPr>
        <p:spPr>
          <a:xfrm>
            <a:off x="5539449" y="2142642"/>
            <a:ext cx="1115994" cy="5770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50" dirty="0" smtClean="0"/>
              <a:t>Esse código foi escrito pelos </a:t>
            </a:r>
            <a:r>
              <a:rPr lang="pt-BR" sz="1050" dirty="0" err="1" smtClean="0"/>
              <a:t>Droids</a:t>
            </a:r>
            <a:r>
              <a:rPr lang="pt-BR" sz="1050" dirty="0" smtClean="0"/>
              <a:t> </a:t>
            </a:r>
            <a:r>
              <a:rPr lang="pt-BR" sz="1050" dirty="0" err="1" smtClean="0"/>
              <a:t>Robotics</a:t>
            </a:r>
            <a:endParaRPr lang="pt-BR" sz="1050" dirty="0"/>
          </a:p>
        </p:txBody>
      </p:sp>
      <p:sp>
        <p:nvSpPr>
          <p:cNvPr id="10" name="CaixaDeTexto 9"/>
          <p:cNvSpPr txBox="1"/>
          <p:nvPr/>
        </p:nvSpPr>
        <p:spPr>
          <a:xfrm>
            <a:off x="1992773" y="4667952"/>
            <a:ext cx="1734273"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Parte 1: Compute o erro.</a:t>
            </a:r>
          </a:p>
          <a:p>
            <a:r>
              <a:rPr lang="pt-BR" sz="1000" dirty="0" smtClean="0"/>
              <a:t>Erro é a Distância Atual – Alvo</a:t>
            </a:r>
          </a:p>
          <a:p>
            <a:r>
              <a:rPr lang="pt-BR" sz="1000" dirty="0" smtClean="0"/>
              <a:t>Nós optamos por 15 cm como um alvo</a:t>
            </a:r>
            <a:endParaRPr lang="pt-BR" sz="1000" dirty="0"/>
          </a:p>
        </p:txBody>
      </p:sp>
      <p:sp>
        <p:nvSpPr>
          <p:cNvPr id="5" name="CaixaDeTexto 4"/>
          <p:cNvSpPr txBox="1"/>
          <p:nvPr/>
        </p:nvSpPr>
        <p:spPr>
          <a:xfrm>
            <a:off x="1911749" y="3082025"/>
            <a:ext cx="579555"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Leia o sensor ultrassónico </a:t>
            </a:r>
            <a:endParaRPr lang="pt-BR" sz="1000" dirty="0"/>
          </a:p>
        </p:txBody>
      </p:sp>
      <p:sp>
        <p:nvSpPr>
          <p:cNvPr id="11" name="CaixaDeTexto 10"/>
          <p:cNvSpPr txBox="1"/>
          <p:nvPr/>
        </p:nvSpPr>
        <p:spPr>
          <a:xfrm>
            <a:off x="2848335" y="3112802"/>
            <a:ext cx="76876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Subtraia  5 da distância atual</a:t>
            </a:r>
            <a:endParaRPr lang="pt-BR" sz="1000" dirty="0"/>
          </a:p>
        </p:txBody>
      </p:sp>
      <p:sp>
        <p:nvSpPr>
          <p:cNvPr id="12" name="CaixaDeTexto 11"/>
          <p:cNvSpPr txBox="1"/>
          <p:nvPr/>
        </p:nvSpPr>
        <p:spPr>
          <a:xfrm>
            <a:off x="4099652" y="3174358"/>
            <a:ext cx="1097381" cy="5386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450" dirty="0" smtClean="0"/>
              <a:t>Multiplique o erro por 5</a:t>
            </a:r>
            <a:endParaRPr lang="pt-BR" sz="1450" dirty="0"/>
          </a:p>
        </p:txBody>
      </p:sp>
      <p:sp>
        <p:nvSpPr>
          <p:cNvPr id="13" name="CaixaDeTexto 12"/>
          <p:cNvSpPr txBox="1"/>
          <p:nvPr/>
        </p:nvSpPr>
        <p:spPr>
          <a:xfrm>
            <a:off x="5301205" y="3135951"/>
            <a:ext cx="879676" cy="553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Coloque a força calculada</a:t>
            </a:r>
            <a:endParaRPr lang="pt-BR" sz="1000" dirty="0"/>
          </a:p>
        </p:txBody>
      </p:sp>
      <p:sp>
        <p:nvSpPr>
          <p:cNvPr id="14" name="CaixaDeTexto 13"/>
          <p:cNvSpPr txBox="1"/>
          <p:nvPr/>
        </p:nvSpPr>
        <p:spPr>
          <a:xfrm>
            <a:off x="6451034" y="3112802"/>
            <a:ext cx="624049" cy="630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700" dirty="0" smtClean="0"/>
              <a:t>Este tenta chegar ao objetivo por um minuto</a:t>
            </a:r>
            <a:endParaRPr lang="pt-BR" sz="700" dirty="0"/>
          </a:p>
        </p:txBody>
      </p:sp>
      <p:sp>
        <p:nvSpPr>
          <p:cNvPr id="16" name="CaixaDeTexto 15"/>
          <p:cNvSpPr txBox="1"/>
          <p:nvPr/>
        </p:nvSpPr>
        <p:spPr>
          <a:xfrm>
            <a:off x="4099652" y="4651928"/>
            <a:ext cx="2862564" cy="1785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Parte 2: Compute e  aplique  a correção</a:t>
            </a:r>
          </a:p>
          <a:p>
            <a:pPr marL="171450" indent="-171450">
              <a:buFontTx/>
              <a:buChar char="-"/>
            </a:pPr>
            <a:r>
              <a:rPr lang="pt-BR" sz="1000" dirty="0" smtClean="0"/>
              <a:t>Nós multiplicamos o erro da Parte 1 por 10 para determinar a velocidade.</a:t>
            </a:r>
          </a:p>
          <a:p>
            <a:pPr marL="171450" indent="-171450">
              <a:buFontTx/>
              <a:buChar char="-"/>
            </a:pPr>
            <a:r>
              <a:rPr lang="pt-BR" sz="1000" dirty="0" smtClean="0"/>
              <a:t>Nós pegamos 5 para criar  um intervalo razoável para nosso robô</a:t>
            </a:r>
          </a:p>
          <a:p>
            <a:pPr marL="171450" indent="-171450">
              <a:buFontTx/>
              <a:buChar char="-"/>
            </a:pPr>
            <a:r>
              <a:rPr lang="pt-BR" sz="1000" dirty="0" smtClean="0"/>
              <a:t>Exemplo:</a:t>
            </a:r>
          </a:p>
          <a:p>
            <a:pPr marL="171450" indent="-171450">
              <a:buFontTx/>
              <a:buChar char="-"/>
            </a:pPr>
            <a:r>
              <a:rPr lang="pt-BR" sz="1000" dirty="0" smtClean="0"/>
              <a:t>Leitura do sensor = 10 cm </a:t>
            </a:r>
          </a:p>
          <a:p>
            <a:pPr marL="171450" indent="-171450">
              <a:buFontTx/>
              <a:buChar char="-"/>
            </a:pPr>
            <a:r>
              <a:rPr lang="pt-BR" sz="1000" dirty="0" smtClean="0"/>
              <a:t>Erro = 3 cm</a:t>
            </a:r>
          </a:p>
          <a:p>
            <a:pPr marL="171450" indent="-171450">
              <a:buFontTx/>
              <a:buChar char="-"/>
            </a:pPr>
            <a:r>
              <a:rPr lang="pt-BR" sz="1000" dirty="0" smtClean="0"/>
              <a:t>Erro*5 = (3*5) = 15 de força </a:t>
            </a:r>
          </a:p>
          <a:p>
            <a:pPr marL="171450" indent="-171450">
              <a:buFontTx/>
              <a:buChar char="-"/>
            </a:pPr>
            <a:r>
              <a:rPr lang="pt-BR" sz="1000" dirty="0" smtClean="0"/>
              <a:t>15 de força é uma boa velocidade para ser usado a 3 cm do alvo para nosso robô.</a:t>
            </a:r>
            <a:endParaRPr lang="pt-BR" sz="1000" dirty="0"/>
          </a:p>
        </p:txBody>
      </p:sp>
    </p:spTree>
    <p:extLst>
      <p:ext uri="{BB962C8B-B14F-4D97-AF65-F5344CB8AC3E}">
        <p14:creationId xmlns:p14="http://schemas.microsoft.com/office/powerpoint/2010/main" val="407979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Cor</a:t>
            </a:r>
            <a:r>
              <a:rPr lang="en-US" dirty="0" smtClean="0"/>
              <a:t>: </a:t>
            </a:r>
            <a:r>
              <a:rPr lang="en-US" dirty="0" err="1" smtClean="0"/>
              <a:t>seguidor</a:t>
            </a:r>
            <a:r>
              <a:rPr lang="en-US" dirty="0" smtClean="0"/>
              <a:t> de </a:t>
            </a:r>
            <a:r>
              <a:rPr lang="en-US" dirty="0" err="1" smtClean="0"/>
              <a:t>linha</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pic>
        <p:nvPicPr>
          <p:cNvPr id="3" name="Picture 2" descr="Screen Shot 2014-10-18 at 1.09.1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9059" y="1847121"/>
            <a:ext cx="8579191" cy="4341012"/>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6" name="CaixaDeTexto 5"/>
          <p:cNvSpPr txBox="1"/>
          <p:nvPr/>
        </p:nvSpPr>
        <p:spPr>
          <a:xfrm>
            <a:off x="1412111" y="1969100"/>
            <a:ext cx="5845215"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Nós recomendamos que seu time use o seguidor de linha  proporcional .  Será  mais razoável  do  que  4 seguidores de linha  nesta lição.  Não há seguidor de linha melhor, mas um seguidor de linha que usa “p”  é um grande começo. </a:t>
            </a:r>
          </a:p>
          <a:p>
            <a:r>
              <a:rPr lang="pt-BR" sz="1000" dirty="0" smtClean="0"/>
              <a:t>Um seguidor de linha proporcional  muda o ângulo  da curva baseada em quão longe da linha o robô está.</a:t>
            </a:r>
            <a:endParaRPr lang="pt-BR" sz="1000" dirty="0"/>
          </a:p>
        </p:txBody>
      </p:sp>
      <p:sp>
        <p:nvSpPr>
          <p:cNvPr id="7" name="CaixaDeTexto 6"/>
          <p:cNvSpPr txBox="1"/>
          <p:nvPr/>
        </p:nvSpPr>
        <p:spPr>
          <a:xfrm>
            <a:off x="199697" y="1934375"/>
            <a:ext cx="1131391" cy="1700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Nota: Esse programa usa Sensores do Cor no Modo Luz. Isso significa que você terá que calibrar seus sensores. Por favor leia nossas lições de calibragem antes de continuar! :-)</a:t>
            </a:r>
            <a:endParaRPr lang="pt-BR" sz="950" dirty="0"/>
          </a:p>
        </p:txBody>
      </p:sp>
      <p:sp>
        <p:nvSpPr>
          <p:cNvPr id="8" name="CaixaDeTexto 7"/>
          <p:cNvSpPr txBox="1"/>
          <p:nvPr/>
        </p:nvSpPr>
        <p:spPr>
          <a:xfrm>
            <a:off x="188123" y="4460448"/>
            <a:ext cx="1212413" cy="1700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Nota: Você não precisa usar um Bloco  de Constante com um fio de dados. Nós só fizemos aquilo então poderia ser mais obvio do que multiplicar por uma constante de nossa escolha. </a:t>
            </a:r>
            <a:endParaRPr lang="pt-BR" sz="950" dirty="0"/>
          </a:p>
        </p:txBody>
      </p:sp>
      <p:sp>
        <p:nvSpPr>
          <p:cNvPr id="9" name="CaixaDeTexto 8"/>
          <p:cNvSpPr txBox="1"/>
          <p:nvPr/>
        </p:nvSpPr>
        <p:spPr>
          <a:xfrm>
            <a:off x="1851949" y="3059040"/>
            <a:ext cx="6342928"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Cada programação proporcional deve ter 2 partes: Parte 1 computa o erro (no caso, o quão longe você está da linha) e Parte 2 computa uma correção que é proporcional ao erro (no caso o quanto vira). Você pode usar o controle proporcional com outros sensores tão bons quanto. Ele realmente trabalha bem!</a:t>
            </a:r>
            <a:endParaRPr lang="pt-BR" sz="950" dirty="0"/>
          </a:p>
        </p:txBody>
      </p:sp>
      <p:sp>
        <p:nvSpPr>
          <p:cNvPr id="10" name="CaixaDeTexto 9"/>
          <p:cNvSpPr txBox="1"/>
          <p:nvPr/>
        </p:nvSpPr>
        <p:spPr>
          <a:xfrm>
            <a:off x="1469986" y="4629792"/>
            <a:ext cx="3044142" cy="1408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Parte 1: Compute o Erro</a:t>
            </a:r>
          </a:p>
          <a:p>
            <a:pPr marL="171450" indent="-171450">
              <a:buFontTx/>
              <a:buChar char="-"/>
            </a:pPr>
            <a:r>
              <a:rPr lang="pt-BR" sz="950" dirty="0" smtClean="0"/>
              <a:t>Nosso objetivo é estar na borda da linha (sensor de luz = 50). O Bloco Matemático sobre computar o quão longe desligado do robô está de nosso trajeto de 50. </a:t>
            </a:r>
          </a:p>
          <a:p>
            <a:pPr marL="171450" indent="-171450">
              <a:buFontTx/>
              <a:buChar char="-"/>
            </a:pPr>
            <a:r>
              <a:rPr lang="pt-BR" sz="950" dirty="0" smtClean="0"/>
              <a:t>O Bloco de Constante é sobre nosso alvo. Você pode mudá-lo para diferentes tipos de linha.</a:t>
            </a:r>
          </a:p>
          <a:p>
            <a:pPr marL="171450" indent="-171450">
              <a:buFontTx/>
              <a:buChar char="-"/>
            </a:pPr>
            <a:r>
              <a:rPr lang="pt-BR" sz="950" dirty="0" smtClean="0"/>
              <a:t>Note que no pior caso, seu sensor de luz lerá 0 ou 100 (Caminho desligado da linha!). Isso dará um erro = 50 ou -50.</a:t>
            </a:r>
            <a:endParaRPr lang="pt-BR" sz="950" dirty="0"/>
          </a:p>
        </p:txBody>
      </p:sp>
      <p:sp>
        <p:nvSpPr>
          <p:cNvPr id="11" name="CaixaDeTexto 10"/>
          <p:cNvSpPr txBox="1"/>
          <p:nvPr/>
        </p:nvSpPr>
        <p:spPr>
          <a:xfrm>
            <a:off x="4626529" y="4629792"/>
            <a:ext cx="2819366" cy="1408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Parte 2: Compute e Aplique a Correção</a:t>
            </a:r>
          </a:p>
          <a:p>
            <a:pPr marL="171450" indent="-171450">
              <a:buFontTx/>
              <a:buChar char="-"/>
            </a:pPr>
            <a:r>
              <a:rPr lang="pt-BR" sz="950" dirty="0" smtClean="0"/>
              <a:t>Nós multiplicamos o Erro da Parte 1 por 0,7 para determinar o valor de virada. </a:t>
            </a:r>
          </a:p>
          <a:p>
            <a:pPr marL="171450" indent="-171450">
              <a:buFontTx/>
              <a:buChar char="-"/>
            </a:pPr>
            <a:r>
              <a:rPr lang="pt-BR" sz="950" dirty="0" smtClean="0"/>
              <a:t>- Nós pegamos 0,7 então aquilo quando nós temos o pior caso de erro de 50 ou -50, o Bloco de Mover em Linha Reta deve estar acima 35 ou -35 o qual é uma curva estreita. </a:t>
            </a:r>
          </a:p>
          <a:p>
            <a:pPr marL="171450" indent="-171450">
              <a:buFontTx/>
              <a:buChar char="-"/>
            </a:pPr>
            <a:r>
              <a:rPr lang="pt-BR" sz="950" dirty="0" smtClean="0"/>
              <a:t>Você pode ajustar esse valor para fazer seu seguidor de linha se adequar ao que você precisa.</a:t>
            </a:r>
            <a:endParaRPr lang="pt-BR" sz="950" dirty="0"/>
          </a:p>
        </p:txBody>
      </p:sp>
      <p:sp>
        <p:nvSpPr>
          <p:cNvPr id="13" name="CaixaDeTexto 12"/>
          <p:cNvSpPr txBox="1"/>
          <p:nvPr/>
        </p:nvSpPr>
        <p:spPr>
          <a:xfrm>
            <a:off x="7591577" y="4629792"/>
            <a:ext cx="950539" cy="11156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Esse seguidor de linha termina depois de 1000 degraus. Ajuste para sua necessidade.</a:t>
            </a:r>
            <a:endParaRPr lang="pt-BR" sz="950" dirty="0"/>
          </a:p>
        </p:txBody>
      </p:sp>
    </p:spTree>
    <p:extLst>
      <p:ext uri="{BB962C8B-B14F-4D97-AF65-F5344CB8AC3E}">
        <p14:creationId xmlns:p14="http://schemas.microsoft.com/office/powerpoint/2010/main" val="84248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latin typeface="+mn-lt"/>
              </a:rPr>
              <a:t>Créditos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err="1" smtClean="0"/>
              <a:t>Esse</a:t>
            </a:r>
            <a:r>
              <a:rPr lang="en-US" dirty="0" smtClean="0"/>
              <a:t> tutorial </a:t>
            </a:r>
            <a:r>
              <a:rPr lang="en-US" dirty="0" err="1" smtClean="0"/>
              <a:t>foi</a:t>
            </a:r>
            <a:r>
              <a:rPr lang="en-US" dirty="0" smtClean="0"/>
              <a:t> </a:t>
            </a:r>
            <a:r>
              <a:rPr lang="en-US" dirty="0" err="1" smtClean="0"/>
              <a:t>criado</a:t>
            </a:r>
            <a:r>
              <a:rPr lang="en-US" dirty="0" smtClean="0"/>
              <a:t> </a:t>
            </a:r>
            <a:r>
              <a:rPr lang="en-US" dirty="0" err="1" smtClean="0"/>
              <a:t>por</a:t>
            </a:r>
            <a:r>
              <a:rPr lang="en-US" dirty="0" smtClean="0"/>
              <a:t> Sanjay </a:t>
            </a:r>
            <a:r>
              <a:rPr lang="en-US" dirty="0" err="1" smtClean="0"/>
              <a:t>Seshan</a:t>
            </a:r>
            <a:r>
              <a:rPr lang="en-US" dirty="0" smtClean="0"/>
              <a:t> e Arvind </a:t>
            </a:r>
            <a:r>
              <a:rPr lang="en-US" dirty="0" err="1" smtClean="0"/>
              <a:t>Seshan</a:t>
            </a:r>
            <a:r>
              <a:rPr lang="en-US" dirty="0" smtClean="0"/>
              <a:t> do Droids Robotics </a:t>
            </a:r>
            <a:r>
              <a:rPr lang="en-US" dirty="0"/>
              <a:t>(</a:t>
            </a:r>
            <a:r>
              <a:rPr lang="en-US" dirty="0" smtClean="0">
                <a:hlinkClick r:id="rId3"/>
              </a:rPr>
              <a:t>team@droidsrobotics.org</a:t>
            </a:r>
            <a:r>
              <a:rPr lang="en-US" dirty="0" smtClean="0"/>
              <a:t>).</a:t>
            </a:r>
          </a:p>
          <a:p>
            <a:pPr marL="454025" lvl="1" indent="-454025">
              <a:spcBef>
                <a:spcPts val="2000"/>
              </a:spcBef>
              <a:buClr>
                <a:schemeClr val="bg1">
                  <a:lumMod val="65000"/>
                </a:schemeClr>
              </a:buClr>
            </a:pPr>
            <a:r>
              <a:rPr lang="en-US" dirty="0" err="1" smtClean="0"/>
              <a:t>Mais</a:t>
            </a:r>
            <a:r>
              <a:rPr lang="en-US" dirty="0" smtClean="0"/>
              <a:t> </a:t>
            </a:r>
            <a:r>
              <a:rPr lang="en-US" dirty="0" err="1" smtClean="0"/>
              <a:t>lições</a:t>
            </a:r>
            <a:r>
              <a:rPr lang="en-US" dirty="0" smtClean="0"/>
              <a:t> </a:t>
            </a:r>
            <a:r>
              <a:rPr lang="en-US" dirty="0" err="1" smtClean="0"/>
              <a:t>em</a:t>
            </a:r>
            <a:r>
              <a:rPr lang="en-US" dirty="0" smtClean="0"/>
              <a:t> </a:t>
            </a:r>
            <a:r>
              <a:rPr lang="en-US" dirty="0" smtClean="0">
                <a:hlinkClick r:id="rId4"/>
              </a:rPr>
              <a:t>www.ev3lessons.com</a:t>
            </a:r>
            <a:endParaRPr lang="en-US" dirty="0" smtClean="0"/>
          </a:p>
          <a:p>
            <a:pPr marL="454025" lvl="1" indent="-454025">
              <a:spcBef>
                <a:spcPts val="2000"/>
              </a:spcBef>
              <a:buClr>
                <a:schemeClr val="bg1">
                  <a:lumMod val="65000"/>
                </a:schemeClr>
              </a:buClr>
            </a:pPr>
            <a:r>
              <a:rPr lang="en-US" dirty="0" err="1" smtClean="0"/>
              <a:t>Esse</a:t>
            </a:r>
            <a:r>
              <a:rPr lang="en-US" dirty="0" smtClean="0"/>
              <a:t> tutorial </a:t>
            </a:r>
            <a:r>
              <a:rPr lang="en-US" dirty="0" err="1" smtClean="0"/>
              <a:t>foi</a:t>
            </a:r>
            <a:r>
              <a:rPr lang="en-US" dirty="0" smtClean="0"/>
              <a:t> </a:t>
            </a:r>
            <a:r>
              <a:rPr lang="en-US" dirty="0" err="1" smtClean="0"/>
              <a:t>traduzido</a:t>
            </a:r>
            <a:r>
              <a:rPr lang="en-US" dirty="0" smtClean="0"/>
              <a:t> </a:t>
            </a:r>
            <a:r>
              <a:rPr lang="en-US" dirty="0" err="1" smtClean="0"/>
              <a:t>por</a:t>
            </a:r>
            <a:r>
              <a:rPr lang="en-US" dirty="0" smtClean="0"/>
              <a:t> </a:t>
            </a:r>
            <a:r>
              <a:rPr lang="en-US" dirty="0" err="1" smtClean="0"/>
              <a:t>João</a:t>
            </a:r>
            <a:r>
              <a:rPr lang="en-US" dirty="0" smtClean="0"/>
              <a:t> Victor </a:t>
            </a:r>
            <a:r>
              <a:rPr lang="en-US" dirty="0" err="1" smtClean="0"/>
              <a:t>Quintanilha</a:t>
            </a:r>
            <a:r>
              <a:rPr lang="en-US" dirty="0" smtClean="0"/>
              <a:t>, José </a:t>
            </a:r>
            <a:r>
              <a:rPr lang="en-US" dirty="0" err="1" smtClean="0"/>
              <a:t>Mateus</a:t>
            </a:r>
            <a:r>
              <a:rPr lang="en-US" dirty="0" smtClean="0"/>
              <a:t> e Bruno Leonardo.</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Rectangle 1"/>
          <p:cNvSpPr>
            <a:spLocks noChangeArrowheads="1"/>
          </p:cNvSpPr>
          <p:nvPr/>
        </p:nvSpPr>
        <p:spPr bwMode="auto">
          <a:xfrm>
            <a:off x="457199" y="5545845"/>
            <a:ext cx="7913347" cy="6155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Helvetica Neue"/>
              </a:rPr>
              <a:t>Esse</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err="1" smtClean="0">
                <a:ln>
                  <a:noFill/>
                </a:ln>
                <a:solidFill>
                  <a:srgbClr val="000000"/>
                </a:solidFill>
                <a:effectLst/>
                <a:latin typeface="Helvetica Neue"/>
              </a:rPr>
              <a:t>trabalho</a:t>
            </a:r>
            <a:r>
              <a:rPr kumimoji="0" lang="en-US" altLang="en-US" sz="2000" b="0" i="0" u="none" strike="noStrike" cap="none" normalizeH="0" baseline="0" dirty="0" smtClean="0">
                <a:ln>
                  <a:noFill/>
                </a:ln>
                <a:solidFill>
                  <a:srgbClr val="000000"/>
                </a:solidFill>
                <a:effectLst/>
                <a:latin typeface="Helvetica Neue"/>
              </a:rPr>
              <a:t> é </a:t>
            </a:r>
            <a:r>
              <a:rPr kumimoji="0" lang="en-US" altLang="en-US" sz="2000" b="0" i="0" u="none" strike="noStrike" cap="none" normalizeH="0" baseline="0" dirty="0" err="1" smtClean="0">
                <a:ln>
                  <a:noFill/>
                </a:ln>
                <a:solidFill>
                  <a:srgbClr val="000000"/>
                </a:solidFill>
                <a:effectLst/>
                <a:latin typeface="Helvetica Neue"/>
              </a:rPr>
              <a:t>licenciado</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err="1" smtClean="0">
                <a:ln>
                  <a:noFill/>
                </a:ln>
                <a:solidFill>
                  <a:srgbClr val="000000"/>
                </a:solidFill>
                <a:effectLst/>
                <a:latin typeface="Helvetica Neue"/>
              </a:rPr>
              <a:t>sobre</a:t>
            </a:r>
            <a:r>
              <a:rPr lang="en-US" altLang="en-US" sz="2000" dirty="0">
                <a:solidFill>
                  <a:srgbClr val="000000"/>
                </a:solidFill>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9359" y="4787226"/>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3179</TotalTime>
  <Words>1046</Words>
  <Application>Microsoft Macintosh PowerPoint</Application>
  <PresentationFormat>On-screen Show (4:3)</PresentationFormat>
  <Paragraphs>94</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Corbel</vt:lpstr>
      <vt:lpstr>Helvetica Neue</vt:lpstr>
      <vt:lpstr>Wingdings</vt:lpstr>
      <vt:lpstr>Arial</vt:lpstr>
      <vt:lpstr>Spectrum</vt:lpstr>
      <vt:lpstr>Controle Proporcional</vt:lpstr>
      <vt:lpstr>Por quê Controle Proporcional?</vt:lpstr>
      <vt:lpstr>Aprendendo o quê é Proporcional</vt:lpstr>
      <vt:lpstr>Aprender Como Codificar Controle Proporcional</vt:lpstr>
      <vt:lpstr>Aplicações para Controle Proporcional </vt:lpstr>
      <vt:lpstr>Ultrassônico: Seguidor Cachorro</vt:lpstr>
      <vt:lpstr>Cor: seguidor de linha</vt:lpstr>
      <vt:lpstr>Créditos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Aborting a Motor</dc:title>
  <dc:creator>Sanjay Seshan</dc:creator>
  <cp:lastModifiedBy>Srinivasan Seshan</cp:lastModifiedBy>
  <cp:revision>57</cp:revision>
  <cp:lastPrinted>2015-12-20T02:42:10Z</cp:lastPrinted>
  <dcterms:created xsi:type="dcterms:W3CDTF">2014-10-28T21:59:38Z</dcterms:created>
  <dcterms:modified xsi:type="dcterms:W3CDTF">2015-12-20T02:50:43Z</dcterms:modified>
</cp:coreProperties>
</file>